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2160" cy="6818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9040" cy="2759040"/>
          </a:xfrm>
          <a:prstGeom prst="rect">
            <a:avLst/>
          </a:prstGeom>
          <a:ln w="0">
            <a:noFill/>
          </a:ln>
        </p:spPr>
      </p:pic>
      <p:sp>
        <p:nvSpPr>
          <p:cNvPr id="2" name="Rectangle 5"/>
          <p:cNvSpPr/>
          <p:nvPr/>
        </p:nvSpPr>
        <p:spPr>
          <a:xfrm>
            <a:off x="3487320" y="1475280"/>
            <a:ext cx="8664480" cy="3822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4480" cy="344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2160" cy="595080"/>
          </a:xfrm>
          <a:prstGeom prst="rect">
            <a:avLst/>
          </a:prstGeom>
          <a:ln w="0">
            <a:noFill/>
          </a:ln>
        </p:spPr>
      </p:pic>
      <p:sp>
        <p:nvSpPr>
          <p:cNvPr id="43" name="Rectangle 7"/>
          <p:cNvSpPr/>
          <p:nvPr/>
        </p:nvSpPr>
        <p:spPr>
          <a:xfrm>
            <a:off x="10868760" y="0"/>
            <a:ext cx="930600" cy="930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4680" cy="994680"/>
          </a:xfrm>
          <a:prstGeom prst="rect">
            <a:avLst/>
          </a:prstGeom>
          <a:ln w="0">
            <a:noFill/>
          </a:ln>
        </p:spPr>
      </p:pic>
      <p:sp>
        <p:nvSpPr>
          <p:cNvPr id="45" name="TextBox 9"/>
          <p:cNvSpPr/>
          <p:nvPr/>
        </p:nvSpPr>
        <p:spPr>
          <a:xfrm>
            <a:off x="185400" y="6362280"/>
            <a:ext cx="4651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6480" cy="3344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2844000"/>
            <a:ext cx="8418600" cy="10648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8374320" cy="190872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0240" cy="39351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780000" y="3261240"/>
            <a:ext cx="8019720" cy="5187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ffffff"/>
                </a:solidFill>
                <a:latin typeface="Lato"/>
                <a:ea typeface="AppleSystemUIFont"/>
              </a:rPr>
              <a:t>Persuasive Texts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870560" y="1142280"/>
            <a:ext cx="8019720" cy="141372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29" name=""/>
          <p:cNvSpPr/>
          <p:nvPr/>
        </p:nvSpPr>
        <p:spPr>
          <a:xfrm>
            <a:off x="1080000" y="2160000"/>
            <a:ext cx="9900000" cy="2655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buNone/>
            </a:pPr>
            <a:r>
              <a:rPr b="0" lang="en-PH" sz="2000" spc="-1" strike="noStrike">
                <a:latin typeface="Lato"/>
              </a:rPr>
              <a:t>Persuading happens when we...</a:t>
            </a:r>
            <a:endParaRPr b="0" lang="en-PH" sz="2000" spc="-1" strike="noStrike">
              <a:latin typeface="Arial"/>
            </a:endParaRPr>
          </a:p>
          <a:p>
            <a:pPr lvl="2" marL="648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convince your friend to go with you on a summer escapade, or</a:t>
            </a:r>
            <a:endParaRPr b="0" lang="en-PH" sz="2000" spc="-1" strike="noStrike">
              <a:latin typeface="Arial"/>
            </a:endParaRPr>
          </a:p>
          <a:p>
            <a:pPr lvl="2" marL="648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when you must ask your parents for extra allowance, or</a:t>
            </a:r>
            <a:endParaRPr b="0" lang="en-PH" sz="2000" spc="-1" strike="noStrike">
              <a:latin typeface="Arial"/>
            </a:endParaRPr>
          </a:p>
          <a:p>
            <a:pPr lvl="2" marL="648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when you beg your teacher for an extension of the deadline for school tasks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800000" y="900000"/>
            <a:ext cx="8019720" cy="107964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31" name=""/>
          <p:cNvSpPr/>
          <p:nvPr/>
        </p:nvSpPr>
        <p:spPr>
          <a:xfrm>
            <a:off x="1839240" y="1433520"/>
            <a:ext cx="8813880" cy="2367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present to the audience statements of beliefs and opinions and reasons supporting or rejecting these beliefs.</a:t>
            </a:r>
            <a:endParaRPr b="0" lang="en-PH" sz="20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aim to move the listener or audience to the way the speaker thinks.</a:t>
            </a:r>
            <a:endParaRPr b="0" lang="en-PH" sz="2000" spc="-1" strike="noStrike">
              <a:latin typeface="Arial"/>
            </a:endParaRPr>
          </a:p>
          <a:p>
            <a:pPr marL="216000" indent="-216000">
              <a:lnSpc>
                <a:spcPct val="100000"/>
              </a:lnSpc>
              <a:spcBef>
                <a:spcPts val="1134"/>
              </a:spcBef>
              <a:spcAft>
                <a:spcPts val="1134"/>
              </a:spcAft>
              <a:buClr>
                <a:srgbClr val="000000"/>
              </a:buClr>
              <a:buSzPct val="45000"/>
              <a:buFont typeface="Wingdings" charset="2"/>
              <a:buChar char=""/>
            </a:pPr>
            <a:r>
              <a:rPr b="0" lang="en-PH" sz="2000" spc="-1" strike="noStrike">
                <a:latin typeface="Lato"/>
              </a:rPr>
              <a:t>the speaker or writer must know the time-tested elements of persuasion: ethos (credibility), logos (logic), and pathos (emotion).</a:t>
            </a:r>
            <a:endParaRPr b="0" lang="en-PH" sz="2000" spc="-1" strike="noStrike">
              <a:latin typeface="Arial"/>
            </a:endParaRPr>
          </a:p>
        </p:txBody>
      </p:sp>
      <p:sp>
        <p:nvSpPr>
          <p:cNvPr id="132" name=""/>
          <p:cNvSpPr/>
          <p:nvPr/>
        </p:nvSpPr>
        <p:spPr>
          <a:xfrm>
            <a:off x="1208880" y="4076280"/>
            <a:ext cx="9873360" cy="2471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Building credibility means that the communicator needs to establish that he/she is the authority as far as the topic is concerned. In seminars and programs for example, the resource person is introduced first to the audience. It is a way of building credibility.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880280" y="900000"/>
            <a:ext cx="8019720" cy="14745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34" name=""/>
          <p:cNvSpPr/>
          <p:nvPr/>
        </p:nvSpPr>
        <p:spPr>
          <a:xfrm>
            <a:off x="1472040" y="1636560"/>
            <a:ext cx="9349560" cy="4512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In general, persuasive texts are used to change minds, move hearts, and transform lives. How is it done? Persuasive texts have distinct features that are very effective at convincing an audience. For instance, persuasive texts: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rPr>
              <a:t>1. use “powerful” verbs, like action words in the active voice</a:t>
            </a:r>
            <a:endParaRPr b="0" lang="en-PH" sz="2000" spc="-1" strike="noStrike">
              <a:latin typeface="Arial"/>
            </a:endParaRPr>
          </a:p>
          <a:p>
            <a:pPr algn="just">
              <a:lnSpc>
                <a:spcPct val="100000"/>
              </a:lnSpc>
              <a:buNone/>
            </a:pPr>
            <a:r>
              <a:rPr b="0" lang="en-PH" sz="2000" spc="-1" strike="noStrike">
                <a:latin typeface="Lato"/>
              </a:rPr>
              <a:t>    “</a:t>
            </a:r>
            <a:r>
              <a:rPr b="0" i="1" lang="en-PH" sz="2000" spc="-1" strike="noStrike">
                <a:latin typeface="Lato"/>
              </a:rPr>
              <a:t>Lam-ang surpasses Crisostomo Ibarra in all manly matters</a:t>
            </a:r>
            <a:r>
              <a:rPr b="0" lang="en-PH" sz="2000" spc="-1" strike="noStrike">
                <a:latin typeface="Lato"/>
              </a:rPr>
              <a:t>.”</a:t>
            </a:r>
            <a:endParaRPr b="0" lang="en-PH" sz="2000" spc="-1" strike="noStrike">
              <a:latin typeface="Arial"/>
            </a:endParaRPr>
          </a:p>
          <a:p>
            <a:pPr algn="just">
              <a:lnSpc>
                <a:spcPct val="150000"/>
              </a:lnSpc>
              <a:buNone/>
            </a:pPr>
            <a:r>
              <a:rPr b="0" lang="en-PH" sz="2000" spc="-1" strike="noStrike">
                <a:latin typeface="Lato"/>
              </a:rPr>
              <a:t>2. use words that evoke strong emotions</a:t>
            </a:r>
            <a:endParaRPr b="0" lang="en-PH" sz="2000" spc="-1" strike="noStrike">
              <a:latin typeface="Arial"/>
            </a:endParaRPr>
          </a:p>
          <a:p>
            <a:pPr algn="just">
              <a:lnSpc>
                <a:spcPct val="100000"/>
              </a:lnSpc>
              <a:buNone/>
            </a:pPr>
            <a:r>
              <a:rPr b="0" lang="en-PH" sz="2000" spc="-1" strike="noStrike">
                <a:latin typeface="Lato"/>
              </a:rPr>
              <a:t>    “</a:t>
            </a:r>
            <a:r>
              <a:rPr b="0" i="1" lang="en-PH" sz="2000" spc="-1" strike="noStrike">
                <a:latin typeface="Lato"/>
              </a:rPr>
              <a:t>Filipino epics sing to the hearts of all Filipino people</a:t>
            </a:r>
            <a:r>
              <a:rPr b="0" lang="en-PH" sz="2000" spc="-1" strike="noStrike">
                <a:latin typeface="Lato"/>
              </a:rPr>
              <a:t>.”</a:t>
            </a:r>
            <a:endParaRPr b="0" lang="en-PH" sz="2000" spc="-1" strike="noStrike">
              <a:latin typeface="Arial"/>
            </a:endParaRPr>
          </a:p>
          <a:p>
            <a:pPr algn="just">
              <a:lnSpc>
                <a:spcPct val="150000"/>
              </a:lnSpc>
              <a:buNone/>
            </a:pPr>
            <a:r>
              <a:rPr b="0" lang="en-PH" sz="2000" spc="-1" strike="noStrike">
                <a:latin typeface="Lato"/>
              </a:rPr>
              <a:t>3. use facts and statistics to bolster arguments</a:t>
            </a:r>
            <a:endParaRPr b="0" lang="en-PH" sz="2000" spc="-1" strike="noStrike">
              <a:latin typeface="Arial"/>
            </a:endParaRPr>
          </a:p>
          <a:p>
            <a:pPr algn="just">
              <a:lnSpc>
                <a:spcPct val="100000"/>
              </a:lnSpc>
              <a:buNone/>
            </a:pPr>
            <a:r>
              <a:rPr b="0" lang="en-PH" sz="2000" spc="-1" strike="noStrike">
                <a:latin typeface="Lato"/>
              </a:rPr>
              <a:t>    “</a:t>
            </a:r>
            <a:r>
              <a:rPr b="0" i="1" lang="en-PH" sz="2000" spc="-1" strike="noStrike">
                <a:latin typeface="Lato"/>
              </a:rPr>
              <a:t>Lam-angs fan base is one hundred million Filipinos strong</a:t>
            </a:r>
            <a:r>
              <a:rPr b="0" lang="en-PH" sz="2000" spc="-1" strike="noStrike">
                <a:latin typeface="Lato"/>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2060280" y="1080000"/>
            <a:ext cx="8019720" cy="14745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36" name=""/>
          <p:cNvSpPr/>
          <p:nvPr/>
        </p:nvSpPr>
        <p:spPr>
          <a:xfrm>
            <a:off x="1544040" y="1852560"/>
            <a:ext cx="9143640" cy="3490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use personal pronouns, especially “I,” “we,” and “us” to get the audience  to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agree</a:t>
            </a:r>
            <a:endParaRPr b="0" lang="en-PH" sz="2000" spc="-1" strike="noStrike">
              <a:latin typeface="Arial"/>
            </a:endParaRPr>
          </a:p>
          <a:p>
            <a:pPr>
              <a:lnSpc>
                <a:spcPct val="100000"/>
              </a:lnSpc>
              <a:buNone/>
            </a:pPr>
            <a:r>
              <a:rPr b="0" lang="en-PH" sz="2000" spc="-1" strike="noStrike">
                <a:latin typeface="Lato"/>
              </a:rPr>
              <a:t>  </a:t>
            </a:r>
            <a:r>
              <a:rPr b="0" i="1" lang="en-PH" sz="2000" spc="-1" strike="noStrike">
                <a:latin typeface="Lato"/>
              </a:rPr>
              <a:t>  “</a:t>
            </a:r>
            <a:r>
              <a:rPr b="0" i="1" lang="en-PH" sz="2000" spc="-1" strike="noStrike">
                <a:latin typeface="Lato"/>
              </a:rPr>
              <a:t>I love Filipino epics. You love Filipino epics. Need we say anything more?”</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i="1" lang="en-PH" sz="2000" spc="-1" strike="noStrike">
                <a:latin typeface="Lato"/>
              </a:rPr>
              <a:t>5. </a:t>
            </a:r>
            <a:r>
              <a:rPr b="0" lang="en-PH" sz="2000" spc="-1" strike="noStrike">
                <a:latin typeface="Lato"/>
              </a:rPr>
              <a:t>repeat words, phrases, or ideas for emphasis</a:t>
            </a:r>
            <a:endParaRPr b="0" lang="en-PH" sz="2000" spc="-1" strike="noStrike">
              <a:latin typeface="Arial"/>
            </a:endParaRPr>
          </a:p>
          <a:p>
            <a:pPr>
              <a:lnSpc>
                <a:spcPct val="100000"/>
              </a:lnSpc>
              <a:buNone/>
            </a:pPr>
            <a:r>
              <a:rPr b="0" i="1" lang="en-PH" sz="2000" spc="-1" strike="noStrike">
                <a:latin typeface="Lato"/>
              </a:rPr>
              <a:t>   “</a:t>
            </a:r>
            <a:r>
              <a:rPr b="0" i="1" lang="en-PH" sz="2000" spc="-1" strike="noStrike">
                <a:latin typeface="Lato"/>
              </a:rPr>
              <a:t>If a genie were to grant me three wishes, I’d wish for: Campilan, Campilan,         Campilan</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i="1" lang="en-PH" sz="2000" spc="-1" strike="noStrike">
                <a:latin typeface="Lato"/>
              </a:rPr>
              <a:t>6. </a:t>
            </a:r>
            <a:r>
              <a:rPr b="0" lang="en-PH" sz="2000" spc="-1" strike="noStrike">
                <a:latin typeface="Lato"/>
              </a:rPr>
              <a:t>present one idea per paragraph, or one idea per verse only</a:t>
            </a:r>
            <a:endParaRPr b="0" lang="en-PH" sz="2000" spc="-1" strike="noStrike">
              <a:latin typeface="Arial"/>
            </a:endParaRPr>
          </a:p>
          <a:p>
            <a:pPr>
              <a:lnSpc>
                <a:spcPct val="100000"/>
              </a:lnSpc>
              <a:buNone/>
            </a:pPr>
            <a:r>
              <a:rPr b="0" i="1" lang="en-PH" sz="2000" spc="-1" strike="noStrike">
                <a:latin typeface="Lato"/>
              </a:rPr>
              <a:t>    “</a:t>
            </a:r>
            <a:r>
              <a:rPr b="0" i="1" lang="en-PH" sz="2000" spc="-1" strike="noStrike">
                <a:latin typeface="Lato"/>
              </a:rPr>
              <a:t>The child Lam-ang then asked the beatifully-radiant Namugan  where his   </a:t>
            </a:r>
            <a:endParaRPr b="0" lang="en-PH" sz="2000" spc="-1" strike="noStrike">
              <a:latin typeface="Arial"/>
            </a:endParaRPr>
          </a:p>
          <a:p>
            <a:pPr>
              <a:lnSpc>
                <a:spcPct val="100000"/>
              </a:lnSpc>
              <a:buNone/>
            </a:pPr>
            <a:r>
              <a:rPr b="0" i="1" lang="en-PH" sz="2000" spc="-1" strike="noStrike">
                <a:latin typeface="Lato"/>
              </a:rPr>
              <a:t>     </a:t>
            </a:r>
            <a:r>
              <a:rPr b="0" i="1" lang="en-PH" sz="2000" spc="-1" strike="noStrike">
                <a:latin typeface="Lato"/>
              </a:rPr>
              <a:t>father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074320" y="1064160"/>
            <a:ext cx="8019720" cy="14745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38" name=""/>
          <p:cNvSpPr/>
          <p:nvPr/>
        </p:nvSpPr>
        <p:spPr>
          <a:xfrm>
            <a:off x="1413000" y="1980000"/>
            <a:ext cx="9387000" cy="2811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Persuasive texts present review findings. They present sides and make judgments about which findings are believable. Here, the communicator needs to find balance among the three elements. </a:t>
            </a:r>
            <a:endParaRPr b="0" lang="en-PH" sz="2000" spc="-1" strike="noStrike">
              <a:latin typeface="Arial"/>
            </a:endParaRPr>
          </a:p>
        </p:txBody>
      </p:sp>
      <p:sp>
        <p:nvSpPr>
          <p:cNvPr id="139" name=""/>
          <p:cNvSpPr/>
          <p:nvPr/>
        </p:nvSpPr>
        <p:spPr>
          <a:xfrm>
            <a:off x="1355760" y="3686760"/>
            <a:ext cx="9444240" cy="2131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Although persuasive texts aim to sway you to what the speaker thinks or believes in, it is very important that you assess the accuracy, validity, adequacy, relevance, and objectivity of the information first before making a choice of accepting or rejecting an argument.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2074320" y="848160"/>
            <a:ext cx="8019720" cy="14745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41" name=""/>
          <p:cNvSpPr/>
          <p:nvPr/>
        </p:nvSpPr>
        <p:spPr>
          <a:xfrm>
            <a:off x="1303920" y="1489320"/>
            <a:ext cx="9332280" cy="770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Read and analyze each statement. Tell whether the statement is TRUE or FALSE.</a:t>
            </a:r>
            <a:endParaRPr b="0" lang="en-PH" sz="2000" spc="-1" strike="noStrike">
              <a:latin typeface="Arial"/>
            </a:endParaRPr>
          </a:p>
        </p:txBody>
      </p:sp>
      <p:sp>
        <p:nvSpPr>
          <p:cNvPr id="142" name=""/>
          <p:cNvSpPr/>
          <p:nvPr/>
        </p:nvSpPr>
        <p:spPr>
          <a:xfrm>
            <a:off x="1281600" y="2357280"/>
            <a:ext cx="9834840" cy="32025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latin typeface="Lato"/>
              </a:rPr>
              <a:t>1. Persuasive texts are used by authors to make readers agree with their point of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view or their message.</a:t>
            </a:r>
            <a:endParaRPr b="0" lang="en-PH" sz="2000" spc="-1" strike="noStrike">
              <a:latin typeface="Arial"/>
            </a:endParaRPr>
          </a:p>
          <a:p>
            <a:pPr>
              <a:lnSpc>
                <a:spcPct val="100000"/>
              </a:lnSpc>
              <a:buNone/>
            </a:pPr>
            <a:r>
              <a:rPr b="0" lang="en-PH" sz="2000" spc="-1" strike="noStrike">
                <a:latin typeface="Lato"/>
              </a:rPr>
              <a:t>2. Explanations, discussions, dissertations, and even advertisements are persuasive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texts.</a:t>
            </a:r>
            <a:endParaRPr b="0" lang="en-PH" sz="2000" spc="-1" strike="noStrike">
              <a:latin typeface="Arial"/>
            </a:endParaRPr>
          </a:p>
          <a:p>
            <a:pPr>
              <a:lnSpc>
                <a:spcPct val="100000"/>
              </a:lnSpc>
              <a:buNone/>
            </a:pPr>
            <a:r>
              <a:rPr b="0" lang="en-PH" sz="2000" spc="-1" strike="noStrike">
                <a:latin typeface="Lato"/>
              </a:rPr>
              <a:t>3. The elements of persuasive texts include: fact (pathos), policy </a:t>
            </a:r>
            <a:r>
              <a:rPr b="0" lang="en-PH" sz="2000" spc="-1" strike="noStrike">
                <a:latin typeface="Lato"/>
                <a:ea typeface="PingFang SC"/>
              </a:rPr>
              <a:t>(logos), and value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(ethos).</a:t>
            </a:r>
            <a:endParaRPr b="0" lang="en-PH" sz="2000" spc="-1" strike="noStrike">
              <a:latin typeface="Arial"/>
            </a:endParaRPr>
          </a:p>
          <a:p>
            <a:pPr>
              <a:lnSpc>
                <a:spcPct val="100000"/>
              </a:lnSpc>
              <a:buNone/>
            </a:pPr>
            <a:r>
              <a:rPr b="0" lang="en-PH" sz="2000" spc="-1" strike="noStrike">
                <a:latin typeface="Lato"/>
                <a:ea typeface="PingFang SC"/>
              </a:rPr>
              <a:t>4. It is important that you assess the accuracy, validity, adequacy, relevance, and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objectivity of the information first before making a choice of accepting or rejecting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an argument.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2240280" y="900000"/>
            <a:ext cx="8019720" cy="1474560"/>
          </a:xfrm>
          <a:prstGeom prst="rect">
            <a:avLst/>
          </a:prstGeom>
          <a:noFill/>
          <a:ln w="0">
            <a:noFill/>
          </a:ln>
        </p:spPr>
        <p:style>
          <a:lnRef idx="0"/>
          <a:fillRef idx="0"/>
          <a:effectRef idx="0"/>
          <a:fontRef idx="minor"/>
        </p:style>
        <p:txBody>
          <a:bodyPr lIns="90000" rIns="90000" tIns="45000" bIns="45000" anchor="t">
            <a:noAutofit/>
          </a:bodyPr>
          <a:p>
            <a:pPr algn="ctr">
              <a:lnSpc>
                <a:spcPts val="1001"/>
              </a:lnSpc>
              <a:spcBef>
                <a:spcPts val="286"/>
              </a:spcBef>
              <a:spcAft>
                <a:spcPts val="286"/>
              </a:spcAft>
              <a:buNone/>
            </a:pPr>
            <a:r>
              <a:rPr b="1" lang="en-PH" sz="3600" spc="-1" strike="noStrike">
                <a:solidFill>
                  <a:srgbClr val="000000"/>
                </a:solidFill>
                <a:latin typeface="Lato"/>
                <a:ea typeface="AppleSystemUIFont"/>
              </a:rPr>
              <a:t>Persuasive Texts</a:t>
            </a:r>
            <a:endParaRPr b="0" lang="en-PH" sz="3600" spc="-1" strike="noStrike">
              <a:latin typeface="Arial"/>
            </a:endParaRPr>
          </a:p>
        </p:txBody>
      </p:sp>
      <p:sp>
        <p:nvSpPr>
          <p:cNvPr id="144" name=""/>
          <p:cNvSpPr/>
          <p:nvPr/>
        </p:nvSpPr>
        <p:spPr>
          <a:xfrm>
            <a:off x="1303920" y="1260000"/>
            <a:ext cx="9332280" cy="601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145" name=""/>
          <p:cNvSpPr/>
          <p:nvPr/>
        </p:nvSpPr>
        <p:spPr>
          <a:xfrm>
            <a:off x="1281600" y="2141640"/>
            <a:ext cx="9834840" cy="32533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latin typeface="Lato"/>
              </a:rPr>
              <a:t>TRUE    1. Persuasive texts are used by authors to make readers agree with their </a:t>
            </a:r>
            <a:endParaRPr b="0" lang="en-PH" sz="2000" spc="-1" strike="noStrike">
              <a:latin typeface="Arial"/>
            </a:endParaRPr>
          </a:p>
          <a:p>
            <a:pPr>
              <a:lnSpc>
                <a:spcPct val="115000"/>
              </a:lnSpc>
              <a:buNone/>
            </a:pPr>
            <a:r>
              <a:rPr b="0" lang="en-PH" sz="2000" spc="-1" strike="noStrike">
                <a:latin typeface="Lato"/>
              </a:rPr>
              <a:t>                  </a:t>
            </a:r>
            <a:r>
              <a:rPr b="0" lang="en-PH" sz="2000" spc="-1" strike="noStrike">
                <a:latin typeface="Lato"/>
              </a:rPr>
              <a:t>point of view or their message.</a:t>
            </a:r>
            <a:endParaRPr b="0" lang="en-PH" sz="2000" spc="-1" strike="noStrike">
              <a:latin typeface="Arial"/>
            </a:endParaRPr>
          </a:p>
          <a:p>
            <a:pPr>
              <a:lnSpc>
                <a:spcPct val="100000"/>
              </a:lnSpc>
              <a:buNone/>
            </a:pPr>
            <a:r>
              <a:rPr b="0" lang="en-PH" sz="2000" spc="-1" strike="noStrike">
                <a:latin typeface="Lato"/>
              </a:rPr>
              <a:t>TRUE    2. Explanations, discussions, dissertations, and even advertisements are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persuasive texts.</a:t>
            </a:r>
            <a:endParaRPr b="0" lang="en-PH" sz="2000" spc="-1" strike="noStrike">
              <a:latin typeface="Arial"/>
            </a:endParaRPr>
          </a:p>
          <a:p>
            <a:pPr>
              <a:lnSpc>
                <a:spcPct val="100000"/>
              </a:lnSpc>
              <a:buNone/>
            </a:pPr>
            <a:r>
              <a:rPr b="0" lang="en-PH" sz="2000" spc="-1" strike="noStrike">
                <a:latin typeface="Lato"/>
              </a:rPr>
              <a:t>FALSE  3. The elements of persuasive texts include: fact (</a:t>
            </a:r>
            <a:r>
              <a:rPr b="0" lang="en-PH" sz="2000" spc="-1" strike="noStrike" u="sng">
                <a:uFillTx/>
                <a:latin typeface="Lato"/>
              </a:rPr>
              <a:t>pathos</a:t>
            </a:r>
            <a:r>
              <a:rPr b="0" lang="en-PH" sz="2000" spc="-1" strike="noStrike">
                <a:latin typeface="Lato"/>
              </a:rPr>
              <a:t>), policy </a:t>
            </a:r>
            <a:r>
              <a:rPr b="0" lang="en-PH" sz="2000" spc="-1" strike="noStrike">
                <a:latin typeface="Lato"/>
                <a:ea typeface="PingFang SC"/>
              </a:rPr>
              <a:t>(</a:t>
            </a:r>
            <a:r>
              <a:rPr b="0" lang="en-PH" sz="2000" spc="-1" strike="noStrike" u="sng">
                <a:uFillTx/>
                <a:latin typeface="Lato"/>
                <a:ea typeface="PingFang SC"/>
              </a:rPr>
              <a:t>logos</a:t>
            </a:r>
            <a:r>
              <a:rPr b="0" lang="en-PH" sz="2000" spc="-1" strike="noStrike">
                <a:latin typeface="Lato"/>
                <a:ea typeface="PingFang SC"/>
              </a:rPr>
              <a:t>), and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value (ethos).</a:t>
            </a:r>
            <a:endParaRPr b="0" lang="en-PH" sz="2000" spc="-1" strike="noStrike">
              <a:latin typeface="Arial"/>
            </a:endParaRPr>
          </a:p>
          <a:p>
            <a:pPr>
              <a:lnSpc>
                <a:spcPct val="100000"/>
              </a:lnSpc>
              <a:buNone/>
            </a:pPr>
            <a:r>
              <a:rPr b="0" lang="en-PH" sz="2000" spc="-1" strike="noStrike">
                <a:latin typeface="Lato"/>
                <a:ea typeface="PingFang SC"/>
              </a:rPr>
              <a:t>TRUE    4. It is important that you assess the accuracy, validity, adequacy, relevance,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and objectivity of the information first before making a choice of accepting </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or rejecting an argument.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3992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2023-07-11T17:16:21Z</dcterms:modified>
  <cp:revision>224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