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0240" cy="68461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7120" cy="2787120"/>
          </a:xfrm>
          <a:prstGeom prst="rect">
            <a:avLst/>
          </a:prstGeom>
          <a:ln w="0">
            <a:noFill/>
          </a:ln>
        </p:spPr>
      </p:pic>
      <p:sp>
        <p:nvSpPr>
          <p:cNvPr id="2" name="Rectangle 5"/>
          <p:cNvSpPr/>
          <p:nvPr/>
        </p:nvSpPr>
        <p:spPr>
          <a:xfrm>
            <a:off x="3487320" y="1475280"/>
            <a:ext cx="8692560" cy="38505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2560" cy="3722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0240" cy="623160"/>
          </a:xfrm>
          <a:prstGeom prst="rect">
            <a:avLst/>
          </a:prstGeom>
          <a:ln w="0">
            <a:noFill/>
          </a:ln>
        </p:spPr>
      </p:pic>
      <p:sp>
        <p:nvSpPr>
          <p:cNvPr id="43" name="Rectangle 7"/>
          <p:cNvSpPr/>
          <p:nvPr/>
        </p:nvSpPr>
        <p:spPr>
          <a:xfrm>
            <a:off x="10868760" y="0"/>
            <a:ext cx="958680" cy="9586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2760" cy="1022760"/>
          </a:xfrm>
          <a:prstGeom prst="rect">
            <a:avLst/>
          </a:prstGeom>
          <a:ln w="0">
            <a:noFill/>
          </a:ln>
        </p:spPr>
      </p:pic>
      <p:sp>
        <p:nvSpPr>
          <p:cNvPr id="45" name="TextBox 9"/>
          <p:cNvSpPr/>
          <p:nvPr/>
        </p:nvSpPr>
        <p:spPr>
          <a:xfrm>
            <a:off x="185400" y="6362280"/>
            <a:ext cx="468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1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4560" cy="3372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848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PAGSULAT NG SANAYSAY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1320" cy="628560"/>
          </a:xfrm>
          <a:prstGeom prst="rect">
            <a:avLst/>
          </a:prstGeom>
          <a:noFill/>
          <a:ln w="0">
            <a:noFill/>
          </a:ln>
        </p:spPr>
        <p:style>
          <a:lnRef idx="0"/>
          <a:fillRef idx="0"/>
          <a:effectRef idx="0"/>
          <a:fontRef idx="minor"/>
        </p:style>
      </p:sp>
      <p:sp>
        <p:nvSpPr>
          <p:cNvPr id="126" name=""/>
          <p:cNvSpPr/>
          <p:nvPr/>
        </p:nvSpPr>
        <p:spPr>
          <a:xfrm>
            <a:off x="540000" y="3240000"/>
            <a:ext cx="10792080" cy="2512080"/>
          </a:xfrm>
          <a:prstGeom prst="rect">
            <a:avLst/>
          </a:prstGeom>
          <a:noFill/>
          <a:ln w="0">
            <a:noFill/>
          </a:ln>
        </p:spPr>
        <p:style>
          <a:lnRef idx="0"/>
          <a:fillRef idx="0"/>
          <a:effectRef idx="0"/>
          <a:fontRef idx="minor"/>
        </p:style>
      </p:sp>
      <p:sp>
        <p:nvSpPr>
          <p:cNvPr id="127" name="PlaceHolder 3"/>
          <p:cNvSpPr/>
          <p:nvPr/>
        </p:nvSpPr>
        <p:spPr>
          <a:xfrm>
            <a:off x="1080000" y="1980000"/>
            <a:ext cx="10436040" cy="1213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endParaRPr b="0" lang="en-PH" sz="1800" spc="-1" strike="noStrike">
              <a:latin typeface="Lato"/>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Isang uri ng sulatin na naglalayong maipabatid ang saloobin tungkol sa isang paksa o isyu </a:t>
            </a:r>
            <a:endParaRPr b="0" lang="en-PH" sz="1800" spc="-1" strike="noStrike">
              <a:latin typeface="Lato"/>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Karaniwang naglalahad ng kuro-kuro o opinyong may pinagbabatayan </a:t>
            </a:r>
            <a:endParaRPr b="0" lang="en-PH" sz="1800" spc="-1" strike="noStrike">
              <a:latin typeface="Lato"/>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May layuning magbahagi ng impormasyon o nararamdaman, manghikayat, at iba pa </a:t>
            </a:r>
            <a:endParaRPr b="0" lang="en-PH" sz="1800" spc="-1" strike="noStrike">
              <a:latin typeface="Lato"/>
            </a:endParaRPr>
          </a:p>
        </p:txBody>
      </p:sp>
      <p:sp>
        <p:nvSpPr>
          <p:cNvPr id="128" name="PlaceHolder 4"/>
          <p:cNvSpPr/>
          <p:nvPr/>
        </p:nvSpPr>
        <p:spPr>
          <a:xfrm>
            <a:off x="296280" y="180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SANAYSAY</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1320" cy="628560"/>
          </a:xfrm>
          <a:prstGeom prst="rect">
            <a:avLst/>
          </a:prstGeom>
          <a:noFill/>
          <a:ln w="0">
            <a:noFill/>
          </a:ln>
        </p:spPr>
        <p:style>
          <a:lnRef idx="0"/>
          <a:fillRef idx="0"/>
          <a:effectRef idx="0"/>
          <a:fontRef idx="minor"/>
        </p:style>
      </p:sp>
      <p:sp>
        <p:nvSpPr>
          <p:cNvPr id="130" name=""/>
          <p:cNvSpPr/>
          <p:nvPr/>
        </p:nvSpPr>
        <p:spPr>
          <a:xfrm>
            <a:off x="540000" y="3240000"/>
            <a:ext cx="10792080" cy="2512080"/>
          </a:xfrm>
          <a:prstGeom prst="rect">
            <a:avLst/>
          </a:prstGeom>
          <a:noFill/>
          <a:ln w="0">
            <a:noFill/>
          </a:ln>
        </p:spPr>
        <p:style>
          <a:lnRef idx="0"/>
          <a:fillRef idx="0"/>
          <a:effectRef idx="0"/>
          <a:fontRef idx="minor"/>
        </p:style>
      </p:sp>
      <p:sp>
        <p:nvSpPr>
          <p:cNvPr id="131" name="PlaceHolder 1"/>
          <p:cNvSpPr/>
          <p:nvPr/>
        </p:nvSpPr>
        <p:spPr>
          <a:xfrm>
            <a:off x="1080000" y="2160000"/>
            <a:ext cx="10436040" cy="1213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Pormal </a:t>
            </a:r>
            <a:r>
              <a:rPr b="0" lang="en-PH" sz="1800" spc="-1" strike="noStrike">
                <a:solidFill>
                  <a:srgbClr val="000000"/>
                </a:solidFill>
                <a:latin typeface="Lato"/>
                <a:ea typeface="Arial;Arial"/>
              </a:rPr>
              <a:t>– tumatalakay sa mga seryosong paksa. Kailangan ng mga pananaliksik tungkol sa paksa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malalim na pag-aaral. Ang mga salita ay pormal at naaayon sa paksang pinag-uusapan. </a:t>
            </a:r>
            <a:endParaRPr b="0" lang="en-PH" sz="1800" spc="-1" strike="noStrike">
              <a:latin typeface="Lato"/>
            </a:endParaRPr>
          </a:p>
          <a:p>
            <a:pPr algn="just">
              <a:lnSpc>
                <a:spcPct val="150000"/>
              </a:lnSpc>
              <a:buNone/>
            </a:pPr>
            <a:endParaRPr b="0" lang="en-PH" sz="1800" spc="-1" strike="noStrike">
              <a:latin typeface="Lato"/>
            </a:endParaRPr>
          </a:p>
          <a:p>
            <a:pPr algn="just">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Di-pormal </a:t>
            </a:r>
            <a:r>
              <a:rPr b="0" lang="en-PH" sz="1800" spc="-1" strike="noStrike">
                <a:solidFill>
                  <a:srgbClr val="000000"/>
                </a:solidFill>
                <a:latin typeface="Lato"/>
                <a:ea typeface="Arial;Arial"/>
              </a:rPr>
              <a:t>– tumatalakay sa karaniwan, pang-araw-araw, at personal na mga paksa. Batay ito sa mga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opinyon at pananaw ng sumulat mula sa kaniyang karanasan o obserbasyon. May himig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itong tila nakikipag-usap lamang sa mambabasa. </a:t>
            </a:r>
            <a:endParaRPr b="0" lang="en-PH" sz="1800" spc="-1" strike="noStrike">
              <a:latin typeface="Lato"/>
            </a:endParaRPr>
          </a:p>
        </p:txBody>
      </p:sp>
      <p:sp>
        <p:nvSpPr>
          <p:cNvPr id="132" name="PlaceHolder 2"/>
          <p:cNvSpPr/>
          <p:nvPr/>
        </p:nvSpPr>
        <p:spPr>
          <a:xfrm>
            <a:off x="296280" y="180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DALAWANG URI NG SANAYSAY</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2880000"/>
            <a:ext cx="12181320" cy="628560"/>
          </a:xfrm>
          <a:prstGeom prst="rect">
            <a:avLst/>
          </a:prstGeom>
          <a:noFill/>
          <a:ln w="0">
            <a:noFill/>
          </a:ln>
        </p:spPr>
        <p:style>
          <a:lnRef idx="0"/>
          <a:fillRef idx="0"/>
          <a:effectRef idx="0"/>
          <a:fontRef idx="minor"/>
        </p:style>
      </p:sp>
      <p:sp>
        <p:nvSpPr>
          <p:cNvPr id="134" name=""/>
          <p:cNvSpPr/>
          <p:nvPr/>
        </p:nvSpPr>
        <p:spPr>
          <a:xfrm>
            <a:off x="540000" y="3240000"/>
            <a:ext cx="10792080" cy="2512080"/>
          </a:xfrm>
          <a:prstGeom prst="rect">
            <a:avLst/>
          </a:prstGeom>
          <a:noFill/>
          <a:ln w="0">
            <a:noFill/>
          </a:ln>
        </p:spPr>
        <p:style>
          <a:lnRef idx="0"/>
          <a:fillRef idx="0"/>
          <a:effectRef idx="0"/>
          <a:fontRef idx="minor"/>
        </p:style>
      </p:sp>
      <p:sp>
        <p:nvSpPr>
          <p:cNvPr id="135" name="PlaceHolder 5"/>
          <p:cNvSpPr/>
          <p:nvPr/>
        </p:nvSpPr>
        <p:spPr>
          <a:xfrm>
            <a:off x="1080000" y="2160000"/>
            <a:ext cx="10436040" cy="12132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Paksa at Nilalaman </a:t>
            </a:r>
            <a:r>
              <a:rPr b="0" lang="en-PH" sz="1800" spc="-1" strike="noStrike">
                <a:solidFill>
                  <a:srgbClr val="000000"/>
                </a:solidFill>
                <a:latin typeface="Lato"/>
                <a:ea typeface="Arial;Arial"/>
              </a:rPr>
              <a:t>– ang paksa ang pinag-uusapan sa nilalaman ng sanaysay. Anumang kaisipan na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ibahagi ng sanaysay sa nilalaman ay bahagi ito ng paksa. </a:t>
            </a:r>
            <a:endParaRPr b="0" lang="en-PH" sz="1800" spc="-1" strike="noStrike">
              <a:latin typeface="Lato"/>
            </a:endParaRPr>
          </a:p>
          <a:p>
            <a:pPr>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Anyo at Estruktura </a:t>
            </a:r>
            <a:r>
              <a:rPr b="0" lang="en-PH" sz="1800" spc="-1" strike="noStrike">
                <a:solidFill>
                  <a:srgbClr val="000000"/>
                </a:solidFill>
                <a:latin typeface="Lato"/>
                <a:ea typeface="Arial;Arial"/>
              </a:rPr>
              <a:t>– maayos na pagkakasunod-sunod ng mga ideya o kaisipang tinatalakay </a:t>
            </a:r>
            <a:endParaRPr b="0" lang="en-PH" sz="1800" spc="-1" strike="noStrike">
              <a:latin typeface="Lato"/>
            </a:endParaRPr>
          </a:p>
          <a:p>
            <a:pPr>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Kaisipan </a:t>
            </a:r>
            <a:r>
              <a:rPr b="0" lang="en-PH" sz="1800" spc="-1" strike="noStrike">
                <a:solidFill>
                  <a:srgbClr val="000000"/>
                </a:solidFill>
                <a:latin typeface="Lato"/>
                <a:ea typeface="Arial;Arial"/>
              </a:rPr>
              <a:t>– mga ideyang nabanggit kaugnay ng paksa </a:t>
            </a:r>
            <a:endParaRPr b="0" lang="en-PH" sz="1800" spc="-1" strike="noStrike">
              <a:latin typeface="Lato"/>
            </a:endParaRPr>
          </a:p>
          <a:p>
            <a:pPr>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Wika at Estilo </a:t>
            </a:r>
            <a:r>
              <a:rPr b="0" lang="en-PH" sz="1800" spc="-1" strike="noStrike">
                <a:solidFill>
                  <a:srgbClr val="000000"/>
                </a:solidFill>
                <a:latin typeface="Lato"/>
                <a:ea typeface="Arial;Arial"/>
              </a:rPr>
              <a:t>– paggamit ng payak, natural, at matapat na mga pahayag </a:t>
            </a:r>
            <a:endParaRPr b="0" lang="en-PH" sz="1800" spc="-1" strike="noStrike">
              <a:latin typeface="Lato"/>
            </a:endParaRPr>
          </a:p>
          <a:p>
            <a:pPr>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Damdamin </a:t>
            </a:r>
            <a:r>
              <a:rPr b="0" lang="en-PH" sz="1800" spc="-1" strike="noStrike">
                <a:solidFill>
                  <a:srgbClr val="000000"/>
                </a:solidFill>
                <a:latin typeface="Lato"/>
                <a:ea typeface="Arial;Arial"/>
              </a:rPr>
              <a:t>– angkop at wastong damdaming inihahayag </a:t>
            </a:r>
            <a:endParaRPr b="0" lang="en-PH" sz="1800" spc="-1" strike="noStrike">
              <a:latin typeface="Lato"/>
            </a:endParaRPr>
          </a:p>
        </p:txBody>
      </p:sp>
      <p:sp>
        <p:nvSpPr>
          <p:cNvPr id="136" name="PlaceHolder 6"/>
          <p:cNvSpPr/>
          <p:nvPr/>
        </p:nvSpPr>
        <p:spPr>
          <a:xfrm>
            <a:off x="296280" y="180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ELEMENTO NG SANAYSAY</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360000" y="2880000"/>
            <a:ext cx="12181320" cy="628560"/>
          </a:xfrm>
          <a:prstGeom prst="rect">
            <a:avLst/>
          </a:prstGeom>
          <a:noFill/>
          <a:ln w="0">
            <a:noFill/>
          </a:ln>
        </p:spPr>
        <p:style>
          <a:lnRef idx="0"/>
          <a:fillRef idx="0"/>
          <a:effectRef idx="0"/>
          <a:fontRef idx="minor"/>
        </p:style>
      </p:sp>
      <p:sp>
        <p:nvSpPr>
          <p:cNvPr id="138" name=""/>
          <p:cNvSpPr/>
          <p:nvPr/>
        </p:nvSpPr>
        <p:spPr>
          <a:xfrm>
            <a:off x="540000" y="3240000"/>
            <a:ext cx="10792080" cy="2512080"/>
          </a:xfrm>
          <a:prstGeom prst="rect">
            <a:avLst/>
          </a:prstGeom>
          <a:noFill/>
          <a:ln w="0">
            <a:noFill/>
          </a:ln>
        </p:spPr>
        <p:style>
          <a:lnRef idx="0"/>
          <a:fillRef idx="0"/>
          <a:effectRef idx="0"/>
          <a:fontRef idx="minor"/>
        </p:style>
      </p:sp>
      <p:sp>
        <p:nvSpPr>
          <p:cNvPr id="139" name="PlaceHolder 7"/>
          <p:cNvSpPr/>
          <p:nvPr/>
        </p:nvSpPr>
        <p:spPr>
          <a:xfrm>
            <a:off x="1080000" y="2160000"/>
            <a:ext cx="10436040" cy="1213200"/>
          </a:xfrm>
          <a:prstGeom prst="rect">
            <a:avLst/>
          </a:prstGeom>
          <a:noFill/>
          <a:ln w="0">
            <a:noFill/>
          </a:ln>
        </p:spPr>
        <p:style>
          <a:lnRef idx="0"/>
          <a:fillRef idx="0"/>
          <a:effectRef idx="0"/>
          <a:fontRef idx="minor"/>
        </p:style>
        <p:txBody>
          <a:bodyPr lIns="90000" rIns="90000" tIns="45000" bIns="45000" anchor="t">
            <a:noAutofit/>
          </a:bodyPr>
          <a:p>
            <a:pPr algn="just">
              <a:buNone/>
            </a:pPr>
            <a:r>
              <a:rPr b="1" lang="en-PH" sz="1800" spc="-1" strike="noStrike">
                <a:solidFill>
                  <a:srgbClr val="000000"/>
                </a:solidFill>
                <a:latin typeface="Lato"/>
                <a:ea typeface="Arial;Arial"/>
              </a:rPr>
              <a:t>Panimula </a:t>
            </a:r>
            <a:endParaRPr b="0" lang="en-PH" sz="1800" spc="-1" strike="noStrike">
              <a:latin typeface="Lato"/>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Simulang talata </a:t>
            </a:r>
            <a:endParaRPr b="0" lang="en-PH" sz="1800" spc="-1" strike="noStrike">
              <a:latin typeface="Lato"/>
              <a:ea typeface="PingFang SC"/>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Naglalaman ng pamaksang pangungusap ng sanaysay </a:t>
            </a:r>
            <a:endParaRPr b="0" lang="en-PH" sz="1800" spc="-1" strike="noStrike">
              <a:latin typeface="Lato"/>
              <a:ea typeface="PingFang SC"/>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Nakagaganyak ng mambabasa upang ipagpatuloy ang pagbasa ng sanaysay </a:t>
            </a:r>
            <a:endParaRPr b="0" lang="en-PH" sz="1800" spc="-1" strike="noStrike">
              <a:latin typeface="Lato"/>
              <a:ea typeface="PingFang SC"/>
            </a:endParaRPr>
          </a:p>
          <a:p>
            <a:endParaRPr b="0" lang="en-PH" sz="1800" spc="-1" strike="noStrike">
              <a:latin typeface="Lato"/>
            </a:endParaRPr>
          </a:p>
          <a:p>
            <a:r>
              <a:rPr b="1" lang="en-PH" sz="1800" spc="-1" strike="noStrike">
                <a:solidFill>
                  <a:srgbClr val="000000"/>
                </a:solidFill>
                <a:latin typeface="Lato"/>
                <a:ea typeface="Arial;Arial"/>
              </a:rPr>
              <a:t>Katawan </a:t>
            </a:r>
            <a:endParaRPr b="0" lang="en-PH" sz="1800" spc="-1" strike="noStrike">
              <a:latin typeface="Lato"/>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Naglalaman ng mga ideya o kaisipan tungkol sa paksa </a:t>
            </a:r>
            <a:endParaRPr b="0" lang="en-PH" sz="1800" spc="-1" strike="noStrike">
              <a:latin typeface="Lato"/>
              <a:ea typeface="PingFang SC"/>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Mababasa rito ang mga opinyon ng sumulat kaugnay ng mga kaisipan tungkol sa paksa </a:t>
            </a:r>
            <a:endParaRPr b="0" lang="en-PH" sz="1800" spc="-1" strike="noStrike">
              <a:latin typeface="Lato"/>
              <a:ea typeface="PingFang SC"/>
            </a:endParaRPr>
          </a:p>
          <a:p>
            <a:endParaRPr b="0" lang="en-PH" sz="1800" spc="-1" strike="noStrike">
              <a:latin typeface="Lato"/>
            </a:endParaRPr>
          </a:p>
          <a:p>
            <a:r>
              <a:rPr b="1" lang="en-PH" sz="1800" spc="-1" strike="noStrike">
                <a:solidFill>
                  <a:srgbClr val="000000"/>
                </a:solidFill>
                <a:latin typeface="Lato"/>
                <a:ea typeface="Arial;Arial"/>
              </a:rPr>
              <a:t>Wakas</a:t>
            </a:r>
            <a:endParaRPr b="0" lang="en-PH" sz="1800" spc="-1" strike="noStrike">
              <a:latin typeface="Lato"/>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Pangwakas na talata </a:t>
            </a:r>
            <a:endParaRPr b="0" lang="en-PH" sz="1800" spc="-1" strike="noStrike">
              <a:latin typeface="Lato"/>
              <a:ea typeface="PingFang SC"/>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Naglalaman ng pagbubuod ng tinalakay </a:t>
            </a:r>
            <a:endParaRPr b="0" lang="en-PH" sz="1800" spc="-1" strike="noStrike">
              <a:latin typeface="Lato"/>
              <a:ea typeface="PingFang SC"/>
            </a:endParaRPr>
          </a:p>
          <a:p>
            <a:pPr marL="360000">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Maaaring mag-iwan ng palaisipan, hamon, o kaya ay inspirasyon para sa mga mambabasa </a:t>
            </a:r>
            <a:endParaRPr b="0" lang="en-PH" sz="1800" spc="-1" strike="noStrike">
              <a:latin typeface="Lato"/>
              <a:ea typeface="PingFang SC"/>
            </a:endParaRPr>
          </a:p>
        </p:txBody>
      </p:sp>
      <p:sp>
        <p:nvSpPr>
          <p:cNvPr id="140" name="PlaceHolder 8"/>
          <p:cNvSpPr/>
          <p:nvPr/>
        </p:nvSpPr>
        <p:spPr>
          <a:xfrm>
            <a:off x="296280" y="180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BAHAGI NG SANAYSAY</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360000" y="2880000"/>
            <a:ext cx="12181320" cy="628560"/>
          </a:xfrm>
          <a:prstGeom prst="rect">
            <a:avLst/>
          </a:prstGeom>
          <a:noFill/>
          <a:ln w="0">
            <a:noFill/>
          </a:ln>
        </p:spPr>
        <p:style>
          <a:lnRef idx="0"/>
          <a:fillRef idx="0"/>
          <a:effectRef idx="0"/>
          <a:fontRef idx="minor"/>
        </p:style>
      </p:sp>
      <p:sp>
        <p:nvSpPr>
          <p:cNvPr id="142" name=""/>
          <p:cNvSpPr/>
          <p:nvPr/>
        </p:nvSpPr>
        <p:spPr>
          <a:xfrm>
            <a:off x="540000" y="3240000"/>
            <a:ext cx="10792080" cy="2512080"/>
          </a:xfrm>
          <a:prstGeom prst="rect">
            <a:avLst/>
          </a:prstGeom>
          <a:noFill/>
          <a:ln w="0">
            <a:noFill/>
          </a:ln>
        </p:spPr>
        <p:style>
          <a:lnRef idx="0"/>
          <a:fillRef idx="0"/>
          <a:effectRef idx="0"/>
          <a:fontRef idx="minor"/>
        </p:style>
      </p:sp>
      <p:sp>
        <p:nvSpPr>
          <p:cNvPr id="143" name="PlaceHolder 9"/>
          <p:cNvSpPr/>
          <p:nvPr/>
        </p:nvSpPr>
        <p:spPr>
          <a:xfrm>
            <a:off x="723960" y="946800"/>
            <a:ext cx="10796040" cy="1213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Tanyag ang ating bansa dahil sa mga natatanging lugar. Maraming magagandang lugar ang dinarayo ng mga lokal at dayuhang turista. Ilan dito ay ang popular na Boracay Beach sa pulo ng Panay, Kanlurang Visayas, maindayog na Talon ng Pagsanjan sa Laguna, Hagdan-hagdang Palayan ng Banaue sa Bulubundukin ng Ifugao, at mahabang pulo ng Palawan. </a:t>
            </a:r>
            <a:endParaRPr b="0" lang="en-PH" sz="1800" spc="-1" strike="noStrike">
              <a:latin typeface="Lato"/>
            </a:endParaRPr>
          </a:p>
          <a:p>
            <a:pPr algn="just">
              <a:lnSpc>
                <a:spcPct val="115000"/>
              </a:lnSpc>
              <a:buNone/>
            </a:pPr>
            <a:endParaRPr b="0" lang="en-PH" sz="1800" spc="-1" strike="noStrike">
              <a:latin typeface="Lato"/>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Kilalang destinasyon ng mga dayuhan ang puti at mala-kristal na buhangin sa baybayin ng Boracay. Marami ang nagsasabi na walang katapat ang kagandahan ng lugar na ito. Dahil dito, maraming turista ang naglalakbay sa Pilipinas taon-taon upang bisitahin ang pulo ng Boracay. Bukambibig ito bilang isa sa mga pinakamagandang tanawin sa Pilipinas.</a:t>
            </a:r>
            <a:endParaRPr b="0" lang="en-PH" sz="1800" spc="-1" strike="noStrike">
              <a:latin typeface="Lato"/>
            </a:endParaRPr>
          </a:p>
          <a:p>
            <a:pPr algn="just">
              <a:lnSpc>
                <a:spcPct val="115000"/>
              </a:lnSpc>
              <a:buNone/>
            </a:pPr>
            <a:endParaRPr b="0" lang="en-PH" sz="1800" spc="-1" strike="noStrike">
              <a:latin typeface="Lato"/>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 Ifugao naman masisilayan ang Banaue Rice Terraces o Hagdan-hagdang Palayan na kasama sa mga tinaguriang </a:t>
            </a:r>
            <a:r>
              <a:rPr b="0" i="1" lang="en-PH" sz="1800" spc="-1" strike="noStrike">
                <a:solidFill>
                  <a:srgbClr val="000000"/>
                </a:solidFill>
                <a:latin typeface="Lato"/>
                <a:ea typeface="Arial;Arial"/>
              </a:rPr>
              <a:t>Eighth Wonder of the World </a:t>
            </a:r>
            <a:r>
              <a:rPr b="0" lang="en-PH" sz="1800" spc="-1" strike="noStrike">
                <a:solidFill>
                  <a:srgbClr val="000000"/>
                </a:solidFill>
                <a:latin typeface="Lato"/>
                <a:ea typeface="Arial;Arial"/>
              </a:rPr>
              <a:t>dahil binuo ito sa pamamagitan ng sariling kamay ng mga kababayan nating Ifugao. Sa ngayon, isang suliranin nito ang kawalan ng ulan at ang madalas na pag-agnas ng lupa na nakasisira sa kagandahan at hiwaga ng Rice Terraces. </a:t>
            </a:r>
            <a:endParaRPr b="0" lang="en-PH" sz="1800" spc="-1" strike="noStrike">
              <a:latin typeface="Lato"/>
            </a:endParaRPr>
          </a:p>
          <a:p>
            <a:pPr algn="just">
              <a:lnSpc>
                <a:spcPct val="115000"/>
              </a:lnSpc>
              <a:buNone/>
            </a:pPr>
            <a:endParaRPr b="0" lang="en-PH" sz="1800" spc="-1" strike="noStrike">
              <a:latin typeface="Lato"/>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Ngayon ay marami ka nang nalaman sa mahahalaga at natatanging lugar sa Pilipinas. Tiyak na magaganyak at mahihikayat kang maglakbay rito. </a:t>
            </a:r>
            <a:endParaRPr b="0" lang="en-PH" sz="1800" spc="-1" strike="noStrike">
              <a:latin typeface="Lato"/>
            </a:endParaRPr>
          </a:p>
        </p:txBody>
      </p:sp>
      <p:sp>
        <p:nvSpPr>
          <p:cNvPr id="144" name="PlaceHolder 10"/>
          <p:cNvSpPr/>
          <p:nvPr/>
        </p:nvSpPr>
        <p:spPr>
          <a:xfrm>
            <a:off x="180000" y="-972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HALIMBAWA:</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itle 2"/>
          <p:cNvSpPr/>
          <p:nvPr/>
        </p:nvSpPr>
        <p:spPr>
          <a:xfrm>
            <a:off x="1523880" y="1799640"/>
            <a:ext cx="9132120" cy="23756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60000" y="2880000"/>
            <a:ext cx="12181320" cy="628560"/>
          </a:xfrm>
          <a:prstGeom prst="rect">
            <a:avLst/>
          </a:prstGeom>
          <a:noFill/>
          <a:ln w="0">
            <a:noFill/>
          </a:ln>
        </p:spPr>
        <p:style>
          <a:lnRef idx="0"/>
          <a:fillRef idx="0"/>
          <a:effectRef idx="0"/>
          <a:fontRef idx="minor"/>
        </p:style>
      </p:sp>
      <p:sp>
        <p:nvSpPr>
          <p:cNvPr id="147" name=""/>
          <p:cNvSpPr/>
          <p:nvPr/>
        </p:nvSpPr>
        <p:spPr>
          <a:xfrm>
            <a:off x="540000" y="3240000"/>
            <a:ext cx="10792080" cy="2512080"/>
          </a:xfrm>
          <a:prstGeom prst="rect">
            <a:avLst/>
          </a:prstGeom>
          <a:noFill/>
          <a:ln w="0">
            <a:noFill/>
          </a:ln>
        </p:spPr>
        <p:style>
          <a:lnRef idx="0"/>
          <a:fillRef idx="0"/>
          <a:effectRef idx="0"/>
          <a:fontRef idx="minor"/>
        </p:style>
      </p:sp>
      <p:sp>
        <p:nvSpPr>
          <p:cNvPr id="148" name=""/>
          <p:cNvSpPr/>
          <p:nvPr/>
        </p:nvSpPr>
        <p:spPr>
          <a:xfrm>
            <a:off x="504360" y="1487160"/>
            <a:ext cx="11158920" cy="39128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Arial;Arial"/>
              </a:rPr>
              <a:t>1. Ang sanaysay ay naglalahad ng impormasyon na may mga ebidensiya at halimbawa tungkol sa isang paksa. </a:t>
            </a:r>
            <a:endParaRPr b="0" lang="en-PH" sz="1800" spc="-1" strike="noStrike">
              <a:latin typeface="Lato"/>
            </a:endParaRPr>
          </a:p>
          <a:p>
            <a:pPr algn="just">
              <a:lnSpc>
                <a:spcPct val="200000"/>
              </a:lnSpc>
              <a:buNone/>
            </a:pPr>
            <a:r>
              <a:rPr b="0" lang="en-PH" sz="1800" spc="-1" strike="noStrike">
                <a:solidFill>
                  <a:srgbClr val="000000"/>
                </a:solidFill>
                <a:latin typeface="Lato"/>
                <a:ea typeface="Arial;Arial"/>
              </a:rPr>
              <a:t>2. Isang uri ng komposisyong naglalaman ng mga kuro-kuro o opinyon ng may-akda ang sanaysay.</a:t>
            </a:r>
            <a:endParaRPr b="0" lang="en-PH" sz="1800" spc="-1" strike="noStrike">
              <a:latin typeface="Lato"/>
            </a:endParaRPr>
          </a:p>
          <a:p>
            <a:pPr>
              <a:lnSpc>
                <a:spcPct val="200000"/>
              </a:lnSpc>
              <a:buNone/>
            </a:pPr>
            <a:r>
              <a:rPr b="0" lang="en-PH" sz="1800" spc="-1" strike="noStrike">
                <a:solidFill>
                  <a:srgbClr val="000000"/>
                </a:solidFill>
                <a:latin typeface="Lato"/>
                <a:ea typeface="Arial;Arial"/>
              </a:rPr>
              <a:t>3. Sa pagsulat ng sanaysay, dapat gumamit ng mga saknong at taludtod. </a:t>
            </a:r>
            <a:endParaRPr b="0" lang="en-PH" sz="1800" spc="-1" strike="noStrike">
              <a:latin typeface="Lato"/>
            </a:endParaRPr>
          </a:p>
          <a:p>
            <a:pPr algn="just">
              <a:lnSpc>
                <a:spcPct val="200000"/>
              </a:lnSpc>
              <a:buNone/>
            </a:pPr>
            <a:r>
              <a:rPr b="0" lang="en-PH" sz="1800" spc="-1" strike="noStrike">
                <a:solidFill>
                  <a:srgbClr val="000000"/>
                </a:solidFill>
                <a:latin typeface="Lato"/>
                <a:ea typeface="Arial;Arial"/>
              </a:rPr>
              <a:t>4. Nagsisimula sa panimula o introduksiyon ang pagsulat ng isang sanaysay. </a:t>
            </a:r>
            <a:endParaRPr b="0" lang="en-PH" sz="1800" spc="-1" strike="noStrike">
              <a:latin typeface="Lato"/>
            </a:endParaRPr>
          </a:p>
          <a:p>
            <a:pPr algn="just">
              <a:lnSpc>
                <a:spcPct val="200000"/>
              </a:lnSpc>
              <a:buNone/>
            </a:pPr>
            <a:r>
              <a:rPr b="0" lang="en-PH" sz="1800" spc="-1" strike="noStrike">
                <a:solidFill>
                  <a:srgbClr val="000000"/>
                </a:solidFill>
                <a:latin typeface="Lato"/>
                <a:ea typeface="Arial;Arial"/>
              </a:rPr>
              <a:t>5. May dalawang bahagi ang isang sanaysay. </a:t>
            </a:r>
            <a:endParaRPr b="0" lang="en-PH" sz="1800" spc="-1" strike="noStrike">
              <a:latin typeface="Lato"/>
            </a:endParaRPr>
          </a:p>
        </p:txBody>
      </p:sp>
      <p:sp>
        <p:nvSpPr>
          <p:cNvPr id="149" name="PlaceHolder 11"/>
          <p:cNvSpPr/>
          <p:nvPr/>
        </p:nvSpPr>
        <p:spPr>
          <a:xfrm>
            <a:off x="116280" y="-35352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 </a:t>
            </a:r>
            <a:r>
              <a:rPr b="0" lang="en-US" sz="1800" spc="-1" strike="noStrike">
                <a:solidFill>
                  <a:srgbClr val="000000"/>
                </a:solidFill>
                <a:latin typeface="Lato"/>
                <a:ea typeface="Arial;Arial"/>
              </a:rPr>
              <a:t>Isulat sa iyong kuwaderno ang letrang </a:t>
            </a:r>
            <a:r>
              <a:rPr b="0" lang="en-US" sz="1800" spc="-1" strike="noStrike" u="sng">
                <a:solidFill>
                  <a:srgbClr val="000000"/>
                </a:solidFill>
                <a:uFillTx/>
                <a:latin typeface="Lato"/>
                <a:ea typeface="Arial;Arial"/>
              </a:rPr>
              <a:t>T </a:t>
            </a:r>
            <a:r>
              <a:rPr b="0" lang="en-US" sz="1800" spc="-1" strike="noStrike">
                <a:solidFill>
                  <a:srgbClr val="000000"/>
                </a:solidFill>
                <a:latin typeface="Lato"/>
                <a:ea typeface="Arial;Arial"/>
              </a:rPr>
              <a:t>kung tama ang pahayag at letrang </a:t>
            </a:r>
            <a:r>
              <a:rPr b="0" lang="en-US" sz="1800" spc="-1" strike="noStrike" u="sng">
                <a:solidFill>
                  <a:srgbClr val="000000"/>
                </a:solidFill>
                <a:uFillTx/>
                <a:latin typeface="Lato"/>
                <a:ea typeface="Arial;Arial"/>
              </a:rPr>
              <a:t>M </a:t>
            </a:r>
            <a:r>
              <a:rPr b="0" lang="en-US" sz="1800" spc="-1" strike="noStrike">
                <a:solidFill>
                  <a:srgbClr val="000000"/>
                </a:solidFill>
                <a:latin typeface="Lato"/>
                <a:ea typeface="Arial;Arial"/>
              </a:rPr>
              <a:t>kung mali.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360000" y="2880000"/>
            <a:ext cx="12181320" cy="628560"/>
          </a:xfrm>
          <a:prstGeom prst="rect">
            <a:avLst/>
          </a:prstGeom>
          <a:noFill/>
          <a:ln w="0">
            <a:noFill/>
          </a:ln>
        </p:spPr>
        <p:style>
          <a:lnRef idx="0"/>
          <a:fillRef idx="0"/>
          <a:effectRef idx="0"/>
          <a:fontRef idx="minor"/>
        </p:style>
      </p:sp>
      <p:sp>
        <p:nvSpPr>
          <p:cNvPr id="151" name=""/>
          <p:cNvSpPr/>
          <p:nvPr/>
        </p:nvSpPr>
        <p:spPr>
          <a:xfrm>
            <a:off x="540000" y="3240000"/>
            <a:ext cx="10792080" cy="2512080"/>
          </a:xfrm>
          <a:prstGeom prst="rect">
            <a:avLst/>
          </a:prstGeom>
          <a:noFill/>
          <a:ln w="0">
            <a:noFill/>
          </a:ln>
        </p:spPr>
        <p:style>
          <a:lnRef idx="0"/>
          <a:fillRef idx="0"/>
          <a:effectRef idx="0"/>
          <a:fontRef idx="minor"/>
        </p:style>
      </p:sp>
      <p:sp>
        <p:nvSpPr>
          <p:cNvPr id="152" name="PlaceHolder 14"/>
          <p:cNvSpPr/>
          <p:nvPr/>
        </p:nvSpPr>
        <p:spPr>
          <a:xfrm>
            <a:off x="360000" y="548280"/>
            <a:ext cx="10977480" cy="709200"/>
          </a:xfrm>
          <a:prstGeom prst="rect">
            <a:avLst/>
          </a:prstGeom>
          <a:noFill/>
          <a:ln w="0">
            <a:noFill/>
          </a:ln>
        </p:spPr>
        <p:style>
          <a:lnRef idx="0"/>
          <a:fillRef idx="0"/>
          <a:effectRef idx="0"/>
          <a:fontRef idx="minor"/>
        </p:style>
      </p:sp>
      <p:sp>
        <p:nvSpPr>
          <p:cNvPr id="153" name="PlaceHolder 16"/>
          <p:cNvSpPr/>
          <p:nvPr/>
        </p:nvSpPr>
        <p:spPr>
          <a:xfrm>
            <a:off x="360000" y="-396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
        <p:nvSpPr>
          <p:cNvPr id="154" name=""/>
          <p:cNvSpPr/>
          <p:nvPr/>
        </p:nvSpPr>
        <p:spPr>
          <a:xfrm>
            <a:off x="2160000" y="1800000"/>
            <a:ext cx="9898920" cy="2648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1. 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M</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2518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2023-03-28T08:21:00Z</dcterms:modified>
  <cp:revision>150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