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7349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The Circulatory System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720000" y="360000"/>
            <a:ext cx="9165600" cy="705600"/>
          </a:xfrm>
          <a:prstGeom prst="rect">
            <a:avLst/>
          </a:prstGeom>
          <a:noFill/>
          <a:ln w="0">
            <a:noFill/>
          </a:ln>
        </p:spPr>
        <p:style>
          <a:lnRef idx="0"/>
          <a:fillRef idx="0"/>
          <a:effectRef idx="0"/>
          <a:fontRef idx="minor"/>
        </p:style>
      </p:sp>
      <p:sp>
        <p:nvSpPr>
          <p:cNvPr id="181" name=""/>
          <p:cNvSpPr/>
          <p:nvPr/>
        </p:nvSpPr>
        <p:spPr>
          <a:xfrm>
            <a:off x="1620000" y="36036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82" name=""/>
          <p:cNvSpPr/>
          <p:nvPr/>
        </p:nvSpPr>
        <p:spPr>
          <a:xfrm>
            <a:off x="10260000" y="5746320"/>
            <a:ext cx="172800" cy="338400"/>
          </a:xfrm>
          <a:prstGeom prst="rect">
            <a:avLst/>
          </a:prstGeom>
          <a:noFill/>
          <a:ln w="0">
            <a:noFill/>
          </a:ln>
        </p:spPr>
        <p:style>
          <a:lnRef idx="0"/>
          <a:fillRef idx="0"/>
          <a:effectRef idx="0"/>
          <a:fontRef idx="minor"/>
        </p:style>
      </p:sp>
      <p:sp>
        <p:nvSpPr>
          <p:cNvPr id="183" name=""/>
          <p:cNvSpPr/>
          <p:nvPr/>
        </p:nvSpPr>
        <p:spPr>
          <a:xfrm>
            <a:off x="370080" y="3240000"/>
            <a:ext cx="11451960" cy="2556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N£èþ"/>
              </a:rPr>
              <a:t>Pulmonary arteries</a:t>
            </a:r>
            <a:r>
              <a:rPr b="0" lang="en-PH" sz="1800" spc="-1" strike="noStrike">
                <a:solidFill>
                  <a:srgbClr val="000000"/>
                </a:solidFill>
                <a:latin typeface="Lato"/>
                <a:ea typeface="N£èþ"/>
              </a:rPr>
              <a:t> convey oxygen-poor blood from the right ventricle to the lungs for oxygenation.</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N£èþ"/>
              </a:rPr>
              <a:t>Pulmonary veins</a:t>
            </a:r>
            <a:r>
              <a:rPr b="0" lang="en-PH" sz="1800" spc="-1" strike="noStrike">
                <a:solidFill>
                  <a:srgbClr val="000000"/>
                </a:solidFill>
                <a:latin typeface="Lato"/>
                <a:ea typeface="N£èþ"/>
              </a:rPr>
              <a:t> convey oxygen-rich blood from the lungs back to the left atrium of the heart.</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N£èþ"/>
              </a:rPr>
              <a:t>Arteries</a:t>
            </a:r>
            <a:r>
              <a:rPr b="0" lang="en-PH" sz="1800" spc="-1" strike="noStrike">
                <a:solidFill>
                  <a:srgbClr val="000000"/>
                </a:solidFill>
                <a:latin typeface="Lato"/>
                <a:ea typeface="N£èþ"/>
              </a:rPr>
              <a:t> convey oxygen-rich blood from the heart toward the tissue cells, starting from the aorta, the largest artery where pressure is highest, into the smallest called the arterioles.</a:t>
            </a:r>
            <a:endParaRPr b="0" lang="en-PH" sz="1800" spc="-1" strike="noStrike">
              <a:latin typeface="Arial"/>
            </a:endParaRPr>
          </a:p>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N£èþ"/>
              </a:rPr>
              <a:t>Veins</a:t>
            </a:r>
            <a:r>
              <a:rPr b="0" lang="en-PH" sz="1800" spc="-1" strike="noStrike">
                <a:solidFill>
                  <a:srgbClr val="000000"/>
                </a:solidFill>
                <a:latin typeface="Lato"/>
                <a:ea typeface="N£èþ"/>
              </a:rPr>
              <a:t> convey oxygen-poor blood from all parts of the body toward the heart. The largest</a:t>
            </a:r>
            <a:endParaRPr b="0" lang="en-PH" sz="1800" spc="-1" strike="noStrike">
              <a:latin typeface="Arial"/>
            </a:endParaRPr>
          </a:p>
          <a:p>
            <a:pPr marL="216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N£èþ"/>
              </a:rPr>
              <a:t>vein is the vena cava divided into two parts: the </a:t>
            </a:r>
            <a:r>
              <a:rPr b="1" lang="en-PH" sz="1800" spc="-1" strike="noStrike">
                <a:solidFill>
                  <a:srgbClr val="000000"/>
                </a:solidFill>
                <a:latin typeface="Lato"/>
                <a:ea typeface="N£èþ"/>
              </a:rPr>
              <a:t>superior</a:t>
            </a:r>
            <a:r>
              <a:rPr b="0" lang="en-PH" sz="1800" spc="-1" strike="noStrike">
                <a:solidFill>
                  <a:srgbClr val="000000"/>
                </a:solidFill>
                <a:latin typeface="Lato"/>
                <a:ea typeface="N£èþ"/>
              </a:rPr>
              <a:t> and</a:t>
            </a:r>
            <a:r>
              <a:rPr b="1" lang="en-PH" sz="1800" spc="-1" strike="noStrike">
                <a:solidFill>
                  <a:srgbClr val="000000"/>
                </a:solidFill>
                <a:latin typeface="Lato"/>
                <a:ea typeface="N£èþ"/>
              </a:rPr>
              <a:t> inferior vena cava</a:t>
            </a:r>
            <a:r>
              <a:rPr b="0" lang="en-PH" sz="1800" spc="-1" strike="noStrike">
                <a:solidFill>
                  <a:srgbClr val="000000"/>
                </a:solidFill>
                <a:latin typeface="Lato"/>
                <a:ea typeface="N£èþ"/>
              </a:rPr>
              <a:t>, where pressure is the lowest. </a:t>
            </a:r>
            <a:r>
              <a:rPr b="0" lang="en-PH" sz="1800" spc="-1" strike="noStrike">
                <a:solidFill>
                  <a:srgbClr val="000000"/>
                </a:solidFill>
                <a:latin typeface="Lato"/>
                <a:ea typeface="N£èþ"/>
              </a:rPr>
              <a:t>	</a:t>
            </a:r>
            <a:r>
              <a:rPr b="0" lang="en-PH" sz="1800" spc="-1" strike="noStrike">
                <a:solidFill>
                  <a:srgbClr val="000000"/>
                </a:solidFill>
                <a:latin typeface="Lato"/>
                <a:ea typeface="N£èþ"/>
              </a:rPr>
              <a:t>The smallest vein is called the venule. The valves and the contractions of muscles that surround them facilitate the blood flow in the veins.</a:t>
            </a:r>
            <a:endParaRPr b="0" lang="en-PH" sz="1800" spc="-1" strike="noStrike">
              <a:latin typeface="Arial"/>
            </a:endParaRPr>
          </a:p>
        </p:txBody>
      </p:sp>
      <p:sp>
        <p:nvSpPr>
          <p:cNvPr id="184" name=""/>
          <p:cNvSpPr txBox="1"/>
          <p:nvPr/>
        </p:nvSpPr>
        <p:spPr>
          <a:xfrm>
            <a:off x="5220000" y="1387440"/>
            <a:ext cx="194868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Blood Vessels</a:t>
            </a:r>
            <a:endParaRPr b="0" lang="en-PH" sz="1800" spc="-1" strike="noStrike">
              <a:latin typeface="Lato"/>
            </a:endParaRPr>
          </a:p>
        </p:txBody>
      </p:sp>
      <p:sp>
        <p:nvSpPr>
          <p:cNvPr id="185" name=""/>
          <p:cNvSpPr txBox="1"/>
          <p:nvPr/>
        </p:nvSpPr>
        <p:spPr>
          <a:xfrm>
            <a:off x="425880" y="2016000"/>
            <a:ext cx="11340000" cy="108000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may have observed the greenish-looking tubes underneath your skin on the upper palm of your hand. You may be wondering what these structures are called or what could be </a:t>
            </a:r>
            <a:r>
              <a:rPr b="0" lang="en-PH" sz="1800" spc="-1" strike="noStrike">
                <a:solidFill>
                  <a:srgbClr val="000000"/>
                </a:solidFill>
                <a:latin typeface="Lato"/>
                <a:ea typeface="N£èþ"/>
              </a:rPr>
              <a:t>flowing inside them. These networks of muscular tubes are called </a:t>
            </a:r>
            <a:r>
              <a:rPr b="1" lang="en-PH" sz="1800" spc="-1" strike="noStrike">
                <a:solidFill>
                  <a:srgbClr val="000000"/>
                </a:solidFill>
                <a:latin typeface="Lato"/>
                <a:ea typeface="N£èþ"/>
              </a:rPr>
              <a:t>blood vessels</a:t>
            </a:r>
            <a:r>
              <a:rPr b="0" lang="en-PH" sz="1800" spc="-1" strike="noStrike">
                <a:solidFill>
                  <a:srgbClr val="000000"/>
                </a:solidFill>
                <a:latin typeface="Lato"/>
                <a:ea typeface="N£èþ"/>
              </a:rPr>
              <a:t> through which blood is distributed throughout our body.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720000" y="360000"/>
            <a:ext cx="9165600" cy="705600"/>
          </a:xfrm>
          <a:prstGeom prst="rect">
            <a:avLst/>
          </a:prstGeom>
          <a:noFill/>
          <a:ln w="0">
            <a:noFill/>
          </a:ln>
        </p:spPr>
        <p:style>
          <a:lnRef idx="0"/>
          <a:fillRef idx="0"/>
          <a:effectRef idx="0"/>
          <a:fontRef idx="minor"/>
        </p:style>
      </p:sp>
      <p:sp>
        <p:nvSpPr>
          <p:cNvPr id="187"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88" name=""/>
          <p:cNvSpPr/>
          <p:nvPr/>
        </p:nvSpPr>
        <p:spPr>
          <a:xfrm>
            <a:off x="7560000" y="5400000"/>
            <a:ext cx="2872080" cy="338400"/>
          </a:xfrm>
          <a:prstGeom prst="rect">
            <a:avLst/>
          </a:prstGeom>
          <a:noFill/>
          <a:ln w="0">
            <a:noFill/>
          </a:ln>
        </p:spPr>
        <p:style>
          <a:lnRef idx="0"/>
          <a:fillRef idx="0"/>
          <a:effectRef idx="0"/>
          <a:fontRef idx="minor"/>
        </p:style>
      </p:sp>
      <p:sp>
        <p:nvSpPr>
          <p:cNvPr id="189" name=""/>
          <p:cNvSpPr/>
          <p:nvPr/>
        </p:nvSpPr>
        <p:spPr>
          <a:xfrm>
            <a:off x="10260000" y="5746320"/>
            <a:ext cx="172800" cy="338400"/>
          </a:xfrm>
          <a:prstGeom prst="rect">
            <a:avLst/>
          </a:prstGeom>
          <a:noFill/>
          <a:ln w="0">
            <a:noFill/>
          </a:ln>
        </p:spPr>
        <p:style>
          <a:lnRef idx="0"/>
          <a:fillRef idx="0"/>
          <a:effectRef idx="0"/>
          <a:fontRef idx="minor"/>
        </p:style>
      </p:sp>
      <p:sp>
        <p:nvSpPr>
          <p:cNvPr id="190" name=""/>
          <p:cNvSpPr/>
          <p:nvPr/>
        </p:nvSpPr>
        <p:spPr>
          <a:xfrm>
            <a:off x="695880" y="1740240"/>
            <a:ext cx="10800000" cy="851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Capillaries</a:t>
            </a:r>
            <a:r>
              <a:rPr b="0" lang="en-PH" sz="1800" spc="-1" strike="noStrike">
                <a:solidFill>
                  <a:srgbClr val="000000"/>
                </a:solidFill>
                <a:latin typeface="Lato"/>
                <a:ea typeface="DejaVu Sans"/>
              </a:rPr>
              <a:t> form the connection between the arterioles and the venules. They are responsible for the exchange of materials, such as gases, nutrients, and waste products of metabolism, between the blood and tissue cells.</a:t>
            </a:r>
            <a:endParaRPr b="0" lang="en-PH" sz="1800" spc="-1" strike="noStrike">
              <a:latin typeface="Arial"/>
            </a:endParaRPr>
          </a:p>
        </p:txBody>
      </p:sp>
      <p:pic>
        <p:nvPicPr>
          <p:cNvPr id="191" name="" descr=""/>
          <p:cNvPicPr/>
          <p:nvPr/>
        </p:nvPicPr>
        <p:blipFill>
          <a:blip r:embed="rId1"/>
          <a:stretch/>
        </p:blipFill>
        <p:spPr>
          <a:xfrm>
            <a:off x="3091680" y="3240000"/>
            <a:ext cx="6008760" cy="2696040"/>
          </a:xfrm>
          <a:prstGeom prst="rect">
            <a:avLst/>
          </a:prstGeom>
          <a:ln w="38160">
            <a:solidFill>
              <a:srgbClr val="b47804"/>
            </a:solidFill>
            <a:round/>
          </a:ln>
        </p:spPr>
      </p:pic>
      <p:sp>
        <p:nvSpPr>
          <p:cNvPr id="192" name=""/>
          <p:cNvSpPr/>
          <p:nvPr/>
        </p:nvSpPr>
        <p:spPr>
          <a:xfrm>
            <a:off x="3578040" y="2700000"/>
            <a:ext cx="5036040" cy="36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Structures of the Blood Vessels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720000" y="360000"/>
            <a:ext cx="9165600" cy="705600"/>
          </a:xfrm>
          <a:prstGeom prst="rect">
            <a:avLst/>
          </a:prstGeom>
          <a:noFill/>
          <a:ln w="0">
            <a:noFill/>
          </a:ln>
        </p:spPr>
        <p:style>
          <a:lnRef idx="0"/>
          <a:fillRef idx="0"/>
          <a:effectRef idx="0"/>
          <a:fontRef idx="minor"/>
        </p:style>
      </p:sp>
      <p:sp>
        <p:nvSpPr>
          <p:cNvPr id="194"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95" name=""/>
          <p:cNvSpPr/>
          <p:nvPr/>
        </p:nvSpPr>
        <p:spPr>
          <a:xfrm>
            <a:off x="7560000" y="5400000"/>
            <a:ext cx="2872080" cy="338400"/>
          </a:xfrm>
          <a:prstGeom prst="rect">
            <a:avLst/>
          </a:prstGeom>
          <a:noFill/>
          <a:ln w="0">
            <a:noFill/>
          </a:ln>
        </p:spPr>
        <p:style>
          <a:lnRef idx="0"/>
          <a:fillRef idx="0"/>
          <a:effectRef idx="0"/>
          <a:fontRef idx="minor"/>
        </p:style>
      </p:sp>
      <p:sp>
        <p:nvSpPr>
          <p:cNvPr id="196" name=""/>
          <p:cNvSpPr/>
          <p:nvPr/>
        </p:nvSpPr>
        <p:spPr>
          <a:xfrm>
            <a:off x="10260000" y="5746320"/>
            <a:ext cx="172800" cy="338400"/>
          </a:xfrm>
          <a:prstGeom prst="rect">
            <a:avLst/>
          </a:prstGeom>
          <a:noFill/>
          <a:ln w="0">
            <a:noFill/>
          </a:ln>
        </p:spPr>
        <p:style>
          <a:lnRef idx="0"/>
          <a:fillRef idx="0"/>
          <a:effectRef idx="0"/>
          <a:fontRef idx="minor"/>
        </p:style>
      </p:sp>
      <p:sp>
        <p:nvSpPr>
          <p:cNvPr id="197" name=""/>
          <p:cNvSpPr/>
          <p:nvPr/>
        </p:nvSpPr>
        <p:spPr>
          <a:xfrm>
            <a:off x="785880" y="3606840"/>
            <a:ext cx="10620000" cy="1829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SzPct val="45000"/>
              <a:buFont typeface="Wingdings" charset="2"/>
              <a:buChar char=""/>
            </a:pPr>
            <a:r>
              <a:rPr b="1" lang="en-PH" sz="1800" spc="-1" strike="noStrike">
                <a:solidFill>
                  <a:srgbClr val="000000"/>
                </a:solidFill>
                <a:latin typeface="Lato"/>
                <a:ea typeface="DejaVu Sans"/>
              </a:rPr>
              <a:t>Plasma</a:t>
            </a:r>
            <a:r>
              <a:rPr b="0" lang="en-PH" sz="1800" spc="-1" strike="noStrike">
                <a:solidFill>
                  <a:srgbClr val="000000"/>
                </a:solidFill>
                <a:latin typeface="Lato"/>
                <a:ea typeface="DejaVu Sans"/>
              </a:rPr>
              <a:t> is the liquid component of the blood, which consists of about 92% water, 8% blood proteins, and trace amounts of inorganic materials.</a:t>
            </a:r>
            <a:endParaRPr b="0" lang="en-PH" sz="1800" spc="-1" strike="noStrike">
              <a:latin typeface="Arial"/>
            </a:endParaRPr>
          </a:p>
          <a:p>
            <a:pPr marL="216000" indent="-216000">
              <a:lnSpc>
                <a:spcPct val="115000"/>
              </a:lnSpc>
              <a:buClr>
                <a:srgbClr val="000000"/>
              </a:buClr>
              <a:buFont typeface="Symbol"/>
              <a:buChar char=""/>
            </a:pPr>
            <a:r>
              <a:rPr b="1" lang="en-PH" sz="1800" spc="-1" strike="noStrike">
                <a:solidFill>
                  <a:srgbClr val="000000"/>
                </a:solidFill>
                <a:latin typeface="Lato"/>
                <a:ea typeface="DejaVu Sans"/>
              </a:rPr>
              <a:t>Corpuscles</a:t>
            </a:r>
            <a:r>
              <a:rPr b="0" lang="en-PH" sz="1800" spc="-1" strike="noStrike">
                <a:solidFill>
                  <a:srgbClr val="000000"/>
                </a:solidFill>
                <a:latin typeface="Lato"/>
                <a:ea typeface="DejaVu Sans"/>
              </a:rPr>
              <a:t>, also known as </a:t>
            </a:r>
            <a:r>
              <a:rPr b="1" lang="en-PH" sz="1800" spc="-1" strike="noStrike">
                <a:solidFill>
                  <a:srgbClr val="000000"/>
                </a:solidFill>
                <a:latin typeface="Lato"/>
                <a:ea typeface="DejaVu Sans"/>
              </a:rPr>
              <a:t>blood cells</a:t>
            </a:r>
            <a:r>
              <a:rPr b="0" lang="en-PH" sz="1800" spc="-1" strike="noStrike">
                <a:solidFill>
                  <a:srgbClr val="000000"/>
                </a:solidFill>
                <a:latin typeface="Lato"/>
                <a:ea typeface="DejaVu Sans"/>
              </a:rPr>
              <a:t>, include the </a:t>
            </a:r>
            <a:r>
              <a:rPr b="1" lang="en-PH" sz="1800" spc="-1" strike="noStrike">
                <a:solidFill>
                  <a:srgbClr val="000000"/>
                </a:solidFill>
                <a:latin typeface="Lato"/>
                <a:ea typeface="DejaVu Sans"/>
              </a:rPr>
              <a:t>erythrocytes</a:t>
            </a:r>
            <a:r>
              <a:rPr b="0" lang="en-PH" sz="1800" spc="-1" strike="noStrike">
                <a:solidFill>
                  <a:srgbClr val="000000"/>
                </a:solidFill>
                <a:latin typeface="Lato"/>
                <a:ea typeface="DejaVu Sans"/>
              </a:rPr>
              <a:t> or red blood cells,</a:t>
            </a:r>
            <a:r>
              <a:rPr b="1" lang="en-PH" sz="1800" spc="-1" strike="noStrike">
                <a:solidFill>
                  <a:srgbClr val="000000"/>
                </a:solidFill>
                <a:latin typeface="Lato"/>
                <a:ea typeface="DejaVu Sans"/>
              </a:rPr>
              <a:t>leukocytes</a:t>
            </a:r>
            <a:r>
              <a:rPr b="0" lang="en-PH" sz="1800" spc="-1" strike="noStrike">
                <a:solidFill>
                  <a:srgbClr val="000000"/>
                </a:solidFill>
                <a:latin typeface="Lato"/>
                <a:ea typeface="DejaVu Sans"/>
              </a:rPr>
              <a:t> or white blood cells, and </a:t>
            </a:r>
            <a:r>
              <a:rPr b="1" lang="en-PH" sz="1800" spc="-1" strike="noStrike">
                <a:solidFill>
                  <a:srgbClr val="000000"/>
                </a:solidFill>
                <a:latin typeface="Lato"/>
                <a:ea typeface="DejaVu Sans"/>
              </a:rPr>
              <a:t>thrombocytes</a:t>
            </a:r>
            <a:r>
              <a:rPr b="0" lang="en-PH" sz="1800" spc="-1" strike="noStrike">
                <a:solidFill>
                  <a:srgbClr val="000000"/>
                </a:solidFill>
                <a:latin typeface="Lato"/>
                <a:ea typeface="DejaVu Sans"/>
              </a:rPr>
              <a:t> or blood platelets. Blood cells are synthesized in the red bone marrow of fl at and long bones.</a:t>
            </a:r>
            <a:endParaRPr b="0" lang="en-PH" sz="1800" spc="-1" strike="noStrike">
              <a:latin typeface="Arial"/>
            </a:endParaRPr>
          </a:p>
        </p:txBody>
      </p:sp>
      <p:sp>
        <p:nvSpPr>
          <p:cNvPr id="198" name=""/>
          <p:cNvSpPr/>
          <p:nvPr/>
        </p:nvSpPr>
        <p:spPr>
          <a:xfrm>
            <a:off x="498600" y="2088000"/>
            <a:ext cx="11194560" cy="143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Did you know that blood comprises 8% of the human body weight and that an average adult has about 5 liters of blood? </a:t>
            </a:r>
            <a:r>
              <a:rPr b="1" lang="en-PH" sz="1800" spc="-1" strike="noStrike">
                <a:solidFill>
                  <a:srgbClr val="000000"/>
                </a:solidFill>
                <a:latin typeface="Lato"/>
                <a:ea typeface="DejaVu Sans"/>
              </a:rPr>
              <a:t>Blood</a:t>
            </a:r>
            <a:r>
              <a:rPr b="0" lang="en-PH" sz="1800" spc="-1" strike="noStrike">
                <a:solidFill>
                  <a:srgbClr val="000000"/>
                </a:solidFill>
                <a:latin typeface="Lato"/>
                <a:ea typeface="DejaVu Sans"/>
              </a:rPr>
              <a:t> is a liquid tissue. It is the circulating medium of </a:t>
            </a:r>
            <a:r>
              <a:rPr b="0" lang="en-PH" sz="1800" spc="-1" strike="noStrike">
                <a:solidFill>
                  <a:srgbClr val="000000"/>
                </a:solidFill>
                <a:latin typeface="Lato"/>
                <a:ea typeface="N£èþ"/>
              </a:rPr>
              <a:t>the circulatory system that transports materials, fights infections, and is responsible for blood clotting. It has two components: the plasma and the formed elements (also called corpuscles) that are suspended in the plasma.</a:t>
            </a:r>
            <a:endParaRPr b="0" lang="en-PH" sz="1800" spc="-1" strike="noStrike">
              <a:latin typeface="Lato"/>
            </a:endParaRPr>
          </a:p>
        </p:txBody>
      </p:sp>
      <p:sp>
        <p:nvSpPr>
          <p:cNvPr id="199" name=""/>
          <p:cNvSpPr txBox="1"/>
          <p:nvPr/>
        </p:nvSpPr>
        <p:spPr>
          <a:xfrm>
            <a:off x="5376960" y="1620000"/>
            <a:ext cx="143820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The Blood</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
          <p:cNvSpPr/>
          <p:nvPr/>
        </p:nvSpPr>
        <p:spPr>
          <a:xfrm>
            <a:off x="720000" y="360000"/>
            <a:ext cx="9165600" cy="705600"/>
          </a:xfrm>
          <a:prstGeom prst="rect">
            <a:avLst/>
          </a:prstGeom>
          <a:noFill/>
          <a:ln w="0">
            <a:noFill/>
          </a:ln>
        </p:spPr>
        <p:style>
          <a:lnRef idx="0"/>
          <a:fillRef idx="0"/>
          <a:effectRef idx="0"/>
          <a:fontRef idx="minor"/>
        </p:style>
      </p:sp>
      <p:sp>
        <p:nvSpPr>
          <p:cNvPr id="201"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202" name=""/>
          <p:cNvSpPr/>
          <p:nvPr/>
        </p:nvSpPr>
        <p:spPr>
          <a:xfrm>
            <a:off x="7560000" y="5400000"/>
            <a:ext cx="2872080" cy="338400"/>
          </a:xfrm>
          <a:prstGeom prst="rect">
            <a:avLst/>
          </a:prstGeom>
          <a:noFill/>
          <a:ln w="0">
            <a:noFill/>
          </a:ln>
        </p:spPr>
        <p:style>
          <a:lnRef idx="0"/>
          <a:fillRef idx="0"/>
          <a:effectRef idx="0"/>
          <a:fontRef idx="minor"/>
        </p:style>
      </p:sp>
      <p:sp>
        <p:nvSpPr>
          <p:cNvPr id="203" name=""/>
          <p:cNvSpPr/>
          <p:nvPr/>
        </p:nvSpPr>
        <p:spPr>
          <a:xfrm>
            <a:off x="10260000" y="5746320"/>
            <a:ext cx="172800" cy="338400"/>
          </a:xfrm>
          <a:prstGeom prst="rect">
            <a:avLst/>
          </a:prstGeom>
          <a:noFill/>
          <a:ln w="0">
            <a:noFill/>
          </a:ln>
        </p:spPr>
        <p:style>
          <a:lnRef idx="0"/>
          <a:fillRef idx="0"/>
          <a:effectRef idx="0"/>
          <a:fontRef idx="minor"/>
        </p:style>
      </p:sp>
      <p:sp>
        <p:nvSpPr>
          <p:cNvPr id="204" name=""/>
          <p:cNvSpPr/>
          <p:nvPr/>
        </p:nvSpPr>
        <p:spPr>
          <a:xfrm>
            <a:off x="655560" y="2700000"/>
            <a:ext cx="11044440" cy="2141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a:pPr>
            <a:r>
              <a:rPr b="0" lang="en-PH" sz="1800" spc="-1" strike="noStrike">
                <a:solidFill>
                  <a:srgbClr val="000000"/>
                </a:solidFill>
                <a:latin typeface="Lato"/>
                <a:ea typeface="DejaVu Sans"/>
              </a:rPr>
              <a:t>Blood comes out from a cut, releasing the plasma and blood corpuscles. The thrombocytes disintegrate upon contact with air, which causes the change of the inactive blood protein </a:t>
            </a:r>
            <a:r>
              <a:rPr b="1" lang="en-PH" sz="1800" spc="-1" strike="noStrike">
                <a:solidFill>
                  <a:srgbClr val="000000"/>
                </a:solidFill>
                <a:latin typeface="Lato"/>
                <a:ea typeface="DejaVu Sans"/>
              </a:rPr>
              <a:t>thromboplastinogen</a:t>
            </a:r>
            <a:r>
              <a:rPr b="0" lang="en-PH" sz="1800" spc="-1" strike="noStrike">
                <a:solidFill>
                  <a:srgbClr val="000000"/>
                </a:solidFill>
                <a:latin typeface="Lato"/>
                <a:ea typeface="DejaVu Sans"/>
              </a:rPr>
              <a:t> to </a:t>
            </a:r>
            <a:r>
              <a:rPr b="1" lang="en-PH" sz="1800" spc="-1" strike="noStrike">
                <a:solidFill>
                  <a:srgbClr val="000000"/>
                </a:solidFill>
                <a:latin typeface="Lato"/>
                <a:ea typeface="DejaVu Sans"/>
              </a:rPr>
              <a:t>thromboplastin.</a:t>
            </a:r>
            <a:br/>
            <a:r>
              <a:rPr b="0" lang="en-PH" sz="1800" spc="-1" strike="noStrike">
                <a:solidFill>
                  <a:srgbClr val="000000"/>
                </a:solidFill>
                <a:latin typeface="Arial"/>
              </a:rPr>
              <a:t> </a:t>
            </a:r>
            <a:endParaRPr b="0" lang="en-PH" sz="1800" spc="-1" strike="noStrike">
              <a:latin typeface="Arial"/>
            </a:endParaRPr>
          </a:p>
          <a:p>
            <a:pPr marL="216000" indent="-216000" algn="just">
              <a:lnSpc>
                <a:spcPct val="115000"/>
              </a:lnSpc>
              <a:buClr>
                <a:srgbClr val="000000"/>
              </a:buClr>
              <a:buFont typeface="StarSymbol"/>
              <a:buAutoNum type="arabicPeriod"/>
            </a:pPr>
            <a:r>
              <a:rPr b="1" lang="en-PH" sz="1800" spc="-1" strike="noStrike">
                <a:solidFill>
                  <a:srgbClr val="000000"/>
                </a:solidFill>
                <a:latin typeface="Lato"/>
                <a:ea typeface="DejaVu Sans"/>
              </a:rPr>
              <a:t>Thromboplastin</a:t>
            </a:r>
            <a:r>
              <a:rPr b="0" lang="en-PH" sz="1800" spc="-1" strike="noStrike">
                <a:solidFill>
                  <a:srgbClr val="000000"/>
                </a:solidFill>
                <a:latin typeface="Lato"/>
                <a:ea typeface="DejaVu Sans"/>
              </a:rPr>
              <a:t> plus </a:t>
            </a:r>
            <a:r>
              <a:rPr b="1" lang="en-PH" sz="1800" spc="-1" strike="noStrike">
                <a:solidFill>
                  <a:srgbClr val="000000"/>
                </a:solidFill>
                <a:latin typeface="Lato"/>
                <a:ea typeface="DejaVu Sans"/>
              </a:rPr>
              <a:t>calcium ions</a:t>
            </a:r>
            <a:r>
              <a:rPr b="0" lang="en-PH" sz="1800" spc="-1" strike="noStrike">
                <a:solidFill>
                  <a:srgbClr val="000000"/>
                </a:solidFill>
                <a:latin typeface="Lato"/>
                <a:ea typeface="DejaVu Sans"/>
              </a:rPr>
              <a:t> will catalyze the conversion of </a:t>
            </a:r>
            <a:r>
              <a:rPr b="1" lang="en-PH" sz="1800" spc="-1" strike="noStrike">
                <a:solidFill>
                  <a:srgbClr val="000000"/>
                </a:solidFill>
                <a:latin typeface="Lato"/>
                <a:ea typeface="DejaVu Sans"/>
              </a:rPr>
              <a:t>prothrombin</a:t>
            </a:r>
            <a:r>
              <a:rPr b="0" lang="en-PH" sz="1800" spc="-1" strike="noStrike">
                <a:solidFill>
                  <a:srgbClr val="000000"/>
                </a:solidFill>
                <a:latin typeface="Lato"/>
                <a:ea typeface="DejaVu Sans"/>
              </a:rPr>
              <a:t> to </a:t>
            </a:r>
            <a:r>
              <a:rPr b="1" lang="en-PH" sz="1800" spc="-1" strike="noStrike">
                <a:solidFill>
                  <a:srgbClr val="000000"/>
                </a:solidFill>
                <a:latin typeface="Lato"/>
                <a:ea typeface="DejaVu Sans"/>
              </a:rPr>
              <a:t>thrombin. Thrombin</a:t>
            </a:r>
            <a:r>
              <a:rPr b="0" lang="en-PH" sz="1800" spc="-1" strike="noStrike">
                <a:solidFill>
                  <a:srgbClr val="000000"/>
                </a:solidFill>
                <a:latin typeface="Lato"/>
                <a:ea typeface="DejaVu Sans"/>
              </a:rPr>
              <a:t> catalyzes the change of </a:t>
            </a:r>
            <a:r>
              <a:rPr b="1" lang="en-PH" sz="1800" spc="-1" strike="noStrike">
                <a:solidFill>
                  <a:srgbClr val="000000"/>
                </a:solidFill>
                <a:latin typeface="Lato"/>
                <a:ea typeface="N£èþ"/>
              </a:rPr>
              <a:t>fibrinogen</a:t>
            </a:r>
            <a:r>
              <a:rPr b="0" lang="en-PH" sz="1800" spc="-1" strike="noStrike">
                <a:solidFill>
                  <a:srgbClr val="000000"/>
                </a:solidFill>
                <a:latin typeface="Lato"/>
                <a:ea typeface="N£èþ"/>
              </a:rPr>
              <a:t> to </a:t>
            </a:r>
            <a:r>
              <a:rPr b="1" lang="en-PH" sz="1800" spc="-1" strike="noStrike">
                <a:solidFill>
                  <a:srgbClr val="000000"/>
                </a:solidFill>
                <a:latin typeface="Lato"/>
                <a:ea typeface="N£èþ"/>
              </a:rPr>
              <a:t>fibrin threads.</a:t>
            </a:r>
            <a:endParaRPr b="0" lang="en-PH" sz="1800" spc="-1" strike="noStrike">
              <a:latin typeface="Arial"/>
            </a:endParaRPr>
          </a:p>
          <a:p>
            <a:pPr marL="216000" indent="-216000" algn="just">
              <a:lnSpc>
                <a:spcPct val="115000"/>
              </a:lnSpc>
              <a:buClr>
                <a:srgbClr val="000000"/>
              </a:buClr>
              <a:buFont typeface="StarSymbol"/>
              <a:buAutoNum type="arabicPeriod"/>
            </a:pPr>
            <a:endParaRPr b="0" lang="en-PH" sz="1800" spc="-1" strike="noStrike">
              <a:latin typeface="Arial"/>
            </a:endParaRPr>
          </a:p>
        </p:txBody>
      </p:sp>
      <p:sp>
        <p:nvSpPr>
          <p:cNvPr id="205" name=""/>
          <p:cNvSpPr txBox="1"/>
          <p:nvPr/>
        </p:nvSpPr>
        <p:spPr>
          <a:xfrm>
            <a:off x="4302360" y="1747440"/>
            <a:ext cx="358704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The Blood Clotting Process</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720000" y="360000"/>
            <a:ext cx="9165600" cy="705600"/>
          </a:xfrm>
          <a:prstGeom prst="rect">
            <a:avLst/>
          </a:prstGeom>
          <a:noFill/>
          <a:ln w="0">
            <a:noFill/>
          </a:ln>
        </p:spPr>
        <p:style>
          <a:lnRef idx="0"/>
          <a:fillRef idx="0"/>
          <a:effectRef idx="0"/>
          <a:fontRef idx="minor"/>
        </p:style>
      </p:sp>
      <p:sp>
        <p:nvSpPr>
          <p:cNvPr id="207" name=""/>
          <p:cNvSpPr/>
          <p:nvPr/>
        </p:nvSpPr>
        <p:spPr>
          <a:xfrm>
            <a:off x="1563120" y="36036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208" name=""/>
          <p:cNvSpPr/>
          <p:nvPr/>
        </p:nvSpPr>
        <p:spPr>
          <a:xfrm>
            <a:off x="7560000" y="5400000"/>
            <a:ext cx="2872080" cy="338400"/>
          </a:xfrm>
          <a:prstGeom prst="rect">
            <a:avLst/>
          </a:prstGeom>
          <a:noFill/>
          <a:ln w="0">
            <a:noFill/>
          </a:ln>
        </p:spPr>
        <p:style>
          <a:lnRef idx="0"/>
          <a:fillRef idx="0"/>
          <a:effectRef idx="0"/>
          <a:fontRef idx="minor"/>
        </p:style>
      </p:sp>
      <p:sp>
        <p:nvSpPr>
          <p:cNvPr id="209" name=""/>
          <p:cNvSpPr/>
          <p:nvPr/>
        </p:nvSpPr>
        <p:spPr>
          <a:xfrm>
            <a:off x="10260000" y="5746320"/>
            <a:ext cx="172800" cy="338400"/>
          </a:xfrm>
          <a:prstGeom prst="rect">
            <a:avLst/>
          </a:prstGeom>
          <a:noFill/>
          <a:ln w="0">
            <a:noFill/>
          </a:ln>
        </p:spPr>
        <p:style>
          <a:lnRef idx="0"/>
          <a:fillRef idx="0"/>
          <a:effectRef idx="0"/>
          <a:fontRef idx="minor"/>
        </p:style>
      </p:sp>
      <p:sp>
        <p:nvSpPr>
          <p:cNvPr id="210" name=""/>
          <p:cNvSpPr/>
          <p:nvPr/>
        </p:nvSpPr>
        <p:spPr>
          <a:xfrm>
            <a:off x="516240" y="1692000"/>
            <a:ext cx="11159280" cy="1619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startAt="3"/>
            </a:pPr>
            <a:r>
              <a:rPr b="1" lang="en-PH" sz="1800" spc="-1" strike="noStrike">
                <a:solidFill>
                  <a:srgbClr val="000000"/>
                </a:solidFill>
                <a:latin typeface="Lato"/>
                <a:ea typeface="DejaVu Sans"/>
              </a:rPr>
              <a:t>Fibrin threads</a:t>
            </a:r>
            <a:r>
              <a:rPr b="0" lang="en-PH" sz="1800" spc="-1" strike="noStrike">
                <a:solidFill>
                  <a:srgbClr val="000000"/>
                </a:solidFill>
                <a:latin typeface="Lato"/>
                <a:ea typeface="DejaVu Sans"/>
              </a:rPr>
              <a:t> form a network over the injured part and seal it to prevent more blood cells from coming out until a red mass (clot) of connective tissue forms on top of it.</a:t>
            </a:r>
            <a:br/>
            <a:r>
              <a:rPr b="0" lang="en-PH" sz="1800" spc="-1" strike="noStrike">
                <a:solidFill>
                  <a:srgbClr val="000000"/>
                </a:solidFill>
                <a:latin typeface="Arial"/>
              </a:rPr>
              <a:t> </a:t>
            </a:r>
            <a:endParaRPr b="0" lang="en-PH" sz="1800" spc="-1" strike="noStrike">
              <a:latin typeface="Arial"/>
            </a:endParaRPr>
          </a:p>
          <a:p>
            <a:pPr marL="216000" indent="-216000">
              <a:lnSpc>
                <a:spcPct val="115000"/>
              </a:lnSpc>
              <a:buClr>
                <a:srgbClr val="000000"/>
              </a:buClr>
              <a:buFont typeface="StarSymbol"/>
              <a:buAutoNum type="arabicPeriod" startAt="3"/>
            </a:pPr>
            <a:r>
              <a:rPr b="0" lang="en-PH" sz="1800" spc="-1" strike="noStrike">
                <a:solidFill>
                  <a:srgbClr val="000000"/>
                </a:solidFill>
                <a:latin typeface="Lato"/>
                <a:ea typeface="N£èþ"/>
              </a:rPr>
              <a:t>After some time, the clot shrinks, and a straw-colored fluid called </a:t>
            </a:r>
            <a:r>
              <a:rPr b="1" lang="en-PH" sz="1800" spc="-1" strike="noStrike">
                <a:solidFill>
                  <a:srgbClr val="000000"/>
                </a:solidFill>
                <a:latin typeface="Lato"/>
                <a:ea typeface="N£èþ"/>
              </a:rPr>
              <a:t>serum</a:t>
            </a:r>
            <a:r>
              <a:rPr b="0" lang="en-PH" sz="1800" spc="-1" strike="noStrike">
                <a:solidFill>
                  <a:srgbClr val="000000"/>
                </a:solidFill>
                <a:latin typeface="Lato"/>
                <a:ea typeface="N£èþ"/>
              </a:rPr>
              <a:t> exudes out of the injured part. This serum is the blood plasma, which lacks blood protein fibrinogen in it.</a:t>
            </a:r>
            <a:endParaRPr b="0" lang="en-PH" sz="1800" spc="-1" strike="noStrike">
              <a:latin typeface="Arial"/>
            </a:endParaRPr>
          </a:p>
        </p:txBody>
      </p:sp>
      <p:pic>
        <p:nvPicPr>
          <p:cNvPr id="211" name="" descr=""/>
          <p:cNvPicPr/>
          <p:nvPr/>
        </p:nvPicPr>
        <p:blipFill>
          <a:blip r:embed="rId1"/>
          <a:stretch/>
        </p:blipFill>
        <p:spPr>
          <a:xfrm>
            <a:off x="2161080" y="3852000"/>
            <a:ext cx="2338200" cy="2120040"/>
          </a:xfrm>
          <a:prstGeom prst="rect">
            <a:avLst/>
          </a:prstGeom>
          <a:ln w="38160">
            <a:solidFill>
              <a:srgbClr val="b47804"/>
            </a:solidFill>
            <a:round/>
          </a:ln>
        </p:spPr>
      </p:pic>
      <p:pic>
        <p:nvPicPr>
          <p:cNvPr id="212" name="" descr=""/>
          <p:cNvPicPr/>
          <p:nvPr/>
        </p:nvPicPr>
        <p:blipFill>
          <a:blip r:embed="rId2"/>
          <a:stretch/>
        </p:blipFill>
        <p:spPr>
          <a:xfrm>
            <a:off x="4863240" y="3852000"/>
            <a:ext cx="2336040" cy="2120040"/>
          </a:xfrm>
          <a:prstGeom prst="rect">
            <a:avLst/>
          </a:prstGeom>
          <a:ln w="38160">
            <a:solidFill>
              <a:srgbClr val="b47804"/>
            </a:solidFill>
            <a:round/>
          </a:ln>
        </p:spPr>
      </p:pic>
      <p:pic>
        <p:nvPicPr>
          <p:cNvPr id="213" name="" descr=""/>
          <p:cNvPicPr/>
          <p:nvPr/>
        </p:nvPicPr>
        <p:blipFill>
          <a:blip r:embed="rId3"/>
          <a:stretch/>
        </p:blipFill>
        <p:spPr>
          <a:xfrm>
            <a:off x="7560000" y="3852000"/>
            <a:ext cx="2352240" cy="2159280"/>
          </a:xfrm>
          <a:prstGeom prst="rect">
            <a:avLst/>
          </a:prstGeom>
          <a:ln w="38160">
            <a:solidFill>
              <a:srgbClr val="b47804"/>
            </a:solidFill>
            <a:round/>
          </a:ln>
        </p:spPr>
      </p:pic>
      <p:sp>
        <p:nvSpPr>
          <p:cNvPr id="214" name=""/>
          <p:cNvSpPr/>
          <p:nvPr/>
        </p:nvSpPr>
        <p:spPr>
          <a:xfrm>
            <a:off x="4028040" y="3348000"/>
            <a:ext cx="4136040" cy="44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The Blood Clotting Process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
          <p:cNvSpPr/>
          <p:nvPr/>
        </p:nvSpPr>
        <p:spPr>
          <a:xfrm>
            <a:off x="1555200" y="36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216" name=""/>
          <p:cNvSpPr/>
          <p:nvPr/>
        </p:nvSpPr>
        <p:spPr>
          <a:xfrm>
            <a:off x="7560000" y="5400000"/>
            <a:ext cx="2872080" cy="338400"/>
          </a:xfrm>
          <a:prstGeom prst="rect">
            <a:avLst/>
          </a:prstGeom>
          <a:noFill/>
          <a:ln w="0">
            <a:noFill/>
          </a:ln>
        </p:spPr>
        <p:style>
          <a:lnRef idx="0"/>
          <a:fillRef idx="0"/>
          <a:effectRef idx="0"/>
          <a:fontRef idx="minor"/>
        </p:style>
      </p:sp>
      <p:sp>
        <p:nvSpPr>
          <p:cNvPr id="217" name=""/>
          <p:cNvSpPr/>
          <p:nvPr/>
        </p:nvSpPr>
        <p:spPr>
          <a:xfrm>
            <a:off x="10260000" y="5746320"/>
            <a:ext cx="172800" cy="338400"/>
          </a:xfrm>
          <a:prstGeom prst="rect">
            <a:avLst/>
          </a:prstGeom>
          <a:noFill/>
          <a:ln w="0">
            <a:noFill/>
          </a:ln>
        </p:spPr>
        <p:style>
          <a:lnRef idx="0"/>
          <a:fillRef idx="0"/>
          <a:effectRef idx="0"/>
          <a:fontRef idx="minor"/>
        </p:style>
      </p:sp>
      <p:sp>
        <p:nvSpPr>
          <p:cNvPr id="218" name=""/>
          <p:cNvSpPr/>
          <p:nvPr/>
        </p:nvSpPr>
        <p:spPr>
          <a:xfrm>
            <a:off x="1597680" y="1620000"/>
            <a:ext cx="8996760" cy="35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Comparison among Erythrocytes, Leukocytes, and Thrombocytes</a:t>
            </a:r>
            <a:endParaRPr b="0" lang="en-PH" sz="1800" spc="-1" strike="noStrike">
              <a:latin typeface="Arial"/>
            </a:endParaRPr>
          </a:p>
        </p:txBody>
      </p:sp>
      <p:graphicFrame>
        <p:nvGraphicFramePr>
          <p:cNvPr id="219" name=""/>
          <p:cNvGraphicFramePr/>
          <p:nvPr/>
        </p:nvGraphicFramePr>
        <p:xfrm>
          <a:off x="537480" y="2232720"/>
          <a:ext cx="11159640" cy="3761640"/>
        </p:xfrm>
        <a:graphic>
          <a:graphicData uri="http://schemas.openxmlformats.org/drawingml/2006/table">
            <a:tbl>
              <a:tblPr/>
              <a:tblGrid>
                <a:gridCol w="2179440"/>
                <a:gridCol w="2859840"/>
                <a:gridCol w="2020320"/>
                <a:gridCol w="4100400"/>
              </a:tblGrid>
              <a:tr h="501840">
                <a:tc>
                  <a:txBody>
                    <a:bodyPr lIns="90000" rIns="90000" anchor="ctr">
                      <a:noAutofit/>
                    </a:bodyPr>
                    <a:p>
                      <a:pPr algn="ctr">
                        <a:lnSpc>
                          <a:spcPct val="100000"/>
                        </a:lnSpc>
                        <a:buNone/>
                      </a:pPr>
                      <a:r>
                        <a:rPr b="1" lang="en-PH" sz="1800" spc="-1" strike="noStrike">
                          <a:latin typeface="Lato"/>
                        </a:rPr>
                        <a:t>Blood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Structure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Life Span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Functions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16840">
                <a:tc>
                  <a:txBody>
                    <a:bodyPr lIns="90000" rIns="90000" anchor="ctr">
                      <a:noAutofit/>
                    </a:bodyPr>
                    <a:p>
                      <a:pPr algn="ctr">
                        <a:lnSpc>
                          <a:spcPct val="100000"/>
                        </a:lnSpc>
                        <a:buNone/>
                      </a:pPr>
                      <a:r>
                        <a:rPr b="1" lang="en-PH" sz="1800" spc="-1" strike="noStrike">
                          <a:latin typeface="Lato"/>
                        </a:rPr>
                        <a:t>Erythrocytes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biconcave in shape,</a:t>
                      </a:r>
                      <a:endParaRPr b="0" lang="en-PH" sz="1800" spc="-1" strike="noStrike">
                        <a:latin typeface="Arial"/>
                      </a:endParaRPr>
                    </a:p>
                    <a:p>
                      <a:pPr>
                        <a:lnSpc>
                          <a:spcPct val="100000"/>
                        </a:lnSpc>
                        <a:buNone/>
                      </a:pPr>
                      <a:r>
                        <a:rPr b="0" lang="en-PH" sz="1800" spc="-1" strike="noStrike">
                          <a:latin typeface="Lato"/>
                        </a:rPr>
                        <a:t>elastic, and non-nucleated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approximately</a:t>
                      </a:r>
                      <a:endParaRPr b="0" lang="en-PH" sz="1800" spc="-1" strike="noStrike">
                        <a:latin typeface="Arial"/>
                      </a:endParaRPr>
                    </a:p>
                    <a:p>
                      <a:pPr>
                        <a:lnSpc>
                          <a:spcPct val="100000"/>
                        </a:lnSpc>
                        <a:buNone/>
                      </a:pPr>
                      <a:r>
                        <a:rPr b="0" lang="en-PH" sz="1800" spc="-1" strike="noStrike">
                          <a:latin typeface="Lato"/>
                        </a:rPr>
                        <a:t>120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transport gases (oxygen and carbon</a:t>
                      </a:r>
                      <a:endParaRPr b="0" lang="en-PH" sz="1800" spc="-1" strike="noStrike">
                        <a:latin typeface="Arial"/>
                      </a:endParaRPr>
                    </a:p>
                    <a:p>
                      <a:pPr>
                        <a:lnSpc>
                          <a:spcPct val="100000"/>
                        </a:lnSpc>
                        <a:buNone/>
                      </a:pPr>
                      <a:r>
                        <a:rPr b="0" lang="en-PH" sz="1800" spc="-1" strike="noStrike">
                          <a:latin typeface="Lato"/>
                        </a:rPr>
                        <a:t>dioxide) throughout the body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346040">
                <a:tc>
                  <a:txBody>
                    <a:bodyPr lIns="90000" rIns="90000" anchor="ctr">
                      <a:noAutofit/>
                    </a:bodyPr>
                    <a:p>
                      <a:pPr algn="ctr">
                        <a:lnSpc>
                          <a:spcPct val="100000"/>
                        </a:lnSpc>
                        <a:buNone/>
                      </a:pPr>
                      <a:r>
                        <a:rPr b="1" lang="en-PH" sz="1800" spc="-1" strike="noStrike">
                          <a:latin typeface="Lato"/>
                        </a:rPr>
                        <a:t>Leukocytes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indefinite shapes</a:t>
                      </a:r>
                      <a:endParaRPr b="0" lang="en-PH" sz="1800" spc="-1" strike="noStrike">
                        <a:latin typeface="Arial"/>
                      </a:endParaRPr>
                    </a:p>
                    <a:p>
                      <a:pPr>
                        <a:lnSpc>
                          <a:spcPct val="100000"/>
                        </a:lnSpc>
                        <a:buNone/>
                      </a:pPr>
                      <a:r>
                        <a:rPr b="0" lang="en-PH" sz="1800" spc="-1" strike="noStrike">
                          <a:latin typeface="Lato"/>
                        </a:rPr>
                        <a:t>(amorphous) and nucleated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13 to 20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defend the body against infectious diseases and foreign materials by phagocytosis and/or secreting antibodies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04320">
                <a:tc>
                  <a:txBody>
                    <a:bodyPr lIns="90000" rIns="90000" anchor="ctr">
                      <a:noAutofit/>
                    </a:bodyPr>
                    <a:p>
                      <a:pPr algn="ctr">
                        <a:lnSpc>
                          <a:spcPct val="100000"/>
                        </a:lnSpc>
                        <a:buNone/>
                      </a:pPr>
                      <a:r>
                        <a:rPr b="1" lang="en-PH" sz="1800" spc="-1" strike="noStrike">
                          <a:latin typeface="Lato"/>
                        </a:rPr>
                        <a:t>Thrombocytes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irregular in shape and nonnucleated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9 to 12 days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prevents blood loss through blood clotting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720000" y="360000"/>
            <a:ext cx="9165600" cy="705600"/>
          </a:xfrm>
          <a:prstGeom prst="rect">
            <a:avLst/>
          </a:prstGeom>
          <a:noFill/>
          <a:ln w="0">
            <a:noFill/>
          </a:ln>
        </p:spPr>
        <p:style>
          <a:lnRef idx="0"/>
          <a:fillRef idx="0"/>
          <a:effectRef idx="0"/>
          <a:fontRef idx="minor"/>
        </p:style>
      </p:sp>
      <p:sp>
        <p:nvSpPr>
          <p:cNvPr id="221" name=""/>
          <p:cNvSpPr/>
          <p:nvPr/>
        </p:nvSpPr>
        <p:spPr>
          <a:xfrm>
            <a:off x="1620000" y="36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222" name=""/>
          <p:cNvSpPr/>
          <p:nvPr/>
        </p:nvSpPr>
        <p:spPr>
          <a:xfrm>
            <a:off x="7560000" y="5400000"/>
            <a:ext cx="2872080" cy="338400"/>
          </a:xfrm>
          <a:prstGeom prst="rect">
            <a:avLst/>
          </a:prstGeom>
          <a:noFill/>
          <a:ln w="0">
            <a:noFill/>
          </a:ln>
        </p:spPr>
        <p:style>
          <a:lnRef idx="0"/>
          <a:fillRef idx="0"/>
          <a:effectRef idx="0"/>
          <a:fontRef idx="minor"/>
        </p:style>
      </p:sp>
      <p:sp>
        <p:nvSpPr>
          <p:cNvPr id="223" name=""/>
          <p:cNvSpPr/>
          <p:nvPr/>
        </p:nvSpPr>
        <p:spPr>
          <a:xfrm>
            <a:off x="10260000" y="5746320"/>
            <a:ext cx="172800" cy="338400"/>
          </a:xfrm>
          <a:prstGeom prst="rect">
            <a:avLst/>
          </a:prstGeom>
          <a:noFill/>
          <a:ln w="0">
            <a:noFill/>
          </a:ln>
        </p:spPr>
        <p:style>
          <a:lnRef idx="0"/>
          <a:fillRef idx="0"/>
          <a:effectRef idx="0"/>
          <a:fontRef idx="minor"/>
        </p:style>
      </p:sp>
      <p:sp>
        <p:nvSpPr>
          <p:cNvPr id="224" name=""/>
          <p:cNvSpPr/>
          <p:nvPr/>
        </p:nvSpPr>
        <p:spPr>
          <a:xfrm>
            <a:off x="607680" y="1764000"/>
            <a:ext cx="10976400" cy="714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6"/>
              </a:spcBef>
              <a:spcAft>
                <a:spcPts val="1086"/>
              </a:spcAft>
              <a:buNone/>
            </a:pPr>
            <a:r>
              <a:rPr b="1" lang="en-PH" sz="1800" spc="-1" strike="noStrike">
                <a:solidFill>
                  <a:srgbClr val="000000"/>
                </a:solidFill>
                <a:latin typeface="Lato"/>
                <a:ea typeface="PingFang SC"/>
              </a:rPr>
              <a:t>Directions: </a:t>
            </a:r>
            <a:r>
              <a:rPr b="0" lang="en-PH" sz="1800" spc="-1" strike="noStrike">
                <a:solidFill>
                  <a:srgbClr val="000000"/>
                </a:solidFill>
                <a:latin typeface="Lato"/>
                <a:ea typeface="PingFang SC"/>
              </a:rPr>
              <a:t>Identify what is being described in each statements. ‪Choose the letter of the correct answer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from the options inside the box.‬</a:t>
            </a:r>
            <a:endParaRPr b="0" lang="en-PH" sz="1800" spc="-1" strike="noStrike">
              <a:latin typeface="Arial"/>
            </a:endParaRPr>
          </a:p>
        </p:txBody>
      </p:sp>
      <p:sp>
        <p:nvSpPr>
          <p:cNvPr id="225" name=""/>
          <p:cNvSpPr/>
          <p:nvPr/>
        </p:nvSpPr>
        <p:spPr>
          <a:xfrm>
            <a:off x="697680" y="3417120"/>
            <a:ext cx="10796400" cy="2342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_______1.</a:t>
            </a:r>
            <a:r>
              <a:rPr b="0" lang="en-PH" sz="1800" spc="-1" strike="noStrike">
                <a:solidFill>
                  <a:srgbClr val="000000"/>
                </a:solidFill>
                <a:latin typeface="Lato"/>
                <a:ea typeface="DejaVu Sans"/>
              </a:rPr>
              <a:t>They pump oxygen rich blood toward the aorta </a:t>
            </a: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_______2. </a:t>
            </a:r>
            <a:r>
              <a:rPr b="0" lang="en-PH" sz="1800" spc="-1" strike="noStrike">
                <a:solidFill>
                  <a:srgbClr val="000000"/>
                </a:solidFill>
                <a:latin typeface="Lato"/>
                <a:ea typeface="AppleSystemUIFont"/>
              </a:rPr>
              <a:t>It facilitates the flow of oxygen-rich blood from the left atrium toward the left ventricle.</a:t>
            </a: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_______3. </a:t>
            </a:r>
            <a:r>
              <a:rPr b="0" lang="en-PH" sz="1800" spc="-1" strike="noStrike">
                <a:solidFill>
                  <a:srgbClr val="000000"/>
                </a:solidFill>
                <a:latin typeface="Lato"/>
                <a:ea typeface="AppleSystemUIFont"/>
              </a:rPr>
              <a:t>It facilitates the flow of oxygen-rich blood from the left ventricle toward the aorta.</a:t>
            </a: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_______4. </a:t>
            </a:r>
            <a:r>
              <a:rPr b="0" lang="en-PH" sz="1800" spc="-1" strike="noStrike">
                <a:solidFill>
                  <a:srgbClr val="000000"/>
                </a:solidFill>
                <a:latin typeface="Lato"/>
                <a:ea typeface="AppleSystemUIFont"/>
              </a:rPr>
              <a:t>A liquid component of the blood, which consists of about 92% water, 8% blood proteins,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trace amounts of inorganic materials.</a:t>
            </a: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_______5. </a:t>
            </a:r>
            <a:r>
              <a:rPr b="0" lang="en-PH" sz="1800" spc="-1" strike="noStrike">
                <a:solidFill>
                  <a:srgbClr val="000000"/>
                </a:solidFill>
                <a:latin typeface="Lato"/>
                <a:ea typeface="AppleSystemUIFont"/>
              </a:rPr>
              <a:t>It is the circulating medium of the circulatory system that transports materials, fights infections,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and is responsible for blood clotting.</a:t>
            </a:r>
            <a:endParaRPr b="0" lang="en-PH" sz="1800" spc="-1" strike="noStrike">
              <a:latin typeface="Arial"/>
            </a:endParaRPr>
          </a:p>
        </p:txBody>
      </p:sp>
      <p:sp>
        <p:nvSpPr>
          <p:cNvPr id="226" name=""/>
          <p:cNvSpPr/>
          <p:nvPr/>
        </p:nvSpPr>
        <p:spPr>
          <a:xfrm>
            <a:off x="2005920" y="2491200"/>
            <a:ext cx="8180280" cy="820800"/>
          </a:xfrm>
          <a:prstGeom prst="rect">
            <a:avLst/>
          </a:prstGeom>
          <a:solidFill>
            <a:srgbClr val="ffffff"/>
          </a:solidFill>
          <a:ln w="0">
            <a:solidFill>
              <a:srgbClr val="000000"/>
            </a:solidFill>
          </a:ln>
        </p:spPr>
        <p:style>
          <a:lnRef idx="0"/>
          <a:fillRef idx="0"/>
          <a:effectRef idx="0"/>
          <a:fontRef idx="minor"/>
        </p:style>
      </p:sp>
      <p:sp>
        <p:nvSpPr>
          <p:cNvPr id="227" name=""/>
          <p:cNvSpPr/>
          <p:nvPr/>
        </p:nvSpPr>
        <p:spPr>
          <a:xfrm>
            <a:off x="2379600" y="2563200"/>
            <a:ext cx="2876400" cy="40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A.</a:t>
            </a:r>
            <a:r>
              <a:rPr b="0" lang="en-PH" sz="1800" spc="-1" strike="noStrike">
                <a:solidFill>
                  <a:srgbClr val="000000"/>
                </a:solidFill>
                <a:latin typeface="Lato"/>
                <a:ea typeface="AppleSystemUIFontBold"/>
              </a:rPr>
              <a:t> Aortic semilunar valve</a:t>
            </a:r>
            <a:r>
              <a:rPr b="0" lang="en-PH" sz="1800" spc="-1" strike="noStrike">
                <a:solidFill>
                  <a:srgbClr val="000000"/>
                </a:solidFill>
                <a:latin typeface="Lato"/>
                <a:ea typeface="AppleSystemUIFont"/>
              </a:rPr>
              <a:t> </a:t>
            </a:r>
            <a:endParaRPr b="0" lang="en-PH" sz="1800" spc="-1" strike="noStrike">
              <a:latin typeface="Arial"/>
            </a:endParaRPr>
          </a:p>
        </p:txBody>
      </p:sp>
      <p:sp>
        <p:nvSpPr>
          <p:cNvPr id="228" name=""/>
          <p:cNvSpPr/>
          <p:nvPr/>
        </p:nvSpPr>
        <p:spPr>
          <a:xfrm>
            <a:off x="2415600" y="2880000"/>
            <a:ext cx="2048400" cy="428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Bold"/>
              </a:rPr>
              <a:t>B.</a:t>
            </a:r>
            <a:r>
              <a:rPr b="0" lang="en-PH" sz="1800" spc="-1" strike="noStrike">
                <a:solidFill>
                  <a:srgbClr val="000000"/>
                </a:solidFill>
                <a:latin typeface="Lato"/>
                <a:ea typeface="AppleSystemUIFontBold"/>
              </a:rPr>
              <a:t> Bicuspid valve</a:t>
            </a:r>
            <a:r>
              <a:rPr b="0" lang="en-PH" sz="1800" spc="-1" strike="noStrike">
                <a:solidFill>
                  <a:srgbClr val="000000"/>
                </a:solidFill>
                <a:latin typeface="Lato"/>
                <a:ea typeface="AppleSystemUIFont"/>
              </a:rPr>
              <a:t> </a:t>
            </a:r>
            <a:endParaRPr b="0" lang="en-PH" sz="1800" spc="-1" strike="noStrike">
              <a:latin typeface="Arial"/>
            </a:endParaRPr>
          </a:p>
        </p:txBody>
      </p:sp>
      <p:sp>
        <p:nvSpPr>
          <p:cNvPr id="229" name=""/>
          <p:cNvSpPr/>
          <p:nvPr/>
        </p:nvSpPr>
        <p:spPr>
          <a:xfrm>
            <a:off x="7956000" y="2664000"/>
            <a:ext cx="1976400" cy="408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Bold"/>
              </a:rPr>
              <a:t>E.</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
              </a:rPr>
              <a:t>Left ventricles  </a:t>
            </a:r>
            <a:endParaRPr b="0" lang="en-PH" sz="1800" spc="-1" strike="noStrike">
              <a:latin typeface="Arial"/>
            </a:endParaRPr>
          </a:p>
        </p:txBody>
      </p:sp>
      <p:sp>
        <p:nvSpPr>
          <p:cNvPr id="230" name=""/>
          <p:cNvSpPr/>
          <p:nvPr/>
        </p:nvSpPr>
        <p:spPr>
          <a:xfrm>
            <a:off x="5760000" y="2160000"/>
            <a:ext cx="1436400" cy="342720"/>
          </a:xfrm>
          <a:prstGeom prst="rect">
            <a:avLst/>
          </a:prstGeom>
          <a:noFill/>
          <a:ln w="0">
            <a:noFill/>
          </a:ln>
        </p:spPr>
        <p:style>
          <a:lnRef idx="0"/>
          <a:fillRef idx="0"/>
          <a:effectRef idx="0"/>
          <a:fontRef idx="minor"/>
        </p:style>
      </p:sp>
      <p:sp>
        <p:nvSpPr>
          <p:cNvPr id="231" name=""/>
          <p:cNvSpPr/>
          <p:nvPr/>
        </p:nvSpPr>
        <p:spPr>
          <a:xfrm>
            <a:off x="6015600" y="2880000"/>
            <a:ext cx="1256400" cy="40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C.</a:t>
            </a:r>
            <a:r>
              <a:rPr b="0" lang="en-PH" sz="1800" spc="-1" strike="noStrike">
                <a:solidFill>
                  <a:srgbClr val="000000"/>
                </a:solidFill>
                <a:latin typeface="Lato"/>
                <a:ea typeface="AppleSystemUIFontBold"/>
              </a:rPr>
              <a:t> Blood</a:t>
            </a:r>
            <a:endParaRPr b="0" lang="en-PH" sz="1800" spc="-1" strike="noStrike">
              <a:latin typeface="Arial"/>
            </a:endParaRPr>
          </a:p>
        </p:txBody>
      </p:sp>
      <p:sp>
        <p:nvSpPr>
          <p:cNvPr id="232" name=""/>
          <p:cNvSpPr/>
          <p:nvPr/>
        </p:nvSpPr>
        <p:spPr>
          <a:xfrm>
            <a:off x="6015600" y="2563200"/>
            <a:ext cx="1436400" cy="40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D.</a:t>
            </a:r>
            <a:r>
              <a:rPr b="0" lang="en-PH" sz="1800" spc="-1" strike="noStrike">
                <a:solidFill>
                  <a:srgbClr val="000000"/>
                </a:solidFill>
                <a:latin typeface="Lato"/>
                <a:ea typeface="AppleSystemUIFontBold"/>
              </a:rPr>
              <a:t> Plasma</a:t>
            </a:r>
            <a:endParaRPr b="0" lang="en-PH" sz="1800" spc="-1" strike="noStrike">
              <a:latin typeface="Arial"/>
            </a:endParaRPr>
          </a:p>
        </p:txBody>
      </p:sp>
      <p:sp>
        <p:nvSpPr>
          <p:cNvPr id="233" name=""/>
          <p:cNvSpPr txBox="1"/>
          <p:nvPr/>
        </p:nvSpPr>
        <p:spPr>
          <a:xfrm>
            <a:off x="5409000" y="1260000"/>
            <a:ext cx="137412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720000" y="360000"/>
            <a:ext cx="9165600" cy="705600"/>
          </a:xfrm>
          <a:prstGeom prst="rect">
            <a:avLst/>
          </a:prstGeom>
          <a:noFill/>
          <a:ln w="0">
            <a:noFill/>
          </a:ln>
        </p:spPr>
        <p:style>
          <a:lnRef idx="0"/>
          <a:fillRef idx="0"/>
          <a:effectRef idx="0"/>
          <a:fontRef idx="minor"/>
        </p:style>
      </p:sp>
      <p:sp>
        <p:nvSpPr>
          <p:cNvPr id="235" name=""/>
          <p:cNvSpPr/>
          <p:nvPr/>
        </p:nvSpPr>
        <p:spPr>
          <a:xfrm>
            <a:off x="1620000" y="36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236" name=""/>
          <p:cNvSpPr/>
          <p:nvPr/>
        </p:nvSpPr>
        <p:spPr>
          <a:xfrm>
            <a:off x="7560000" y="5400000"/>
            <a:ext cx="2872080" cy="338400"/>
          </a:xfrm>
          <a:prstGeom prst="rect">
            <a:avLst/>
          </a:prstGeom>
          <a:noFill/>
          <a:ln w="0">
            <a:noFill/>
          </a:ln>
        </p:spPr>
        <p:style>
          <a:lnRef idx="0"/>
          <a:fillRef idx="0"/>
          <a:effectRef idx="0"/>
          <a:fontRef idx="minor"/>
        </p:style>
      </p:sp>
      <p:sp>
        <p:nvSpPr>
          <p:cNvPr id="237" name=""/>
          <p:cNvSpPr/>
          <p:nvPr/>
        </p:nvSpPr>
        <p:spPr>
          <a:xfrm>
            <a:off x="10260000" y="5746320"/>
            <a:ext cx="172800" cy="338400"/>
          </a:xfrm>
          <a:prstGeom prst="rect">
            <a:avLst/>
          </a:prstGeom>
          <a:noFill/>
          <a:ln w="0">
            <a:noFill/>
          </a:ln>
        </p:spPr>
        <p:style>
          <a:lnRef idx="0"/>
          <a:fillRef idx="0"/>
          <a:effectRef idx="0"/>
          <a:fontRef idx="minor"/>
        </p:style>
      </p:sp>
      <p:sp>
        <p:nvSpPr>
          <p:cNvPr id="238" name=""/>
          <p:cNvSpPr/>
          <p:nvPr/>
        </p:nvSpPr>
        <p:spPr>
          <a:xfrm>
            <a:off x="5040000" y="1692000"/>
            <a:ext cx="2159280" cy="35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1086"/>
              </a:spcAft>
              <a:buNone/>
            </a:pPr>
            <a:r>
              <a:rPr b="1" lang="en-PH" sz="2000" spc="-1" strike="noStrike">
                <a:solidFill>
                  <a:srgbClr val="c9211e"/>
                </a:solidFill>
                <a:latin typeface="Lato"/>
                <a:ea typeface="PingFang SC"/>
              </a:rPr>
              <a:t>Answer Key </a:t>
            </a:r>
            <a:endParaRPr b="1" lang="en-PH" sz="2000" spc="-1" strike="noStrike">
              <a:solidFill>
                <a:srgbClr val="c9211e"/>
              </a:solidFill>
              <a:latin typeface="Lato"/>
            </a:endParaRPr>
          </a:p>
        </p:txBody>
      </p:sp>
      <p:sp>
        <p:nvSpPr>
          <p:cNvPr id="239" name=""/>
          <p:cNvSpPr/>
          <p:nvPr/>
        </p:nvSpPr>
        <p:spPr>
          <a:xfrm>
            <a:off x="697680" y="2340000"/>
            <a:ext cx="10796400" cy="305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_____ 1.</a:t>
            </a:r>
            <a:r>
              <a:rPr b="0" lang="en-PH" sz="1800" spc="-1" strike="noStrike">
                <a:solidFill>
                  <a:srgbClr val="000000"/>
                </a:solidFill>
                <a:latin typeface="Lato"/>
                <a:ea typeface="DejaVu Sans"/>
              </a:rPr>
              <a:t>They pump oxygen rich blood toward the aorta </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_____ </a:t>
            </a:r>
            <a:r>
              <a:rPr b="1" lang="en-PH" sz="1800" spc="-1" strike="noStrike">
                <a:solidFill>
                  <a:srgbClr val="000000"/>
                </a:solidFill>
                <a:latin typeface="Lato"/>
                <a:ea typeface="AppleSystemUIFont"/>
              </a:rPr>
              <a:t>2. </a:t>
            </a:r>
            <a:r>
              <a:rPr b="0" lang="en-PH" sz="1800" spc="-1" strike="noStrike">
                <a:solidFill>
                  <a:srgbClr val="000000"/>
                </a:solidFill>
                <a:latin typeface="Lato"/>
                <a:ea typeface="AppleSystemUIFont"/>
              </a:rPr>
              <a:t>It facilitates the flow of oxygen-rich blood from the left atrium toward the left ventricle.</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_____ </a:t>
            </a:r>
            <a:r>
              <a:rPr b="1" lang="en-PH" sz="1800" spc="-1" strike="noStrike">
                <a:solidFill>
                  <a:srgbClr val="000000"/>
                </a:solidFill>
                <a:latin typeface="Lato"/>
                <a:ea typeface="AppleSystemUIFont"/>
              </a:rPr>
              <a:t>3. </a:t>
            </a:r>
            <a:r>
              <a:rPr b="0" lang="en-PH" sz="1800" spc="-1" strike="noStrike">
                <a:solidFill>
                  <a:srgbClr val="000000"/>
                </a:solidFill>
                <a:latin typeface="Lato"/>
                <a:ea typeface="AppleSystemUIFont"/>
              </a:rPr>
              <a:t>It facilitates the flow of oxygen-rich blood from the left ventricle toward the aorta.</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_____ </a:t>
            </a:r>
            <a:r>
              <a:rPr b="1" lang="en-PH" sz="1800" spc="-1" strike="noStrike">
                <a:solidFill>
                  <a:srgbClr val="000000"/>
                </a:solidFill>
                <a:latin typeface="Lato"/>
                <a:ea typeface="AppleSystemUIFont"/>
              </a:rPr>
              <a:t>4. </a:t>
            </a:r>
            <a:r>
              <a:rPr b="0" lang="en-PH" sz="1800" spc="-1" strike="noStrike">
                <a:solidFill>
                  <a:srgbClr val="000000"/>
                </a:solidFill>
                <a:latin typeface="Lato"/>
                <a:ea typeface="AppleSystemUIFont"/>
              </a:rPr>
              <a:t>A liquid component of the blood, which consists of about 92% water, 8% blood proteins, and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trace amounts of inorganic materials.</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_____ </a:t>
            </a:r>
            <a:r>
              <a:rPr b="1" lang="en-PH" sz="1800" spc="-1" strike="noStrike">
                <a:solidFill>
                  <a:srgbClr val="000000"/>
                </a:solidFill>
                <a:latin typeface="Lato"/>
                <a:ea typeface="AppleSystemUIFont"/>
              </a:rPr>
              <a:t>5. </a:t>
            </a:r>
            <a:r>
              <a:rPr b="0" lang="en-PH" sz="1800" spc="-1" strike="noStrike">
                <a:solidFill>
                  <a:srgbClr val="000000"/>
                </a:solidFill>
                <a:latin typeface="Lato"/>
                <a:ea typeface="AppleSystemUIFont"/>
              </a:rPr>
              <a:t>It is the circulating medium of the circulatory system that transports materials, fights infections,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and is responsible for blood clotting.</a:t>
            </a:r>
            <a:endParaRPr b="0" lang="en-PH" sz="1800" spc="-1" strike="noStrike">
              <a:latin typeface="Arial"/>
            </a:endParaRPr>
          </a:p>
        </p:txBody>
      </p:sp>
      <p:sp>
        <p:nvSpPr>
          <p:cNvPr id="240" name=""/>
          <p:cNvSpPr/>
          <p:nvPr/>
        </p:nvSpPr>
        <p:spPr>
          <a:xfrm>
            <a:off x="5760000" y="2160000"/>
            <a:ext cx="1436400" cy="342720"/>
          </a:xfrm>
          <a:prstGeom prst="rect">
            <a:avLst/>
          </a:prstGeom>
          <a:noFill/>
          <a:ln w="0">
            <a:noFill/>
          </a:ln>
        </p:spPr>
        <p:style>
          <a:lnRef idx="0"/>
          <a:fillRef idx="0"/>
          <a:effectRef idx="0"/>
          <a:fontRef idx="minor"/>
        </p:style>
      </p:sp>
      <p:sp>
        <p:nvSpPr>
          <p:cNvPr id="241" name=""/>
          <p:cNvSpPr/>
          <p:nvPr/>
        </p:nvSpPr>
        <p:spPr>
          <a:xfrm>
            <a:off x="867600" y="2448000"/>
            <a:ext cx="356400" cy="446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ppleSystemUIFontBold"/>
              </a:rPr>
              <a:t>E</a:t>
            </a:r>
            <a:endParaRPr b="0" lang="en-PH" sz="2000" spc="-1" strike="noStrike">
              <a:latin typeface="Arial"/>
            </a:endParaRPr>
          </a:p>
        </p:txBody>
      </p:sp>
      <p:sp>
        <p:nvSpPr>
          <p:cNvPr id="242" name=""/>
          <p:cNvSpPr/>
          <p:nvPr/>
        </p:nvSpPr>
        <p:spPr>
          <a:xfrm>
            <a:off x="864000" y="2865600"/>
            <a:ext cx="356400" cy="44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B</a:t>
            </a:r>
            <a:endParaRPr b="0" lang="en-PH" sz="2000" spc="-1" strike="noStrike">
              <a:latin typeface="Arial"/>
            </a:endParaRPr>
          </a:p>
        </p:txBody>
      </p:sp>
      <p:sp>
        <p:nvSpPr>
          <p:cNvPr id="243" name=""/>
          <p:cNvSpPr/>
          <p:nvPr/>
        </p:nvSpPr>
        <p:spPr>
          <a:xfrm>
            <a:off x="864000" y="3312000"/>
            <a:ext cx="356400" cy="44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A</a:t>
            </a:r>
            <a:endParaRPr b="0" lang="en-PH" sz="2000" spc="-1" strike="noStrike">
              <a:latin typeface="Arial"/>
            </a:endParaRPr>
          </a:p>
        </p:txBody>
      </p:sp>
      <p:sp>
        <p:nvSpPr>
          <p:cNvPr id="244" name=""/>
          <p:cNvSpPr/>
          <p:nvPr/>
        </p:nvSpPr>
        <p:spPr>
          <a:xfrm>
            <a:off x="864000" y="3708000"/>
            <a:ext cx="356400" cy="44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D</a:t>
            </a:r>
            <a:endParaRPr b="0" lang="en-PH" sz="2000" spc="-1" strike="noStrike">
              <a:latin typeface="Arial"/>
            </a:endParaRPr>
          </a:p>
        </p:txBody>
      </p:sp>
      <p:sp>
        <p:nvSpPr>
          <p:cNvPr id="245" name=""/>
          <p:cNvSpPr/>
          <p:nvPr/>
        </p:nvSpPr>
        <p:spPr>
          <a:xfrm>
            <a:off x="864000" y="4536000"/>
            <a:ext cx="356400" cy="44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C</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5600" cy="705600"/>
          </a:xfrm>
          <a:prstGeom prst="rect">
            <a:avLst/>
          </a:prstGeom>
          <a:noFill/>
          <a:ln w="0">
            <a:noFill/>
          </a:ln>
        </p:spPr>
        <p:style>
          <a:lnRef idx="0"/>
          <a:fillRef idx="0"/>
          <a:effectRef idx="0"/>
          <a:fontRef idx="minor"/>
        </p:style>
      </p:sp>
      <p:sp>
        <p:nvSpPr>
          <p:cNvPr id="126" name=""/>
          <p:cNvSpPr/>
          <p:nvPr/>
        </p:nvSpPr>
        <p:spPr>
          <a:xfrm>
            <a:off x="2917440" y="576000"/>
            <a:ext cx="635688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27" name=""/>
          <p:cNvSpPr/>
          <p:nvPr/>
        </p:nvSpPr>
        <p:spPr>
          <a:xfrm>
            <a:off x="7560000" y="5400000"/>
            <a:ext cx="2872080" cy="338400"/>
          </a:xfrm>
          <a:prstGeom prst="rect">
            <a:avLst/>
          </a:prstGeom>
          <a:noFill/>
          <a:ln w="0">
            <a:noFill/>
          </a:ln>
        </p:spPr>
        <p:style>
          <a:lnRef idx="0"/>
          <a:fillRef idx="0"/>
          <a:effectRef idx="0"/>
          <a:fontRef idx="minor"/>
        </p:style>
      </p:sp>
      <p:sp>
        <p:nvSpPr>
          <p:cNvPr id="128" name=""/>
          <p:cNvSpPr/>
          <p:nvPr/>
        </p:nvSpPr>
        <p:spPr>
          <a:xfrm>
            <a:off x="10260000" y="5746320"/>
            <a:ext cx="172800" cy="338400"/>
          </a:xfrm>
          <a:prstGeom prst="rect">
            <a:avLst/>
          </a:prstGeom>
          <a:noFill/>
          <a:ln w="0">
            <a:noFill/>
          </a:ln>
        </p:spPr>
        <p:style>
          <a:lnRef idx="0"/>
          <a:fillRef idx="0"/>
          <a:effectRef idx="0"/>
          <a:fontRef idx="minor"/>
        </p:style>
      </p:sp>
      <p:sp>
        <p:nvSpPr>
          <p:cNvPr id="129" name=""/>
          <p:cNvSpPr/>
          <p:nvPr/>
        </p:nvSpPr>
        <p:spPr>
          <a:xfrm>
            <a:off x="338040" y="1440000"/>
            <a:ext cx="11515680" cy="252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endParaRPr b="0" lang="en-PH" sz="1800" spc="-1" strike="noStrike">
              <a:latin typeface="Lato"/>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circulatory system’s main function is to </a:t>
            </a:r>
            <a:r>
              <a:rPr b="1" lang="en-PH" sz="1800" spc="-1" strike="noStrike">
                <a:solidFill>
                  <a:srgbClr val="000000"/>
                </a:solidFill>
                <a:latin typeface="Lato"/>
                <a:ea typeface="DejaVu Sans"/>
              </a:rPr>
              <a:t>transport materials</a:t>
            </a:r>
            <a:r>
              <a:rPr b="0" lang="en-PH" sz="1800" spc="-1" strike="noStrike">
                <a:solidFill>
                  <a:srgbClr val="000000"/>
                </a:solidFill>
                <a:latin typeface="Lato"/>
                <a:ea typeface="DejaVu Sans"/>
              </a:rPr>
              <a:t>, such as glucose, hormones, and oxygen gas, to trillions of body cells that make up our bodies. It also </a:t>
            </a:r>
            <a:r>
              <a:rPr b="1" lang="en-PH" sz="1800" spc="-1" strike="noStrike">
                <a:solidFill>
                  <a:srgbClr val="000000"/>
                </a:solidFill>
                <a:latin typeface="Lato"/>
                <a:ea typeface="DejaVu Sans"/>
              </a:rPr>
              <a:t>collects metabolic wastes</a:t>
            </a:r>
            <a:r>
              <a:rPr b="0" lang="en-PH" sz="1800" spc="-1" strike="noStrike">
                <a:solidFill>
                  <a:srgbClr val="000000"/>
                </a:solidFill>
                <a:latin typeface="Lato"/>
                <a:ea typeface="DejaVu Sans"/>
              </a:rPr>
              <a:t> from the cells, such as carbon dioxide, and brings them to specific organs for excretion. The circulatory system works as an intricate highway that extends throughout the entire body, supplying the tissue cells with the materials they need to survive. It is composed of the </a:t>
            </a:r>
            <a:r>
              <a:rPr b="1" lang="en-PH" sz="1800" spc="-1" strike="noStrike">
                <a:solidFill>
                  <a:srgbClr val="000000"/>
                </a:solidFill>
                <a:latin typeface="Lato"/>
                <a:ea typeface="DejaVu Sans"/>
              </a:rPr>
              <a:t>heart</a:t>
            </a:r>
            <a:r>
              <a:rPr b="0" lang="en-PH" sz="1800" spc="-1" strike="noStrike">
                <a:solidFill>
                  <a:srgbClr val="000000"/>
                </a:solidFill>
                <a:latin typeface="Lato"/>
                <a:ea typeface="DejaVu Sans"/>
              </a:rPr>
              <a:t>, which is a muscular pumping organ; the </a:t>
            </a:r>
            <a:r>
              <a:rPr b="1" lang="en-PH" sz="1800" spc="-1" strike="noStrike">
                <a:solidFill>
                  <a:srgbClr val="000000"/>
                </a:solidFill>
                <a:latin typeface="Lato"/>
                <a:ea typeface="DejaVu Sans"/>
              </a:rPr>
              <a:t>blood tissue</a:t>
            </a:r>
            <a:r>
              <a:rPr b="0" lang="en-PH" sz="1800" spc="-1" strike="noStrike">
                <a:solidFill>
                  <a:srgbClr val="000000"/>
                </a:solidFill>
                <a:latin typeface="Lato"/>
                <a:ea typeface="DejaVu Sans"/>
              </a:rPr>
              <a:t>, which is a circulating medium transporting important materials; and a closed system of </a:t>
            </a:r>
            <a:r>
              <a:rPr b="1" lang="en-PH" sz="1800" spc="-1" strike="noStrike">
                <a:solidFill>
                  <a:srgbClr val="000000"/>
                </a:solidFill>
                <a:latin typeface="Lato"/>
                <a:ea typeface="DejaVu Sans"/>
              </a:rPr>
              <a:t>blood vessels </a:t>
            </a:r>
            <a:r>
              <a:rPr b="0" lang="en-PH" sz="1800" spc="-1" strike="noStrike">
                <a:solidFill>
                  <a:srgbClr val="000000"/>
                </a:solidFill>
                <a:latin typeface="Lato"/>
                <a:ea typeface="DejaVu Sans"/>
              </a:rPr>
              <a:t>the arteries, veins, and capillaries.</a:t>
            </a: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endParaRPr b="0" lang="en-PH" sz="1800" spc="-1" strike="noStrike">
              <a:latin typeface="Lato"/>
            </a:endParaRPr>
          </a:p>
          <a:p>
            <a:pPr algn="just">
              <a:lnSpc>
                <a:spcPct val="100000"/>
              </a:lnSpc>
              <a:buNone/>
            </a:pPr>
            <a:endParaRPr b="0" lang="en-PH" sz="1800" spc="-1" strike="noStrike">
              <a:latin typeface="Lato"/>
            </a:endParaRPr>
          </a:p>
        </p:txBody>
      </p:sp>
      <p:sp>
        <p:nvSpPr>
          <p:cNvPr id="130" name=""/>
          <p:cNvSpPr txBox="1"/>
          <p:nvPr/>
        </p:nvSpPr>
        <p:spPr>
          <a:xfrm>
            <a:off x="426600" y="4715640"/>
            <a:ext cx="11338560" cy="104436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heart is a muscular organ that pumps blood to the different parts of the body. It is in the middle of our chest, with its apex slightly tilted toward the left. Its base lies just below the second ribs, and it is protected by a sac known as the pericardium. Your heart is as big as your clenched fist.</a:t>
            </a:r>
            <a:endParaRPr b="0" lang="en-PH" sz="1800" spc="-1" strike="noStrike">
              <a:latin typeface="Arial"/>
            </a:endParaRPr>
          </a:p>
        </p:txBody>
      </p:sp>
      <p:sp>
        <p:nvSpPr>
          <p:cNvPr id="131" name=""/>
          <p:cNvSpPr txBox="1"/>
          <p:nvPr/>
        </p:nvSpPr>
        <p:spPr>
          <a:xfrm>
            <a:off x="5203080" y="4068000"/>
            <a:ext cx="1785960" cy="45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The Heart</a:t>
            </a:r>
            <a:endParaRPr b="0" lang="en-PH" sz="2000" spc="-1" strike="noStrike">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360000"/>
            <a:ext cx="9165600" cy="705600"/>
          </a:xfrm>
          <a:prstGeom prst="rect">
            <a:avLst/>
          </a:prstGeom>
          <a:noFill/>
          <a:ln w="0">
            <a:noFill/>
          </a:ln>
        </p:spPr>
        <p:style>
          <a:lnRef idx="0"/>
          <a:fillRef idx="0"/>
          <a:effectRef idx="0"/>
          <a:fontRef idx="minor"/>
        </p:style>
      </p:sp>
      <p:sp>
        <p:nvSpPr>
          <p:cNvPr id="133" name=""/>
          <p:cNvSpPr/>
          <p:nvPr/>
        </p:nvSpPr>
        <p:spPr>
          <a:xfrm>
            <a:off x="7560000" y="5400000"/>
            <a:ext cx="2872080" cy="338400"/>
          </a:xfrm>
          <a:prstGeom prst="rect">
            <a:avLst/>
          </a:prstGeom>
          <a:noFill/>
          <a:ln w="0">
            <a:noFill/>
          </a:ln>
        </p:spPr>
        <p:style>
          <a:lnRef idx="0"/>
          <a:fillRef idx="0"/>
          <a:effectRef idx="0"/>
          <a:fontRef idx="minor"/>
        </p:style>
      </p:sp>
      <p:sp>
        <p:nvSpPr>
          <p:cNvPr id="134" name=""/>
          <p:cNvSpPr/>
          <p:nvPr/>
        </p:nvSpPr>
        <p:spPr>
          <a:xfrm>
            <a:off x="10260000" y="5746320"/>
            <a:ext cx="172800" cy="338400"/>
          </a:xfrm>
          <a:prstGeom prst="rect">
            <a:avLst/>
          </a:prstGeom>
          <a:noFill/>
          <a:ln w="0">
            <a:noFill/>
          </a:ln>
        </p:spPr>
        <p:style>
          <a:lnRef idx="0"/>
          <a:fillRef idx="0"/>
          <a:effectRef idx="0"/>
          <a:fontRef idx="minor"/>
        </p:style>
      </p:sp>
      <p:sp>
        <p:nvSpPr>
          <p:cNvPr id="135" name=""/>
          <p:cNvSpPr/>
          <p:nvPr/>
        </p:nvSpPr>
        <p:spPr>
          <a:xfrm>
            <a:off x="518040" y="2160000"/>
            <a:ext cx="1115568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muscle called the septum divides the heart into four chambers. The right atrium receives oxygen-poor blood from the superior and inferior vena cava, the left atrium receives oxygen-rich blood from the pulmonary veins, the right ventricle pumps oxygen-poor blood to the lungs for oxygenation, and the left ventricle pumps oxygenrich blood toward the aorta.</a:t>
            </a:r>
            <a:endParaRPr b="0" lang="en-PH" sz="1800" spc="-1" strike="noStrike">
              <a:latin typeface="Arial"/>
            </a:endParaRPr>
          </a:p>
        </p:txBody>
      </p:sp>
      <p:pic>
        <p:nvPicPr>
          <p:cNvPr id="136" name="" descr=""/>
          <p:cNvPicPr/>
          <p:nvPr/>
        </p:nvPicPr>
        <p:blipFill>
          <a:blip r:embed="rId1"/>
          <a:stretch/>
        </p:blipFill>
        <p:spPr>
          <a:xfrm>
            <a:off x="2942280" y="3420000"/>
            <a:ext cx="2997720" cy="2520000"/>
          </a:xfrm>
          <a:prstGeom prst="rect">
            <a:avLst/>
          </a:prstGeom>
          <a:ln w="38160">
            <a:solidFill>
              <a:srgbClr val="b47804"/>
            </a:solidFill>
            <a:round/>
          </a:ln>
        </p:spPr>
      </p:pic>
      <p:pic>
        <p:nvPicPr>
          <p:cNvPr id="137" name="" descr=""/>
          <p:cNvPicPr/>
          <p:nvPr/>
        </p:nvPicPr>
        <p:blipFill>
          <a:blip r:embed="rId2"/>
          <a:stretch/>
        </p:blipFill>
        <p:spPr>
          <a:xfrm>
            <a:off x="6300000" y="3384000"/>
            <a:ext cx="3059280" cy="2520000"/>
          </a:xfrm>
          <a:prstGeom prst="rect">
            <a:avLst/>
          </a:prstGeom>
          <a:ln w="38160">
            <a:solidFill>
              <a:srgbClr val="b47804"/>
            </a:solidFill>
            <a:round/>
          </a:ln>
        </p:spPr>
      </p:pic>
      <p:sp>
        <p:nvSpPr>
          <p:cNvPr id="138" name=""/>
          <p:cNvSpPr txBox="1"/>
          <p:nvPr/>
        </p:nvSpPr>
        <p:spPr>
          <a:xfrm>
            <a:off x="4320000" y="1495440"/>
            <a:ext cx="356112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The Chambers of the Heart</a:t>
            </a:r>
            <a:endParaRPr b="0" lang="en-PH" sz="1800" spc="-1" strike="noStrike">
              <a:latin typeface="Arial"/>
            </a:endParaRPr>
          </a:p>
        </p:txBody>
      </p:sp>
      <p:sp>
        <p:nvSpPr>
          <p:cNvPr id="139" name=""/>
          <p:cNvSpPr/>
          <p:nvPr/>
        </p:nvSpPr>
        <p:spPr>
          <a:xfrm>
            <a:off x="2917440" y="576000"/>
            <a:ext cx="635688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360000"/>
            <a:ext cx="9165600" cy="705600"/>
          </a:xfrm>
          <a:prstGeom prst="rect">
            <a:avLst/>
          </a:prstGeom>
          <a:noFill/>
          <a:ln w="0">
            <a:noFill/>
          </a:ln>
        </p:spPr>
        <p:style>
          <a:lnRef idx="0"/>
          <a:fillRef idx="0"/>
          <a:effectRef idx="0"/>
          <a:fontRef idx="minor"/>
        </p:style>
      </p:sp>
      <p:sp>
        <p:nvSpPr>
          <p:cNvPr id="141" name=""/>
          <p:cNvSpPr/>
          <p:nvPr/>
        </p:nvSpPr>
        <p:spPr>
          <a:xfrm>
            <a:off x="7560000" y="5400000"/>
            <a:ext cx="2872080" cy="338400"/>
          </a:xfrm>
          <a:prstGeom prst="rect">
            <a:avLst/>
          </a:prstGeom>
          <a:noFill/>
          <a:ln w="0">
            <a:noFill/>
          </a:ln>
        </p:spPr>
        <p:style>
          <a:lnRef idx="0"/>
          <a:fillRef idx="0"/>
          <a:effectRef idx="0"/>
          <a:fontRef idx="minor"/>
        </p:style>
      </p:sp>
      <p:sp>
        <p:nvSpPr>
          <p:cNvPr id="142" name=""/>
          <p:cNvSpPr/>
          <p:nvPr/>
        </p:nvSpPr>
        <p:spPr>
          <a:xfrm>
            <a:off x="10260000" y="5746320"/>
            <a:ext cx="172800" cy="338400"/>
          </a:xfrm>
          <a:prstGeom prst="rect">
            <a:avLst/>
          </a:prstGeom>
          <a:noFill/>
          <a:ln w="0">
            <a:noFill/>
          </a:ln>
        </p:spPr>
        <p:style>
          <a:lnRef idx="0"/>
          <a:fillRef idx="0"/>
          <a:effectRef idx="0"/>
          <a:fontRef idx="minor"/>
        </p:style>
      </p:sp>
      <p:sp>
        <p:nvSpPr>
          <p:cNvPr id="143" name=""/>
          <p:cNvSpPr/>
          <p:nvPr/>
        </p:nvSpPr>
        <p:spPr>
          <a:xfrm>
            <a:off x="372960" y="1800000"/>
            <a:ext cx="8442720" cy="1547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Valves of the Heart The valves inside our heart prevent blood from flowing backward and ensure that blood flows in a one-way direction. When the ventricles contract, the tricuspid and bicuspid valves [atrioventricular (AV) valves] are closed. When the ventricles relax, the pulmonary and aortic semilunar valves are closed.</a:t>
            </a:r>
            <a:endParaRPr b="0" lang="en-PH" sz="1800" spc="-1" strike="noStrike">
              <a:latin typeface="Lato"/>
            </a:endParaRPr>
          </a:p>
        </p:txBody>
      </p:sp>
      <p:pic>
        <p:nvPicPr>
          <p:cNvPr id="144" name="" descr=""/>
          <p:cNvPicPr/>
          <p:nvPr/>
        </p:nvPicPr>
        <p:blipFill>
          <a:blip r:embed="rId1"/>
          <a:stretch/>
        </p:blipFill>
        <p:spPr>
          <a:xfrm>
            <a:off x="8969760" y="1514160"/>
            <a:ext cx="2550240" cy="2085840"/>
          </a:xfrm>
          <a:prstGeom prst="rect">
            <a:avLst/>
          </a:prstGeom>
          <a:ln w="38160">
            <a:solidFill>
              <a:srgbClr val="b47804"/>
            </a:solidFill>
            <a:round/>
          </a:ln>
        </p:spPr>
      </p:pic>
      <p:sp>
        <p:nvSpPr>
          <p:cNvPr id="145" name=""/>
          <p:cNvSpPr/>
          <p:nvPr/>
        </p:nvSpPr>
        <p:spPr>
          <a:xfrm>
            <a:off x="518040" y="3888720"/>
            <a:ext cx="11155680" cy="1691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70000"/>
              <a:buFont typeface="Wingdings" charset="2"/>
              <a:buChar char=""/>
            </a:pPr>
            <a:r>
              <a:rPr b="0" lang="en-PH" sz="1800" spc="-1" strike="noStrike">
                <a:solidFill>
                  <a:srgbClr val="000000"/>
                </a:solidFill>
                <a:latin typeface="Lato"/>
                <a:ea typeface="DejaVu Sans"/>
              </a:rPr>
              <a:t>Tricuspid valve facilitates the flow of oxygen-poor blood from the right atrium toward the right ventricle.</a:t>
            </a:r>
            <a:endParaRPr b="0" lang="en-PH" sz="1800" spc="-1" strike="noStrike">
              <a:latin typeface="Lato"/>
            </a:endParaRPr>
          </a:p>
          <a:p>
            <a:pPr marL="216000" indent="-216000" algn="just">
              <a:lnSpc>
                <a:spcPct val="115000"/>
              </a:lnSpc>
              <a:buClr>
                <a:srgbClr val="000000"/>
              </a:buClr>
              <a:buSzPct val="70000"/>
              <a:buFont typeface="Wingdings" charset="2"/>
              <a:buChar char=""/>
            </a:pPr>
            <a:r>
              <a:rPr b="0" lang="en-PH" sz="1800" spc="-1" strike="noStrike">
                <a:solidFill>
                  <a:srgbClr val="000000"/>
                </a:solidFill>
                <a:latin typeface="Lato"/>
                <a:ea typeface="DejaVu Sans"/>
              </a:rPr>
              <a:t>Bicuspid valve facilitates the flow of oxygen-rich blood from the left atrium toward the left ventricle.</a:t>
            </a:r>
            <a:endParaRPr b="0" lang="en-PH" sz="1800" spc="-1" strike="noStrike">
              <a:latin typeface="Lato"/>
            </a:endParaRPr>
          </a:p>
          <a:p>
            <a:pPr marL="216000" indent="-216000" algn="just">
              <a:lnSpc>
                <a:spcPct val="115000"/>
              </a:lnSpc>
              <a:buClr>
                <a:srgbClr val="000000"/>
              </a:buClr>
              <a:buSzPct val="70000"/>
              <a:buFont typeface="Wingdings" charset="2"/>
              <a:buChar char=""/>
            </a:pPr>
            <a:r>
              <a:rPr b="0" lang="en-PH" sz="1800" spc="-1" strike="noStrike">
                <a:solidFill>
                  <a:srgbClr val="000000"/>
                </a:solidFill>
                <a:latin typeface="Lato"/>
                <a:ea typeface="DejaVu Sans"/>
              </a:rPr>
              <a:t>Pulmonary semilunar valve </a:t>
            </a:r>
            <a:r>
              <a:rPr b="0" lang="en-PH" sz="1800" spc="-1" strike="noStrike">
                <a:solidFill>
                  <a:srgbClr val="000000"/>
                </a:solidFill>
                <a:latin typeface="Lato"/>
                <a:ea typeface="_x005F_x001e_­èþ"/>
              </a:rPr>
              <a:t>facilitates the flow of oxygen-poor blood from the right ventricle toward the pulmonary artery.</a:t>
            </a:r>
            <a:endParaRPr b="0" lang="en-PH" sz="1800" spc="-1" strike="noStrike">
              <a:latin typeface="Lato"/>
            </a:endParaRPr>
          </a:p>
          <a:p>
            <a:pPr marL="216000" indent="-216000" algn="just">
              <a:lnSpc>
                <a:spcPct val="115000"/>
              </a:lnSpc>
              <a:buClr>
                <a:srgbClr val="000000"/>
              </a:buClr>
              <a:buSzPct val="70000"/>
              <a:buFont typeface="Wingdings" charset="2"/>
              <a:buChar char=""/>
            </a:pPr>
            <a:r>
              <a:rPr b="0" lang="en-PH" sz="1800" spc="-1" strike="noStrike">
                <a:solidFill>
                  <a:srgbClr val="000000"/>
                </a:solidFill>
                <a:latin typeface="Lato"/>
                <a:ea typeface="_x005F_x001e_­èþ"/>
              </a:rPr>
              <a:t>Aortic semilunar valve facilitates the flow of oxygen-rich blood from the left ventricle toward the aorta.</a:t>
            </a:r>
            <a:endParaRPr b="0" lang="en-PH" sz="1800" spc="-1" strike="noStrike">
              <a:latin typeface="Lato"/>
            </a:endParaRPr>
          </a:p>
        </p:txBody>
      </p:sp>
      <p:sp>
        <p:nvSpPr>
          <p:cNvPr id="146" name=""/>
          <p:cNvSpPr/>
          <p:nvPr/>
        </p:nvSpPr>
        <p:spPr>
          <a:xfrm>
            <a:off x="2917440" y="576000"/>
            <a:ext cx="635688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360000"/>
            <a:ext cx="9165600" cy="705600"/>
          </a:xfrm>
          <a:prstGeom prst="rect">
            <a:avLst/>
          </a:prstGeom>
          <a:noFill/>
          <a:ln w="0">
            <a:noFill/>
          </a:ln>
        </p:spPr>
        <p:style>
          <a:lnRef idx="0"/>
          <a:fillRef idx="0"/>
          <a:effectRef idx="0"/>
          <a:fontRef idx="minor"/>
        </p:style>
      </p:sp>
      <p:sp>
        <p:nvSpPr>
          <p:cNvPr id="148" name=""/>
          <p:cNvSpPr/>
          <p:nvPr/>
        </p:nvSpPr>
        <p:spPr>
          <a:xfrm>
            <a:off x="7560000" y="5400000"/>
            <a:ext cx="2872080" cy="338400"/>
          </a:xfrm>
          <a:prstGeom prst="rect">
            <a:avLst/>
          </a:prstGeom>
          <a:noFill/>
          <a:ln w="0">
            <a:noFill/>
          </a:ln>
        </p:spPr>
        <p:style>
          <a:lnRef idx="0"/>
          <a:fillRef idx="0"/>
          <a:effectRef idx="0"/>
          <a:fontRef idx="minor"/>
        </p:style>
      </p:sp>
      <p:sp>
        <p:nvSpPr>
          <p:cNvPr id="149" name=""/>
          <p:cNvSpPr/>
          <p:nvPr/>
        </p:nvSpPr>
        <p:spPr>
          <a:xfrm>
            <a:off x="10260000" y="5746320"/>
            <a:ext cx="172800" cy="338400"/>
          </a:xfrm>
          <a:prstGeom prst="rect">
            <a:avLst/>
          </a:prstGeom>
          <a:noFill/>
          <a:ln w="0">
            <a:noFill/>
          </a:ln>
        </p:spPr>
        <p:style>
          <a:lnRef idx="0"/>
          <a:fillRef idx="0"/>
          <a:effectRef idx="0"/>
          <a:fontRef idx="minor"/>
        </p:style>
      </p:sp>
      <p:sp>
        <p:nvSpPr>
          <p:cNvPr id="150" name=""/>
          <p:cNvSpPr/>
          <p:nvPr/>
        </p:nvSpPr>
        <p:spPr>
          <a:xfrm>
            <a:off x="338040" y="2160000"/>
            <a:ext cx="11515680" cy="3539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Diastole Phase:</a:t>
            </a:r>
            <a:r>
              <a:rPr b="0" lang="en-PH" sz="1800" spc="-1" strike="noStrike">
                <a:solidFill>
                  <a:srgbClr val="000000"/>
                </a:solidFill>
                <a:latin typeface="Lato"/>
                <a:ea typeface="DejaVu Sans"/>
              </a:rPr>
              <a:t> All the heart chambers are relaxed. The right atrium receives deoxygenated blood from the vena cava. The left atrium receives oxygenated blood from the pulmonary veins. At this point, the AV valves are open, allowing blood to flow freely into the ventricles while the semilunar valves are closed. This only lasts about 0.4 second.</a:t>
            </a: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Systole Phase of the Atria:</a:t>
            </a:r>
            <a:r>
              <a:rPr b="0" lang="en-PH" sz="1800" spc="-1" strike="noStrike">
                <a:solidFill>
                  <a:srgbClr val="000000"/>
                </a:solidFill>
                <a:latin typeface="Lato"/>
                <a:ea typeface="DejaVu Sans"/>
              </a:rPr>
              <a:t> The sinoatrial (SA) node located within the walls of the right atrium sends an electric impulse that signals the atria to contract for about 0.1 second. The contraction completely fills the ventricles with blood. At this point, the AV valves are open, while the semilunar valves are closed.</a:t>
            </a: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Systole Phase of the Ventricles:</a:t>
            </a:r>
            <a:r>
              <a:rPr b="0" lang="en-PH" sz="1800" spc="-1" strike="noStrike">
                <a:solidFill>
                  <a:srgbClr val="000000"/>
                </a:solidFill>
                <a:latin typeface="Lato"/>
                <a:ea typeface="DejaVu Sans"/>
              </a:rPr>
              <a:t> The right ventricle receives impulses from the Purkinje fibers and contracts, forcing blood to the lungs via the pulmonary artery. The contraction of the left ventricle forces oxygenated blood out of the heart via the aorta. At this point, the semilunar valves are open, while the AV valves are closed.</a:t>
            </a:r>
            <a:endParaRPr b="0" lang="en-PH" sz="1800" spc="-1" strike="noStrike">
              <a:latin typeface="Arial"/>
            </a:endParaRPr>
          </a:p>
        </p:txBody>
      </p:sp>
      <p:sp>
        <p:nvSpPr>
          <p:cNvPr id="151" name=""/>
          <p:cNvSpPr/>
          <p:nvPr/>
        </p:nvSpPr>
        <p:spPr>
          <a:xfrm>
            <a:off x="2917440" y="576000"/>
            <a:ext cx="635688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52" name=""/>
          <p:cNvSpPr txBox="1"/>
          <p:nvPr/>
        </p:nvSpPr>
        <p:spPr>
          <a:xfrm>
            <a:off x="4860000" y="1567440"/>
            <a:ext cx="246816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The Cardiac Cycle</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20000" y="360000"/>
            <a:ext cx="9165600" cy="705600"/>
          </a:xfrm>
          <a:prstGeom prst="rect">
            <a:avLst/>
          </a:prstGeom>
          <a:noFill/>
          <a:ln w="0">
            <a:noFill/>
          </a:ln>
        </p:spPr>
        <p:style>
          <a:lnRef idx="0"/>
          <a:fillRef idx="0"/>
          <a:effectRef idx="0"/>
          <a:fontRef idx="minor"/>
        </p:style>
      </p:sp>
      <p:sp>
        <p:nvSpPr>
          <p:cNvPr id="154"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55" name=""/>
          <p:cNvSpPr/>
          <p:nvPr/>
        </p:nvSpPr>
        <p:spPr>
          <a:xfrm>
            <a:off x="7560000" y="5400000"/>
            <a:ext cx="2872080" cy="338400"/>
          </a:xfrm>
          <a:prstGeom prst="rect">
            <a:avLst/>
          </a:prstGeom>
          <a:noFill/>
          <a:ln w="0">
            <a:noFill/>
          </a:ln>
        </p:spPr>
        <p:style>
          <a:lnRef idx="0"/>
          <a:fillRef idx="0"/>
          <a:effectRef idx="0"/>
          <a:fontRef idx="minor"/>
        </p:style>
      </p:sp>
      <p:sp>
        <p:nvSpPr>
          <p:cNvPr id="156" name=""/>
          <p:cNvSpPr/>
          <p:nvPr/>
        </p:nvSpPr>
        <p:spPr>
          <a:xfrm>
            <a:off x="10260000" y="5746320"/>
            <a:ext cx="172800" cy="338400"/>
          </a:xfrm>
          <a:prstGeom prst="rect">
            <a:avLst/>
          </a:prstGeom>
          <a:noFill/>
          <a:ln w="0">
            <a:noFill/>
          </a:ln>
        </p:spPr>
        <p:style>
          <a:lnRef idx="0"/>
          <a:fillRef idx="0"/>
          <a:effectRef idx="0"/>
          <a:fontRef idx="minor"/>
        </p:style>
      </p:sp>
      <p:pic>
        <p:nvPicPr>
          <p:cNvPr id="157" name="" descr=""/>
          <p:cNvPicPr/>
          <p:nvPr/>
        </p:nvPicPr>
        <p:blipFill>
          <a:blip r:embed="rId1"/>
          <a:stretch/>
        </p:blipFill>
        <p:spPr>
          <a:xfrm>
            <a:off x="2160720" y="1800000"/>
            <a:ext cx="2519280" cy="3072960"/>
          </a:xfrm>
          <a:prstGeom prst="rect">
            <a:avLst/>
          </a:prstGeom>
          <a:ln w="38160">
            <a:solidFill>
              <a:srgbClr val="b47804"/>
            </a:solidFill>
            <a:round/>
          </a:ln>
        </p:spPr>
      </p:pic>
      <p:pic>
        <p:nvPicPr>
          <p:cNvPr id="158" name="" descr=""/>
          <p:cNvPicPr/>
          <p:nvPr/>
        </p:nvPicPr>
        <p:blipFill>
          <a:blip r:embed="rId2"/>
          <a:stretch/>
        </p:blipFill>
        <p:spPr>
          <a:xfrm>
            <a:off x="5040720" y="1800720"/>
            <a:ext cx="2519280" cy="3059280"/>
          </a:xfrm>
          <a:prstGeom prst="rect">
            <a:avLst/>
          </a:prstGeom>
          <a:ln w="38160">
            <a:solidFill>
              <a:srgbClr val="b47804"/>
            </a:solidFill>
            <a:round/>
          </a:ln>
        </p:spPr>
      </p:pic>
      <p:pic>
        <p:nvPicPr>
          <p:cNvPr id="159" name="" descr=""/>
          <p:cNvPicPr/>
          <p:nvPr/>
        </p:nvPicPr>
        <p:blipFill>
          <a:blip r:embed="rId3"/>
          <a:stretch/>
        </p:blipFill>
        <p:spPr>
          <a:xfrm>
            <a:off x="7920000" y="1800720"/>
            <a:ext cx="2519280" cy="3059280"/>
          </a:xfrm>
          <a:prstGeom prst="rect">
            <a:avLst/>
          </a:prstGeom>
          <a:ln w="38160">
            <a:solidFill>
              <a:srgbClr val="b47804"/>
            </a:solidFill>
            <a:round/>
          </a:ln>
        </p:spPr>
      </p:pic>
      <p:sp>
        <p:nvSpPr>
          <p:cNvPr id="160" name=""/>
          <p:cNvSpPr/>
          <p:nvPr/>
        </p:nvSpPr>
        <p:spPr>
          <a:xfrm>
            <a:off x="3960000" y="5133960"/>
            <a:ext cx="4316040" cy="44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Phases of the Cardiac Cycle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20000" y="360000"/>
            <a:ext cx="9165600" cy="705600"/>
          </a:xfrm>
          <a:prstGeom prst="rect">
            <a:avLst/>
          </a:prstGeom>
          <a:noFill/>
          <a:ln w="0">
            <a:noFill/>
          </a:ln>
        </p:spPr>
        <p:style>
          <a:lnRef idx="0"/>
          <a:fillRef idx="0"/>
          <a:effectRef idx="0"/>
          <a:fontRef idx="minor"/>
        </p:style>
      </p:sp>
      <p:sp>
        <p:nvSpPr>
          <p:cNvPr id="162"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63" name=""/>
          <p:cNvSpPr/>
          <p:nvPr/>
        </p:nvSpPr>
        <p:spPr>
          <a:xfrm>
            <a:off x="7560000" y="5400000"/>
            <a:ext cx="2872080" cy="338400"/>
          </a:xfrm>
          <a:prstGeom prst="rect">
            <a:avLst/>
          </a:prstGeom>
          <a:noFill/>
          <a:ln w="0">
            <a:noFill/>
          </a:ln>
        </p:spPr>
        <p:style>
          <a:lnRef idx="0"/>
          <a:fillRef idx="0"/>
          <a:effectRef idx="0"/>
          <a:fontRef idx="minor"/>
        </p:style>
      </p:sp>
      <p:sp>
        <p:nvSpPr>
          <p:cNvPr id="164" name=""/>
          <p:cNvSpPr/>
          <p:nvPr/>
        </p:nvSpPr>
        <p:spPr>
          <a:xfrm>
            <a:off x="10260000" y="5746320"/>
            <a:ext cx="172800" cy="338400"/>
          </a:xfrm>
          <a:prstGeom prst="rect">
            <a:avLst/>
          </a:prstGeom>
          <a:noFill/>
          <a:ln w="0">
            <a:noFill/>
          </a:ln>
        </p:spPr>
        <p:style>
          <a:lnRef idx="0"/>
          <a:fillRef idx="0"/>
          <a:effectRef idx="0"/>
          <a:fontRef idx="minor"/>
        </p:style>
      </p:sp>
      <p:sp>
        <p:nvSpPr>
          <p:cNvPr id="165" name=""/>
          <p:cNvSpPr/>
          <p:nvPr/>
        </p:nvSpPr>
        <p:spPr>
          <a:xfrm>
            <a:off x="428040" y="3420000"/>
            <a:ext cx="11336040" cy="1980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ymbol" charset="2"/>
              <a:buChar char=""/>
            </a:pPr>
            <a:r>
              <a:rPr b="0" lang="en-PH" sz="1800" spc="-1" strike="noStrike">
                <a:solidFill>
                  <a:srgbClr val="000000"/>
                </a:solidFill>
                <a:latin typeface="Lato"/>
                <a:ea typeface="N£èþ"/>
              </a:rPr>
              <a:t>As blood from the vena cava fills the right atrium, the </a:t>
            </a:r>
            <a:r>
              <a:rPr b="1" lang="en-PH" sz="1800" spc="-1" strike="noStrike">
                <a:solidFill>
                  <a:srgbClr val="000000"/>
                </a:solidFill>
                <a:latin typeface="Lato"/>
                <a:ea typeface="N£èþ"/>
              </a:rPr>
              <a:t>SA node</a:t>
            </a:r>
            <a:r>
              <a:rPr b="0" lang="en-PH" sz="1800" spc="-1" strike="noStrike">
                <a:solidFill>
                  <a:srgbClr val="000000"/>
                </a:solidFill>
                <a:latin typeface="Lato"/>
                <a:ea typeface="N£èþ"/>
              </a:rPr>
              <a:t> sends signals through a relay point called the </a:t>
            </a:r>
            <a:r>
              <a:rPr b="1" lang="en-PH" sz="1800" spc="-1" strike="noStrike">
                <a:solidFill>
                  <a:srgbClr val="000000"/>
                </a:solidFill>
                <a:latin typeface="Lato"/>
                <a:ea typeface="N£èþ"/>
              </a:rPr>
              <a:t>AV node</a:t>
            </a:r>
            <a:r>
              <a:rPr b="0" lang="en-PH" sz="1800" spc="-1" strike="noStrike">
                <a:solidFill>
                  <a:srgbClr val="000000"/>
                </a:solidFill>
                <a:latin typeface="Lato"/>
                <a:ea typeface="N£èþ"/>
              </a:rPr>
              <a:t>, causing the contraction of the right and left atria.</a:t>
            </a:r>
            <a:br/>
            <a:r>
              <a:rPr b="0" lang="en-PH" sz="1800" spc="-1" strike="noStrike">
                <a:solidFill>
                  <a:srgbClr val="000000"/>
                </a:solidFill>
                <a:latin typeface="Lato"/>
              </a:rPr>
              <a:t> </a:t>
            </a:r>
            <a:endParaRPr b="0" lang="en-PH" sz="1800" spc="-1" strike="noStrike">
              <a:latin typeface="Arial"/>
            </a:endParaRPr>
          </a:p>
          <a:p>
            <a:pPr marL="216000" indent="-216000">
              <a:lnSpc>
                <a:spcPct val="115000"/>
              </a:lnSpc>
              <a:buClr>
                <a:srgbClr val="000000"/>
              </a:buClr>
              <a:buFont typeface="Symbol" charset="2"/>
              <a:buChar char=""/>
            </a:pPr>
            <a:r>
              <a:rPr b="0" lang="en-PH" sz="1800" spc="-1" strike="noStrike">
                <a:solidFill>
                  <a:srgbClr val="000000"/>
                </a:solidFill>
                <a:latin typeface="Lato"/>
                <a:ea typeface="N£èþ"/>
              </a:rPr>
              <a:t>AV node branches into the bundle of His and the Purkinje fibers that spread all over the ventricles. Signals from these fibers trigger the strong contraction of the ventricles, forcing blood from the right ventricle into the lungs and the left ventricle into the aorta.</a:t>
            </a:r>
            <a:endParaRPr b="0" lang="en-PH" sz="1800" spc="-1" strike="noStrike">
              <a:latin typeface="Arial"/>
            </a:endParaRPr>
          </a:p>
        </p:txBody>
      </p:sp>
      <p:sp>
        <p:nvSpPr>
          <p:cNvPr id="166" name=""/>
          <p:cNvSpPr txBox="1"/>
          <p:nvPr/>
        </p:nvSpPr>
        <p:spPr>
          <a:xfrm>
            <a:off x="4614120" y="1800000"/>
            <a:ext cx="2963520" cy="412560"/>
          </a:xfrm>
          <a:prstGeom prst="rect">
            <a:avLst/>
          </a:prstGeom>
          <a:noFill/>
          <a:ln w="0">
            <a:noFill/>
          </a:ln>
        </p:spPr>
        <p:txBody>
          <a:bodyPr lIns="90000" rIns="90000" tIns="45000" bIns="45000" anchor="t">
            <a:noAutofit/>
          </a:bodyPr>
          <a:p>
            <a:r>
              <a:rPr b="1" lang="en-PH" sz="1800" spc="-1" strike="noStrike">
                <a:solidFill>
                  <a:srgbClr val="000000"/>
                </a:solidFill>
                <a:latin typeface="Lato"/>
                <a:ea typeface="DejaVu Sans"/>
              </a:rPr>
              <a:t>Heartbeat and Sounds</a:t>
            </a:r>
            <a:endParaRPr b="0" lang="en-PH" sz="1800" spc="-1" strike="noStrike">
              <a:latin typeface="Arial"/>
            </a:endParaRPr>
          </a:p>
        </p:txBody>
      </p:sp>
      <p:sp>
        <p:nvSpPr>
          <p:cNvPr id="167" name=""/>
          <p:cNvSpPr txBox="1"/>
          <p:nvPr/>
        </p:nvSpPr>
        <p:spPr>
          <a:xfrm>
            <a:off x="450000" y="2520000"/>
            <a:ext cx="11292120" cy="72000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heartbeat is produced by the contraction of the heart muscles initiated by rhythmical electric impulses from the </a:t>
            </a:r>
            <a:r>
              <a:rPr b="1" lang="en-PH" sz="1800" spc="-1" strike="noStrike">
                <a:solidFill>
                  <a:srgbClr val="000000"/>
                </a:solidFill>
                <a:latin typeface="Lato"/>
                <a:ea typeface="DejaVu Sans"/>
              </a:rPr>
              <a:t>SA node or pacemaker</a:t>
            </a:r>
            <a:r>
              <a:rPr b="0" lang="en-PH" sz="1800" spc="-1" strike="noStrike">
                <a:solidFill>
                  <a:srgbClr val="000000"/>
                </a:solidFill>
                <a:latin typeface="Lato"/>
                <a:ea typeface="DejaVu Sans"/>
              </a:rPr>
              <a:t>, which maintains and sets the rate at which the heart contracts.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720000" y="360000"/>
            <a:ext cx="9165600" cy="705600"/>
          </a:xfrm>
          <a:prstGeom prst="rect">
            <a:avLst/>
          </a:prstGeom>
          <a:noFill/>
          <a:ln w="0">
            <a:noFill/>
          </a:ln>
        </p:spPr>
        <p:style>
          <a:lnRef idx="0"/>
          <a:fillRef idx="0"/>
          <a:effectRef idx="0"/>
          <a:fontRef idx="minor"/>
        </p:style>
      </p:sp>
      <p:sp>
        <p:nvSpPr>
          <p:cNvPr id="169"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70" name=""/>
          <p:cNvSpPr/>
          <p:nvPr/>
        </p:nvSpPr>
        <p:spPr>
          <a:xfrm>
            <a:off x="7560000" y="5400000"/>
            <a:ext cx="2872080" cy="338400"/>
          </a:xfrm>
          <a:prstGeom prst="rect">
            <a:avLst/>
          </a:prstGeom>
          <a:noFill/>
          <a:ln w="0">
            <a:noFill/>
          </a:ln>
        </p:spPr>
        <p:style>
          <a:lnRef idx="0"/>
          <a:fillRef idx="0"/>
          <a:effectRef idx="0"/>
          <a:fontRef idx="minor"/>
        </p:style>
      </p:sp>
      <p:sp>
        <p:nvSpPr>
          <p:cNvPr id="171" name=""/>
          <p:cNvSpPr/>
          <p:nvPr/>
        </p:nvSpPr>
        <p:spPr>
          <a:xfrm>
            <a:off x="10260000" y="5746320"/>
            <a:ext cx="172800" cy="338400"/>
          </a:xfrm>
          <a:prstGeom prst="rect">
            <a:avLst/>
          </a:prstGeom>
          <a:noFill/>
          <a:ln w="0">
            <a:noFill/>
          </a:ln>
        </p:spPr>
        <p:style>
          <a:lnRef idx="0"/>
          <a:fillRef idx="0"/>
          <a:effectRef idx="0"/>
          <a:fontRef idx="minor"/>
        </p:style>
      </p:sp>
      <p:sp>
        <p:nvSpPr>
          <p:cNvPr id="172" name=""/>
          <p:cNvSpPr/>
          <p:nvPr/>
        </p:nvSpPr>
        <p:spPr>
          <a:xfrm>
            <a:off x="785880" y="1620000"/>
            <a:ext cx="10620000" cy="1688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Heartbeat sounds are heard due to the turbulence created by the blood flow inside it, specifically when the valves close. A normal heart sound is typically described as “lub-dub.” The first sound, “lub” (S1), has a softer pitch and is longer in duration, which is produced from the vibrations of the closing of the atrioventricular valves. The second sound, “dub” (S2), has a higher pitch and is shorter in duration, which is produced by the vibrations of the closing of the semilunar valves.</a:t>
            </a:r>
            <a:endParaRPr b="0" lang="en-PH" sz="1800" spc="-1" strike="noStrike">
              <a:latin typeface="Lato"/>
            </a:endParaRPr>
          </a:p>
        </p:txBody>
      </p:sp>
      <p:pic>
        <p:nvPicPr>
          <p:cNvPr id="173" name="" descr=""/>
          <p:cNvPicPr/>
          <p:nvPr/>
        </p:nvPicPr>
        <p:blipFill>
          <a:blip r:embed="rId1"/>
          <a:stretch/>
        </p:blipFill>
        <p:spPr>
          <a:xfrm>
            <a:off x="4205880" y="3502800"/>
            <a:ext cx="3780000" cy="2437200"/>
          </a:xfrm>
          <a:prstGeom prst="rect">
            <a:avLst/>
          </a:prstGeom>
          <a:ln w="38160">
            <a:solidFill>
              <a:srgbClr val="b47804"/>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720000" y="360000"/>
            <a:ext cx="9165600" cy="705600"/>
          </a:xfrm>
          <a:prstGeom prst="rect">
            <a:avLst/>
          </a:prstGeom>
          <a:noFill/>
          <a:ln w="0">
            <a:noFill/>
          </a:ln>
        </p:spPr>
        <p:style>
          <a:lnRef idx="0"/>
          <a:fillRef idx="0"/>
          <a:effectRef idx="0"/>
          <a:fontRef idx="minor"/>
        </p:style>
      </p:sp>
      <p:sp>
        <p:nvSpPr>
          <p:cNvPr id="175" name=""/>
          <p:cNvSpPr/>
          <p:nvPr/>
        </p:nvSpPr>
        <p:spPr>
          <a:xfrm>
            <a:off x="1563120" y="540000"/>
            <a:ext cx="906084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The Circulatory System</a:t>
            </a:r>
            <a:endParaRPr b="0" lang="en-PH" sz="3000" spc="-1" strike="noStrike">
              <a:latin typeface="Arial"/>
            </a:endParaRPr>
          </a:p>
        </p:txBody>
      </p:sp>
      <p:sp>
        <p:nvSpPr>
          <p:cNvPr id="176" name=""/>
          <p:cNvSpPr/>
          <p:nvPr/>
        </p:nvSpPr>
        <p:spPr>
          <a:xfrm>
            <a:off x="7560000" y="5400000"/>
            <a:ext cx="2872080" cy="338400"/>
          </a:xfrm>
          <a:prstGeom prst="rect">
            <a:avLst/>
          </a:prstGeom>
          <a:noFill/>
          <a:ln w="0">
            <a:noFill/>
          </a:ln>
        </p:spPr>
        <p:style>
          <a:lnRef idx="0"/>
          <a:fillRef idx="0"/>
          <a:effectRef idx="0"/>
          <a:fontRef idx="minor"/>
        </p:style>
      </p:sp>
      <p:sp>
        <p:nvSpPr>
          <p:cNvPr id="177" name=""/>
          <p:cNvSpPr/>
          <p:nvPr/>
        </p:nvSpPr>
        <p:spPr>
          <a:xfrm>
            <a:off x="10260000" y="5746320"/>
            <a:ext cx="172800" cy="338400"/>
          </a:xfrm>
          <a:prstGeom prst="rect">
            <a:avLst/>
          </a:prstGeom>
          <a:noFill/>
          <a:ln w="0">
            <a:noFill/>
          </a:ln>
        </p:spPr>
        <p:style>
          <a:lnRef idx="0"/>
          <a:fillRef idx="0"/>
          <a:effectRef idx="0"/>
          <a:fontRef idx="minor"/>
        </p:style>
      </p:sp>
      <p:sp>
        <p:nvSpPr>
          <p:cNvPr id="178" name=""/>
          <p:cNvSpPr/>
          <p:nvPr/>
        </p:nvSpPr>
        <p:spPr>
          <a:xfrm>
            <a:off x="499680" y="1440000"/>
            <a:ext cx="11192760" cy="216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Blood pressure (BP) is the force exerted by the circulating blood on the walls of the blood vessels given in two numbers. In a sample BP of 120/80 (read as 120 over 80), 120 is the </a:t>
            </a:r>
            <a:r>
              <a:rPr b="1" lang="en-PH" sz="1800" spc="-1" strike="noStrike">
                <a:solidFill>
                  <a:srgbClr val="000000"/>
                </a:solidFill>
                <a:latin typeface="Lato"/>
                <a:ea typeface="DejaVu Sans"/>
              </a:rPr>
              <a:t>systolic pressure</a:t>
            </a:r>
            <a:r>
              <a:rPr b="0" lang="en-PH" sz="1800" spc="-1" strike="noStrike">
                <a:solidFill>
                  <a:srgbClr val="000000"/>
                </a:solidFill>
                <a:latin typeface="Lato"/>
                <a:ea typeface="DejaVu Sans"/>
              </a:rPr>
              <a:t> exerted when blood is ejected into arteries during the contraction of our heart muscles, while 80 is the </a:t>
            </a:r>
            <a:r>
              <a:rPr b="1" lang="en-PH" sz="1800" spc="-1" strike="noStrike">
                <a:solidFill>
                  <a:srgbClr val="000000"/>
                </a:solidFill>
                <a:latin typeface="Lato"/>
                <a:ea typeface="DejaVu Sans"/>
              </a:rPr>
              <a:t>diastolic pressure</a:t>
            </a:r>
            <a:r>
              <a:rPr b="0" lang="en-PH" sz="1800" spc="-1" strike="noStrike">
                <a:solidFill>
                  <a:srgbClr val="000000"/>
                </a:solidFill>
                <a:latin typeface="Lato"/>
                <a:ea typeface="DejaVu Sans"/>
              </a:rPr>
              <a:t> exerted within the arteries between heartbeats. Your BP is measured using an instrument called a </a:t>
            </a:r>
            <a:r>
              <a:rPr b="1" lang="en-PH" sz="1800" spc="-1" strike="noStrike">
                <a:solidFill>
                  <a:srgbClr val="000000"/>
                </a:solidFill>
                <a:latin typeface="Lato"/>
                <a:ea typeface="DejaVu Sans"/>
              </a:rPr>
              <a:t>sphygmomanometer</a:t>
            </a:r>
            <a:r>
              <a:rPr b="0" lang="en-PH" sz="1800" spc="-1" strike="noStrike">
                <a:solidFill>
                  <a:srgbClr val="000000"/>
                </a:solidFill>
                <a:latin typeface="Lato"/>
                <a:ea typeface="DejaVu Sans"/>
              </a:rPr>
              <a:t>. BP moves blood from the heart to the different blood vessels that cause the arteries to rhythmically stretch or bulge, which is felt as a </a:t>
            </a:r>
            <a:r>
              <a:rPr b="1" lang="en-PH" sz="1800" spc="-1" strike="noStrike">
                <a:solidFill>
                  <a:srgbClr val="000000"/>
                </a:solidFill>
                <a:latin typeface="Lato"/>
                <a:ea typeface="DejaVu Sans"/>
              </a:rPr>
              <a:t>pulse</a:t>
            </a:r>
            <a:r>
              <a:rPr b="0" lang="en-PH" sz="1800" spc="-1" strike="noStrike">
                <a:solidFill>
                  <a:srgbClr val="000000"/>
                </a:solidFill>
                <a:latin typeface="Lato"/>
                <a:ea typeface="DejaVu Sans"/>
              </a:rPr>
              <a:t>.</a:t>
            </a:r>
            <a:endParaRPr b="0" lang="en-PH" sz="1800" spc="-1" strike="noStrike">
              <a:latin typeface="Arial"/>
            </a:endParaRPr>
          </a:p>
        </p:txBody>
      </p:sp>
      <p:pic>
        <p:nvPicPr>
          <p:cNvPr id="179" name="" descr=""/>
          <p:cNvPicPr/>
          <p:nvPr/>
        </p:nvPicPr>
        <p:blipFill>
          <a:blip r:embed="rId1"/>
          <a:stretch/>
        </p:blipFill>
        <p:spPr>
          <a:xfrm>
            <a:off x="4716000" y="3528000"/>
            <a:ext cx="2990160" cy="2520000"/>
          </a:xfrm>
          <a:prstGeom prst="rect">
            <a:avLst/>
          </a:prstGeom>
          <a:ln w="38160">
            <a:solidFill>
              <a:srgbClr val="b47804"/>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2023-07-08T08:54:53Z</dcterms:modified>
  <cp:revision>121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