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60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Mga Pahayag na Pantugon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744480"/>
            <a:ext cx="11337120" cy="5187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Balita</a:t>
            </a:r>
            <a:endParaRPr b="0" lang="en-PH" sz="1800" spc="-1" strike="noStrike">
              <a:latin typeface="Arial"/>
            </a:endParaRPr>
          </a:p>
          <a:p>
            <a:pPr algn="just">
              <a:lnSpc>
                <a:spcPct val="100000"/>
              </a:lnSpc>
              <a:buNone/>
            </a:pPr>
            <a:endParaRPr b="0" lang="en-PH" sz="1800" spc="-1" strike="noStrike">
              <a:latin typeface="Arial"/>
            </a:endParaRPr>
          </a:p>
          <a:p>
            <a:pPr algn="ct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Paalala sa Paglikha ng Ulat-Balita</a:t>
            </a:r>
            <a:endParaRPr b="0" lang="en-PH" sz="1800" spc="-1" strike="noStrike">
              <a:latin typeface="Arial"/>
            </a:endParaRPr>
          </a:p>
          <a:p>
            <a:pPr algn="ctr">
              <a:lnSpc>
                <a:spcPct val="15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Narito ang gabay na makatutulong sa pagbuo ng sariling ulat-balita: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Suriing mabuti at tiyaking wasto ang mga nakalap na datos sa susulating balita.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Alamin kung alin ang mga pangyayaring pagtutuonan ng pansin.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sa unang talata ang pinakamahalagang pangyayari. Tinatawag itong </a:t>
            </a:r>
            <a:r>
              <a:rPr b="1" lang="en-PH" sz="1800" spc="-1" strike="noStrike">
                <a:solidFill>
                  <a:srgbClr val="000000"/>
                </a:solidFill>
                <a:latin typeface="Lato"/>
                <a:ea typeface="DejaVu Sans"/>
              </a:rPr>
              <a:t>pamatnubay</a:t>
            </a:r>
            <a:r>
              <a:rPr b="0" lang="en-PH" sz="1800" spc="-1" strike="noStrike">
                <a:solidFill>
                  <a:srgbClr val="000000"/>
                </a:solidFill>
                <a:latin typeface="Lato"/>
                <a:ea typeface="DejaVu Sans"/>
              </a:rPr>
              <a:t> at sinasagot nito ang limang pangunahing tanong – </a:t>
            </a:r>
            <a:r>
              <a:rPr b="0" i="1" lang="en-PH" sz="1800" spc="-1" strike="noStrike">
                <a:solidFill>
                  <a:srgbClr val="000000"/>
                </a:solidFill>
                <a:latin typeface="Lato"/>
                <a:ea typeface="DejaVu Sans"/>
              </a:rPr>
              <a:t>ano, sino, saan, kailan, at bakit.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pagsulat ng pamatnubay, iwasan ang pagsisimula sa </a:t>
            </a:r>
            <a:r>
              <a:rPr b="0" i="1" lang="en-PH" sz="1800" spc="-1" strike="noStrike">
                <a:solidFill>
                  <a:srgbClr val="000000"/>
                </a:solidFill>
                <a:latin typeface="Lato"/>
                <a:ea typeface="DejaVu Sans"/>
              </a:rPr>
              <a:t>si/sina</a:t>
            </a:r>
            <a:r>
              <a:rPr b="0" lang="en-PH" sz="1800" spc="-1" strike="noStrike">
                <a:solidFill>
                  <a:srgbClr val="000000"/>
                </a:solidFill>
                <a:latin typeface="Lato"/>
                <a:ea typeface="DejaVu Sans"/>
              </a:rPr>
              <a:t> at </a:t>
            </a:r>
            <a:r>
              <a:rPr b="0" i="1" lang="en-PH" sz="1800" spc="-1" strike="noStrike">
                <a:solidFill>
                  <a:srgbClr val="000000"/>
                </a:solidFill>
                <a:latin typeface="Lato"/>
                <a:ea typeface="DejaVu Sans"/>
              </a:rPr>
              <a:t>panahon/pook</a:t>
            </a:r>
            <a:r>
              <a:rPr b="0" lang="en-PH" sz="1800" spc="-1" strike="noStrike">
                <a:solidFill>
                  <a:srgbClr val="000000"/>
                </a:solidFill>
                <a:latin typeface="Lato"/>
                <a:ea typeface="DejaVu Sans"/>
              </a:rPr>
              <a:t> maliban kung napakahalaga nito sa balita.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360000" y="744480"/>
            <a:ext cx="11337120" cy="51872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Maging obhetibo sa paglalahad ng mga pangyayari, huwag magbibigay ng personal na opinyon.</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Magsimula sa pinakaimportanteng pangyayari patungo sa di-gaanong mahalagang pangyayari. Ito ang    tinatawag na paraang </a:t>
            </a:r>
            <a:r>
              <a:rPr b="1" lang="en-PH" sz="1800" spc="-1" strike="noStrike">
                <a:solidFill>
                  <a:srgbClr val="000000"/>
                </a:solidFill>
                <a:latin typeface="Lato"/>
                <a:ea typeface="DejaVu Sans"/>
              </a:rPr>
              <a:t>baligtad na piramide</a:t>
            </a:r>
            <a:r>
              <a:rPr b="0" lang="en-PH" sz="1800" spc="-1" strike="noStrike">
                <a:solidFill>
                  <a:srgbClr val="000000"/>
                </a:solidFill>
                <a:latin typeface="Lato"/>
                <a:ea typeface="DejaVu Sans"/>
              </a:rPr>
              <a:t>.</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Umpisahan agad ang pagsusulat ng balita pagkatapos masuri ang mga nakalap na datos.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Lagyan ng panandang #/30 kapag tapos na ang balitang isinusulat.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924480"/>
            <a:ext cx="11337120" cy="5187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pormal at di-pormal </a:t>
            </a:r>
            <a:r>
              <a:rPr b="0" lang="en-PH" sz="1800" spc="-1" strike="noStrike">
                <a:solidFill>
                  <a:srgbClr val="000000"/>
                </a:solidFill>
                <a:latin typeface="Lato"/>
                <a:ea typeface="DejaVu Sans"/>
              </a:rPr>
              <a:t>na pakikipagtalastasan ay dalawang paraan ng pagpapahayag ng pagtugon sa taong kinakausap.</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Iba-iba ang paraan ng pakikipag-usap at pagtugon batay sa edad at relasyon ng mga taong nag-uusap. Bilang isang mag-aaral, nararapat lamang na matutuhan mo kung paano makipag-usap nang pormal.</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Narito ang mga dapat tandaan sa pormal na pakikipagtalastasan at pagbibigay-tugon sa mensaheng ipinababatid ng kausap.</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Paggalang sa Kausap. Sa kulturang Pilipino</a:t>
            </a:r>
            <a:r>
              <a:rPr b="0" lang="en-PH" sz="1800" spc="-1" strike="noStrike">
                <a:solidFill>
                  <a:srgbClr val="000000"/>
                </a:solidFill>
                <a:latin typeface="Lato"/>
                <a:ea typeface="DejaVu Sans"/>
              </a:rPr>
              <a:t>, isa sa unang itinuturo ng mga magulang sa kanilang anak ay ang paggamit ng “po” at “opo” lalong-lalo na sa mga Pilipinong ang wikang ginagamit ay Tagalog. Sa paghingi ng pabor, anomang edad ang taong iyong kausap ay ginagamit ng mga Pilipino ang “paki-,” “maaari ba?,” at “puwede ba” bilang paggalang. Sa mga Pilipinong iba ang wikang ginagamit tulad ng Bisaya ay hindi nila nakagawiang gumamit ng “po” at “opo” ngunit hindi ito nangangahulugan na wala silang paggalang bagkus ibinabatay nila ito sa tono at kilos ng nagsasalita.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60000" y="924480"/>
            <a:ext cx="11337120" cy="51872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Tono ng Pananalita</a:t>
            </a:r>
            <a:r>
              <a:rPr b="0" lang="en-PH" sz="1800" spc="-1" strike="noStrike">
                <a:solidFill>
                  <a:srgbClr val="000000"/>
                </a:solidFill>
                <a:latin typeface="Lato"/>
                <a:ea typeface="DejaVu Sans"/>
              </a:rPr>
              <a:t>. Ang personalidad ng isang tao ay maaaring makilala batay sa paraan ng kaniyang pananalita. Kung nais ng isang tao na galangin siya ng kaniyang kausap ay kinakailangang magsalita siya nang maayos at iwasan ang paggamit ng malakas na tinig kung ang kausap ay malapit lamang. Iwasan din ang pagsingit habang nagsasalita pa ang kausap at paggamit ng magagaspang na salita.</a:t>
            </a:r>
            <a:endParaRPr b="0" lang="en-PH" sz="1800" spc="-1" strike="noStrike">
              <a:latin typeface="Arial"/>
            </a:endParaRPr>
          </a:p>
          <a:p>
            <a:pPr algn="just">
              <a:lnSpc>
                <a:spcPct val="15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Tamang Gamit ng Salita</a:t>
            </a:r>
            <a:r>
              <a:rPr b="0" lang="en-PH" sz="1800" spc="-1" strike="noStrike">
                <a:solidFill>
                  <a:srgbClr val="000000"/>
                </a:solidFill>
                <a:latin typeface="Lato"/>
                <a:ea typeface="DejaVu Sans"/>
              </a:rPr>
              <a:t>. Ang bawat salita ay may angkop na gamit batay sa okasyon o sitwasyon. Maaari ding maging batayan ng nagsasalita ang wikang nalalaman ng kaniyang kausap upang mas maging maliwanag at walang sagabal ang kanilang paguusap.</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500000" y="684000"/>
            <a:ext cx="3841560" cy="52632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800" spc="-1" strike="noStrike">
                <a:solidFill>
                  <a:srgbClr val="000000"/>
                </a:solidFill>
                <a:latin typeface="Lato"/>
                <a:ea typeface="Arial;Arial"/>
              </a:rPr>
              <a:t>Pagsasanay</a:t>
            </a:r>
            <a:endParaRPr b="0" lang="en-PH" sz="2800" spc="-1" strike="noStrike">
              <a:latin typeface="Arial"/>
            </a:endParaRPr>
          </a:p>
        </p:txBody>
      </p:sp>
      <p:sp>
        <p:nvSpPr>
          <p:cNvPr id="130" name=""/>
          <p:cNvSpPr/>
          <p:nvPr/>
        </p:nvSpPr>
        <p:spPr>
          <a:xfrm>
            <a:off x="180000" y="1260000"/>
            <a:ext cx="11696040" cy="4740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Pag-aralan ang sitwasyon. Bumuo ng maikling usapan na tutugma sa ibinigay na sitwasyon. Suriin kung tama at angkop ang tugon sa mensaheng ipinahatid ng kausap.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Sitwasyon:</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Mahuhuli ka na sa oras ng klase kaya naman hindi ka nakakain ng almusal. Gutom na gutom ka na habang nagtuturo ang iyong guro. Paano ka magpapaalam sa kaniya?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0000" y="900000"/>
            <a:ext cx="11156760" cy="413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1800" spc="-1" strike="noStrike">
                <a:solidFill>
                  <a:srgbClr val="000000"/>
                </a:solidFill>
                <a:latin typeface="Lato"/>
                <a:ea typeface="DejaVu Sans"/>
              </a:rPr>
              <a:t>Iba-iba ang sagot.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2023-08-24T17:27:28Z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