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120" cy="68400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000" cy="2781000"/>
          </a:xfrm>
          <a:prstGeom prst="rect">
            <a:avLst/>
          </a:prstGeom>
          <a:ln w="0">
            <a:noFill/>
          </a:ln>
        </p:spPr>
      </p:pic>
      <p:sp>
        <p:nvSpPr>
          <p:cNvPr id="2" name="Rectangle 5"/>
          <p:cNvSpPr/>
          <p:nvPr/>
        </p:nvSpPr>
        <p:spPr>
          <a:xfrm>
            <a:off x="3487320" y="1475280"/>
            <a:ext cx="8686440" cy="38444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440" cy="3661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120" cy="617040"/>
          </a:xfrm>
          <a:prstGeom prst="rect">
            <a:avLst/>
          </a:prstGeom>
          <a:ln w="0">
            <a:noFill/>
          </a:ln>
        </p:spPr>
      </p:pic>
      <p:sp>
        <p:nvSpPr>
          <p:cNvPr id="43" name="Rectangle 7"/>
          <p:cNvSpPr/>
          <p:nvPr/>
        </p:nvSpPr>
        <p:spPr>
          <a:xfrm>
            <a:off x="10868760" y="0"/>
            <a:ext cx="952560" cy="9525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640" cy="1016640"/>
          </a:xfrm>
          <a:prstGeom prst="rect">
            <a:avLst/>
          </a:prstGeom>
          <a:ln w="0">
            <a:noFill/>
          </a:ln>
        </p:spPr>
      </p:pic>
      <p:sp>
        <p:nvSpPr>
          <p:cNvPr id="45" name="TextBox 9"/>
          <p:cNvSpPr/>
          <p:nvPr/>
        </p:nvSpPr>
        <p:spPr>
          <a:xfrm>
            <a:off x="185400" y="6362280"/>
            <a:ext cx="467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440" cy="3366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2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The Value of Thinking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80000" y="432000"/>
            <a:ext cx="9899280" cy="4681800"/>
          </a:xfrm>
          <a:prstGeom prst="rect">
            <a:avLst/>
          </a:prstGeom>
          <a:noFill/>
          <a:ln w="0">
            <a:noFill/>
          </a:ln>
        </p:spPr>
        <p:style>
          <a:lnRef idx="0"/>
          <a:fillRef idx="0"/>
          <a:effectRef idx="0"/>
          <a:fontRef idx="minor"/>
        </p:style>
        <p:txBody>
          <a:bodyPr lIns="0" rIns="0" tIns="0" bIns="0" anchor="t">
            <a:noAutofit/>
          </a:bodyPr>
          <a:p>
            <a:pPr algn="just">
              <a:lnSpc>
                <a:spcPct val="200000"/>
              </a:lnSpc>
              <a:spcAft>
                <a:spcPts val="601"/>
              </a:spcAft>
              <a:buNone/>
            </a:pPr>
            <a:r>
              <a:rPr b="1" lang="en-PH" sz="2400" spc="-1" strike="noStrike">
                <a:solidFill>
                  <a:srgbClr val="000000"/>
                </a:solidFill>
                <a:highlight>
                  <a:srgbClr val="dde8cb"/>
                </a:highlight>
                <a:latin typeface="Lato"/>
                <a:ea typeface="Calibri;Calibri"/>
              </a:rPr>
              <a:t>Writing</a:t>
            </a:r>
            <a:endParaRPr b="0" lang="en-PH" sz="2400" spc="-1" strike="noStrike">
              <a:latin typeface="Arial"/>
            </a:endParaRPr>
          </a:p>
          <a:p>
            <a:pPr algn="just">
              <a:lnSpc>
                <a:spcPct val="200000"/>
              </a:lnSpc>
              <a:spcAft>
                <a:spcPts val="601"/>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 </a:t>
            </a:r>
            <a:r>
              <a:rPr b="1" lang="en-PH" sz="2000" spc="-1" strike="noStrike">
                <a:solidFill>
                  <a:srgbClr val="000000"/>
                </a:solidFill>
                <a:latin typeface="Lato"/>
                <a:ea typeface="Calibri;Calibri"/>
              </a:rPr>
              <a:t>diary </a:t>
            </a:r>
            <a:r>
              <a:rPr b="0" lang="en-PH" sz="2000" spc="-1" strike="noStrike">
                <a:solidFill>
                  <a:srgbClr val="000000"/>
                </a:solidFill>
                <a:latin typeface="Lato"/>
                <a:ea typeface="Calibri;Calibri"/>
              </a:rPr>
              <a:t>is a record of your daily activities. It includes your thoughts and feelings toward a particular activity. Keeping a diary will help you learn and understand a lot more about yourself. So, if you have not tried one yet, why don’t you start now? </a:t>
            </a:r>
            <a:endParaRPr b="0" lang="en-PH" sz="2000" spc="-1" strike="noStrike">
              <a:latin typeface="Arial"/>
            </a:endParaRPr>
          </a:p>
          <a:p>
            <a:pPr algn="just">
              <a:lnSpc>
                <a:spcPct val="200000"/>
              </a:lnSpc>
              <a:spcAft>
                <a:spcPts val="601"/>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Remember, it pays to have your thoughts recorded even if you are still young. You will enjoy looking back at it and reading it once you grow to become a fine-grown up someday.</a:t>
            </a:r>
            <a:endParaRPr b="0" lang="en-PH" sz="2000" spc="-1" strike="noStrike">
              <a:latin typeface="Arial"/>
            </a:endParaRPr>
          </a:p>
          <a:p>
            <a:pPr algn="just">
              <a:lnSpc>
                <a:spcPct val="200000"/>
              </a:lnSpc>
              <a:spcAft>
                <a:spcPts val="601"/>
              </a:spcAft>
              <a:buNone/>
            </a:pPr>
            <a:r>
              <a:rPr b="0" lang="en-PH" sz="2000" spc="-1" strike="noStrike">
                <a:solidFill>
                  <a:srgbClr val="000000"/>
                </a:solidFill>
                <a:latin typeface="Lato"/>
                <a:ea typeface="Calibri;Calibri"/>
              </a:rPr>
              <a:t>Writing can also improve your critical thinking skills and your skill in composing words, sentences, and paragraphs on paper.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 descr=""/>
          <p:cNvPicPr/>
          <p:nvPr/>
        </p:nvPicPr>
        <p:blipFill>
          <a:blip r:embed="rId1"/>
          <a:stretch/>
        </p:blipFill>
        <p:spPr>
          <a:xfrm>
            <a:off x="7380000" y="2520000"/>
            <a:ext cx="4319280" cy="3419280"/>
          </a:xfrm>
          <a:prstGeom prst="rect">
            <a:avLst/>
          </a:prstGeom>
          <a:ln w="0">
            <a:noFill/>
          </a:ln>
        </p:spPr>
      </p:pic>
      <p:sp>
        <p:nvSpPr>
          <p:cNvPr id="146" name=""/>
          <p:cNvSpPr/>
          <p:nvPr/>
        </p:nvSpPr>
        <p:spPr>
          <a:xfrm>
            <a:off x="1080000" y="387360"/>
            <a:ext cx="9719280" cy="4936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567"/>
              </a:spcBef>
              <a:spcAft>
                <a:spcPts val="1168"/>
              </a:spcAft>
              <a:buNone/>
            </a:pPr>
            <a:r>
              <a:rPr b="1" lang="en-PH" sz="2000" spc="-1" strike="noStrike">
                <a:solidFill>
                  <a:srgbClr val="000000"/>
                </a:solidFill>
                <a:highlight>
                  <a:srgbClr val="dde8cb"/>
                </a:highlight>
                <a:latin typeface="Lato"/>
                <a:ea typeface="DejaVu Sans"/>
              </a:rPr>
              <a:t>Writing the Draft </a:t>
            </a:r>
            <a:endParaRPr b="0" lang="en-PH" sz="2000" spc="-1" strike="noStrike">
              <a:latin typeface="Arial"/>
            </a:endParaRPr>
          </a:p>
          <a:p>
            <a:pPr algn="just">
              <a:lnSpc>
                <a:spcPct val="150000"/>
              </a:lnSpc>
              <a:spcBef>
                <a:spcPts val="567"/>
              </a:spcBef>
              <a:spcAft>
                <a:spcPts val="1168"/>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As ideas come to you, write them down in paragraph form. Do not worry yet about spelling, punctuation, and other mechanics at this point. Be guided by the following questions: </a:t>
            </a:r>
            <a:endParaRPr b="0" lang="en-PH" sz="2000" spc="-1" strike="noStrike">
              <a:latin typeface="Arial"/>
            </a:endParaRPr>
          </a:p>
          <a:p>
            <a:pPr marL="304920" indent="-304920" algn="just">
              <a:lnSpc>
                <a:spcPct val="150000"/>
              </a:lnSpc>
              <a:spcBef>
                <a:spcPts val="567"/>
              </a:spcBef>
              <a:spcAft>
                <a:spcPts val="1168"/>
              </a:spcAft>
              <a:buNone/>
              <a:tabLst>
                <a:tab algn="l" pos="0"/>
              </a:tabLst>
            </a:pPr>
            <a:r>
              <a:rPr b="0" lang="en-PH" sz="2000" spc="-1" strike="noStrike">
                <a:solidFill>
                  <a:srgbClr val="000000"/>
                </a:solidFill>
                <a:latin typeface="Lato"/>
                <a:ea typeface="Calibri;Calibri"/>
              </a:rPr>
              <a:t>1. What particular experience today are you going to</a:t>
            </a:r>
            <a:r>
              <a:rPr b="0" lang="en-PH" sz="2000" spc="-1" strike="noStrike">
                <a:solidFill>
                  <a:srgbClr val="000000"/>
                </a:solidFill>
                <a:highlight>
                  <a:srgbClr val="ffffff"/>
                </a:highlight>
                <a:latin typeface="Lato"/>
                <a:ea typeface="Calibri;Calibri"/>
              </a:rPr>
              <a:t> write about? </a:t>
            </a:r>
            <a:endParaRPr b="0" lang="en-PH" sz="2000" spc="-1" strike="noStrike">
              <a:latin typeface="Arial"/>
            </a:endParaRPr>
          </a:p>
          <a:p>
            <a:pPr marL="304920" indent="-304920" algn="just">
              <a:lnSpc>
                <a:spcPct val="150000"/>
              </a:lnSpc>
              <a:spcBef>
                <a:spcPts val="567"/>
              </a:spcBef>
              <a:spcAft>
                <a:spcPts val="1168"/>
              </a:spcAft>
              <a:buNone/>
              <a:tabLst>
                <a:tab algn="l" pos="0"/>
              </a:tabLst>
            </a:pPr>
            <a:r>
              <a:rPr b="0" lang="en-PH" sz="2000" spc="-1" strike="noStrike">
                <a:solidFill>
                  <a:srgbClr val="000000"/>
                </a:solidFill>
                <a:latin typeface="Lato"/>
                <a:ea typeface="Calibri;Calibri"/>
              </a:rPr>
              <a:t>2. What are your thoughts and feelings about your e</a:t>
            </a:r>
            <a:r>
              <a:rPr b="0" lang="en-PH" sz="2000" spc="-1" strike="noStrike">
                <a:solidFill>
                  <a:srgbClr val="000000"/>
                </a:solidFill>
                <a:highlight>
                  <a:srgbClr val="ffffff"/>
                </a:highlight>
                <a:latin typeface="Lato"/>
                <a:ea typeface="Calibri;Calibri"/>
              </a:rPr>
              <a:t>xperience? </a:t>
            </a:r>
            <a:endParaRPr b="0" lang="en-PH" sz="2000" spc="-1" strike="noStrike">
              <a:latin typeface="Arial"/>
            </a:endParaRPr>
          </a:p>
          <a:p>
            <a:pPr marL="304920" indent="-304920" algn="just">
              <a:lnSpc>
                <a:spcPct val="150000"/>
              </a:lnSpc>
              <a:spcBef>
                <a:spcPts val="567"/>
              </a:spcBef>
              <a:spcAft>
                <a:spcPts val="1168"/>
              </a:spcAft>
              <a:buNone/>
              <a:tabLst>
                <a:tab algn="l" pos="0"/>
              </a:tabLst>
            </a:pPr>
            <a:r>
              <a:rPr b="0" lang="en-PH" sz="2000" spc="-1" strike="noStrike">
                <a:solidFill>
                  <a:srgbClr val="000000"/>
                </a:solidFill>
                <a:latin typeface="Lato"/>
                <a:ea typeface="Calibri;Calibri"/>
              </a:rPr>
              <a:t>3. What was it that was unclear to you at first? </a:t>
            </a:r>
            <a:endParaRPr b="0" lang="en-PH" sz="2000" spc="-1" strike="noStrike">
              <a:latin typeface="Arial"/>
            </a:endParaRPr>
          </a:p>
          <a:p>
            <a:pPr marL="304920" indent="-304920" algn="just">
              <a:lnSpc>
                <a:spcPct val="150000"/>
              </a:lnSpc>
              <a:spcBef>
                <a:spcPts val="567"/>
              </a:spcBef>
              <a:spcAft>
                <a:spcPts val="1168"/>
              </a:spcAft>
              <a:buNone/>
              <a:tabLst>
                <a:tab algn="l" pos="0"/>
              </a:tabLst>
            </a:pPr>
            <a:r>
              <a:rPr b="0" lang="en-PH" sz="2000" spc="-1" strike="noStrike">
                <a:solidFill>
                  <a:srgbClr val="000000"/>
                </a:solidFill>
                <a:latin typeface="Lato"/>
                <a:ea typeface="Calibri;Calibri"/>
              </a:rPr>
              <a:t>4. What change did you observe in yourself since the </a:t>
            </a:r>
            <a:r>
              <a:rPr b="0" lang="en-PH" sz="2000" spc="-1" strike="noStrike">
                <a:solidFill>
                  <a:srgbClr val="000000"/>
                </a:solidFill>
                <a:highlight>
                  <a:srgbClr val="ffffff"/>
                </a:highlight>
                <a:latin typeface="Lato"/>
                <a:ea typeface="Calibri;Calibri"/>
              </a:rPr>
              <a:t>experience? </a:t>
            </a:r>
            <a:endParaRPr b="0" lang="en-PH" sz="2000" spc="-1" strike="noStrike">
              <a:latin typeface="Arial"/>
            </a:endParaRPr>
          </a:p>
          <a:p>
            <a:pPr marL="304920" indent="-304920" algn="just">
              <a:lnSpc>
                <a:spcPct val="150000"/>
              </a:lnSpc>
              <a:spcBef>
                <a:spcPts val="567"/>
              </a:spcBef>
              <a:spcAft>
                <a:spcPts val="1168"/>
              </a:spcAft>
              <a:buNone/>
              <a:tabLst>
                <a:tab algn="l" pos="0"/>
              </a:tabLst>
            </a:pPr>
            <a:r>
              <a:rPr b="0" lang="en-PH" sz="2000" spc="-1" strike="noStrike">
                <a:solidFill>
                  <a:srgbClr val="000000"/>
                </a:solidFill>
                <a:latin typeface="Lato"/>
                <a:ea typeface="Calibri;Calibri"/>
              </a:rPr>
              <a:t>5. What have you concluded from the experience that you had?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rot="21576000">
            <a:off x="8292240" y="2353320"/>
            <a:ext cx="3792960" cy="3792960"/>
          </a:xfrm>
          <a:prstGeom prst="rect">
            <a:avLst/>
          </a:prstGeom>
          <a:ln w="0">
            <a:noFill/>
          </a:ln>
        </p:spPr>
      </p:pic>
      <p:sp>
        <p:nvSpPr>
          <p:cNvPr id="126" name=""/>
          <p:cNvSpPr/>
          <p:nvPr/>
        </p:nvSpPr>
        <p:spPr>
          <a:xfrm>
            <a:off x="407880" y="360000"/>
            <a:ext cx="11111040" cy="371664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1" lang="en-PH" sz="2400" spc="-1" strike="noStrike">
                <a:solidFill>
                  <a:srgbClr val="000000"/>
                </a:solidFill>
                <a:highlight>
                  <a:srgbClr val="dee6ef"/>
                </a:highlight>
                <a:latin typeface="Lato"/>
                <a:ea typeface="DejaVu Sans"/>
              </a:rPr>
              <a:t>Phonics and Word Recognition </a:t>
            </a:r>
            <a:endParaRPr b="0" lang="en-PH" sz="2400" spc="-1" strike="noStrike">
              <a:latin typeface="Arial"/>
            </a:endParaRPr>
          </a:p>
          <a:p>
            <a:pPr>
              <a:lnSpc>
                <a:spcPct val="200000"/>
              </a:lnSpc>
              <a:spcAft>
                <a:spcPts val="601"/>
              </a:spcAft>
              <a:buNone/>
            </a:pPr>
            <a:endParaRPr b="0" lang="en-PH" sz="2400" spc="-1" strike="noStrike">
              <a:latin typeface="Arial"/>
            </a:endParaRPr>
          </a:p>
        </p:txBody>
      </p:sp>
      <p:graphicFrame>
        <p:nvGraphicFramePr>
          <p:cNvPr id="127" name=""/>
          <p:cNvGraphicFramePr/>
          <p:nvPr/>
        </p:nvGraphicFramePr>
        <p:xfrm>
          <a:off x="963000" y="1386720"/>
          <a:ext cx="6956640" cy="4319280"/>
        </p:xfrm>
        <a:graphic>
          <a:graphicData uri="http://schemas.openxmlformats.org/drawingml/2006/table">
            <a:tbl>
              <a:tblPr/>
              <a:tblGrid>
                <a:gridCol w="2318400"/>
                <a:gridCol w="2318400"/>
                <a:gridCol w="2320200"/>
              </a:tblGrid>
              <a:tr h="719640">
                <a:tc>
                  <a:txBody>
                    <a:bodyPr lIns="90000" rIns="90000" anchor="ctr">
                      <a:noAutofit/>
                    </a:bodyPr>
                    <a:p>
                      <a:pPr algn="ctr">
                        <a:lnSpc>
                          <a:spcPct val="100000"/>
                        </a:lnSpc>
                        <a:buNone/>
                      </a:pPr>
                      <a:r>
                        <a:rPr b="1" lang="en-PH" sz="2000" spc="-1" strike="noStrike">
                          <a:latin typeface="Lato"/>
                        </a:rPr>
                        <a:t>a</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000" spc="-1" strike="noStrike">
                          <a:latin typeface="Lato"/>
                        </a:rPr>
                        <a:t>i</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2000" spc="-1" strike="noStrike">
                          <a:latin typeface="Lato"/>
                        </a:rPr>
                        <a:t>u</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719640">
                <a:tc>
                  <a:txBody>
                    <a:bodyPr lIns="90000" rIns="90000" anchor="ctr">
                      <a:noAutofit/>
                    </a:bodyPr>
                    <a:p>
                      <a:pPr algn="ctr">
                        <a:lnSpc>
                          <a:spcPct val="100000"/>
                        </a:lnSpc>
                        <a:buNone/>
                      </a:pPr>
                      <a:r>
                        <a:rPr b="0" lang="en-PH" sz="2000" spc="-1" strike="noStrike">
                          <a:latin typeface="Lato"/>
                        </a:rPr>
                        <a:t>fan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fin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fun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719640">
                <a:tc>
                  <a:txBody>
                    <a:bodyPr lIns="90000" rIns="90000" anchor="ctr">
                      <a:noAutofit/>
                    </a:bodyPr>
                    <a:p>
                      <a:pPr algn="ctr">
                        <a:lnSpc>
                          <a:spcPct val="100000"/>
                        </a:lnSpc>
                        <a:buNone/>
                      </a:pPr>
                      <a:r>
                        <a:rPr b="0" lang="en-PH" sz="2000" spc="-1" strike="noStrike">
                          <a:latin typeface="Lato"/>
                        </a:rPr>
                        <a:t>bat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bit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but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719640">
                <a:tc>
                  <a:txBody>
                    <a:bodyPr lIns="90000" rIns="90000" anchor="ctr">
                      <a:noAutofit/>
                    </a:bodyPr>
                    <a:p>
                      <a:pPr algn="ctr">
                        <a:lnSpc>
                          <a:spcPct val="100000"/>
                        </a:lnSpc>
                        <a:buNone/>
                      </a:pPr>
                      <a:r>
                        <a:rPr b="0" lang="en-PH" sz="2000" spc="-1" strike="noStrike">
                          <a:latin typeface="Lato"/>
                        </a:rPr>
                        <a:t>hat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hit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hut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719640">
                <a:tc>
                  <a:txBody>
                    <a:bodyPr lIns="90000" rIns="90000" anchor="ctr">
                      <a:noAutofit/>
                    </a:bodyPr>
                    <a:p>
                      <a:pPr algn="ctr">
                        <a:lnSpc>
                          <a:spcPct val="100000"/>
                        </a:lnSpc>
                        <a:buNone/>
                      </a:pPr>
                      <a:r>
                        <a:rPr b="0" lang="en-PH" sz="2000" spc="-1" strike="noStrike">
                          <a:latin typeface="Lato"/>
                        </a:rPr>
                        <a:t>lamp</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limp</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lump</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721440">
                <a:tc>
                  <a:txBody>
                    <a:bodyPr lIns="90000" rIns="90000" anchor="ctr">
                      <a:noAutofit/>
                    </a:bodyPr>
                    <a:p>
                      <a:pPr algn="ctr">
                        <a:lnSpc>
                          <a:spcPct val="100000"/>
                        </a:lnSpc>
                        <a:buNone/>
                      </a:pPr>
                      <a:r>
                        <a:rPr b="0" lang="en-PH" sz="2000" spc="-1" strike="noStrike">
                          <a:latin typeface="Lato"/>
                        </a:rPr>
                        <a:t>mast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mist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0" lang="en-PH" sz="2000" spc="-1" strike="noStrike">
                          <a:latin typeface="Lato"/>
                        </a:rPr>
                        <a:t>mast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891720" y="360000"/>
            <a:ext cx="10123560" cy="5039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0" lang="en-PH" sz="2000" spc="-1" strike="noStrike">
                <a:solidFill>
                  <a:srgbClr val="000000"/>
                </a:solidFill>
                <a:latin typeface="Lato"/>
                <a:ea typeface="Calibri;Calibri"/>
              </a:rPr>
              <a:t>Read the given phrases, sentences, and short story with emphasis on short vowel sounds.</a:t>
            </a:r>
            <a:endParaRPr b="0" lang="en-PH" sz="2000" spc="-1" strike="noStrike">
              <a:latin typeface="Arial"/>
            </a:endParaRPr>
          </a:p>
          <a:p>
            <a:pPr marL="172800" indent="-172800" algn="just">
              <a:lnSpc>
                <a:spcPct val="150000"/>
              </a:lnSpc>
              <a:spcBef>
                <a:spcPts val="283"/>
              </a:spcBef>
              <a:spcAft>
                <a:spcPts val="624"/>
              </a:spcAft>
              <a:buNone/>
              <a:tabLst>
                <a:tab algn="l" pos="0"/>
              </a:tabLst>
            </a:pP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highlight>
                  <a:srgbClr val="fff5ce"/>
                </a:highlight>
                <a:uFillTx/>
                <a:latin typeface="Lato"/>
                <a:ea typeface="Calibri;Calibri"/>
              </a:rPr>
              <a:t>Phrases</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uFillTx/>
                <a:latin typeface="Lato"/>
                <a:ea typeface="Calibri;Calibri"/>
              </a:rPr>
              <a:t>	</a:t>
            </a:r>
            <a:r>
              <a:rPr b="1" lang="en-PH" sz="2000" spc="-1" strike="noStrike" u="sng">
                <a:solidFill>
                  <a:srgbClr val="000000"/>
                </a:solidFill>
                <a:highlight>
                  <a:srgbClr val="fff5ce"/>
                </a:highlight>
                <a:uFillTx/>
                <a:latin typeface="Lato"/>
                <a:ea typeface="Calibri;Calibri"/>
              </a:rPr>
              <a:t>Sentences</a:t>
            </a:r>
            <a:endParaRPr b="0" lang="en-PH" sz="2000" spc="-1" strike="noStrike">
              <a:latin typeface="Arial"/>
            </a:endParaRPr>
          </a:p>
          <a:p>
            <a:pPr marL="172800" indent="-172800" algn="just">
              <a:lnSpc>
                <a:spcPct val="150000"/>
              </a:lnSpc>
              <a:spcBef>
                <a:spcPts val="283"/>
              </a:spcBef>
              <a:spcAft>
                <a:spcPts val="624"/>
              </a:spcAft>
              <a:buNone/>
              <a:tabLst>
                <a:tab algn="l" pos="0"/>
              </a:tabLst>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1. cut the cot</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1. The hat is in the hut.</a:t>
            </a:r>
            <a:endParaRPr b="0" lang="en-PH" sz="2000" spc="-1" strike="noStrike">
              <a:latin typeface="Arial"/>
            </a:endParaRPr>
          </a:p>
          <a:p>
            <a:pPr marL="172800" indent="-172800" algn="just">
              <a:lnSpc>
                <a:spcPct val="150000"/>
              </a:lnSpc>
              <a:spcBef>
                <a:spcPts val="283"/>
              </a:spcBef>
              <a:spcAft>
                <a:spcPts val="624"/>
              </a:spcAft>
              <a:buNone/>
              <a:tabLst>
                <a:tab algn="l" pos="0"/>
              </a:tabLst>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2. cap of the cop</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2. The cop holds a cup.</a:t>
            </a:r>
            <a:endParaRPr b="0" lang="en-PH" sz="2000" spc="-1" strike="noStrike">
              <a:latin typeface="Arial"/>
            </a:endParaRPr>
          </a:p>
          <a:p>
            <a:pPr marL="172800" indent="-172800" algn="just">
              <a:lnSpc>
                <a:spcPct val="150000"/>
              </a:lnSpc>
              <a:spcBef>
                <a:spcPts val="283"/>
              </a:spcBef>
              <a:spcAft>
                <a:spcPts val="624"/>
              </a:spcAft>
              <a:buNone/>
              <a:tabLst>
                <a:tab algn="l" pos="0"/>
              </a:tabLst>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3. hit the hat</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3. It’s fun to use a fan.</a:t>
            </a:r>
            <a:endParaRPr b="0" lang="en-PH" sz="2000" spc="-1" strike="noStrike">
              <a:latin typeface="Arial"/>
            </a:endParaRPr>
          </a:p>
          <a:p>
            <a:pPr marL="172800" indent="-172800" algn="ctr">
              <a:lnSpc>
                <a:spcPct val="150000"/>
              </a:lnSpc>
              <a:spcBef>
                <a:spcPts val="283"/>
              </a:spcBef>
              <a:spcAft>
                <a:spcPts val="624"/>
              </a:spcAft>
              <a:buNone/>
              <a:tabLst>
                <a:tab algn="l" pos="0"/>
              </a:tabLst>
            </a:pPr>
            <a:r>
              <a:rPr b="1" lang="en-PH" sz="2000" spc="-1" strike="noStrike" u="sng">
                <a:solidFill>
                  <a:srgbClr val="000000"/>
                </a:solidFill>
                <a:highlight>
                  <a:srgbClr val="fff5ce"/>
                </a:highlight>
                <a:uFillTx/>
                <a:latin typeface="Lato"/>
                <a:ea typeface="Calibri;Calibri"/>
              </a:rPr>
              <a:t>Short Story</a:t>
            </a:r>
            <a:endParaRPr b="0" lang="en-PH" sz="2000" spc="-1" strike="noStrike">
              <a:latin typeface="Arial"/>
            </a:endParaRPr>
          </a:p>
          <a:p>
            <a:pPr marL="172800" indent="-172800" algn="just">
              <a:lnSpc>
                <a:spcPct val="150000"/>
              </a:lnSpc>
              <a:spcBef>
                <a:spcPts val="283"/>
              </a:spcBef>
              <a:spcAft>
                <a:spcPts val="624"/>
              </a:spcAft>
              <a:buNone/>
              <a:tabLst>
                <a:tab algn="l" pos="0"/>
              </a:tabLst>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Hannah and Ben had a cat. The cat was fat. It loved to nap on a mat. One day, Hannah and Ben could not find the cat. On the mat was a hen with an egg, a pig that winked, and a duck that quacked. It was odd, said Hannah and Ben, so they left the room and went to a hut on top of a hill. When they opened the door, they saw their fat cat that was napping on a mat!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71480" y="504000"/>
            <a:ext cx="10207800" cy="18396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2400" spc="-1" strike="noStrike">
                <a:solidFill>
                  <a:srgbClr val="000000"/>
                </a:solidFill>
                <a:highlight>
                  <a:srgbClr val="dde8cb"/>
                </a:highlight>
                <a:latin typeface="Lato"/>
                <a:ea typeface="DejaVu Sans"/>
              </a:rPr>
              <a:t>Vocabulary Development</a:t>
            </a:r>
            <a:endParaRPr b="0" lang="en-PH" sz="2400" spc="-1" strike="noStrike">
              <a:latin typeface="Arial"/>
            </a:endParaRPr>
          </a:p>
          <a:p>
            <a:pPr algn="just">
              <a:lnSpc>
                <a:spcPct val="150000"/>
              </a:lnSpc>
              <a:spcAft>
                <a:spcPts val="601"/>
              </a:spcAft>
              <a:buNone/>
            </a:pPr>
            <a:r>
              <a:rPr b="0" lang="en-PH" sz="2000" spc="-1" strike="noStrike">
                <a:solidFill>
                  <a:srgbClr val="000000"/>
                </a:solidFill>
                <a:latin typeface="Lato"/>
                <a:ea typeface="Calibri;Calibri"/>
              </a:rPr>
              <a:t>Read the following words that are found in the story you are about to read. These are two-syllable words consisting of short vowel sounds.</a:t>
            </a:r>
            <a:endParaRPr b="0" lang="en-PH" sz="2000" spc="-1" strike="noStrike">
              <a:latin typeface="Arial"/>
            </a:endParaRPr>
          </a:p>
        </p:txBody>
      </p:sp>
      <p:pic>
        <p:nvPicPr>
          <p:cNvPr id="130" name="" descr=""/>
          <p:cNvPicPr/>
          <p:nvPr/>
        </p:nvPicPr>
        <p:blipFill>
          <a:blip r:embed="rId1"/>
          <a:stretch/>
        </p:blipFill>
        <p:spPr>
          <a:xfrm>
            <a:off x="1260000" y="2560320"/>
            <a:ext cx="9359280" cy="31381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 descr=""/>
          <p:cNvPicPr/>
          <p:nvPr/>
        </p:nvPicPr>
        <p:blipFill>
          <a:blip r:embed="rId1"/>
          <a:stretch/>
        </p:blipFill>
        <p:spPr>
          <a:xfrm rot="20232600">
            <a:off x="157320" y="483480"/>
            <a:ext cx="2563560" cy="1330560"/>
          </a:xfrm>
          <a:prstGeom prst="rect">
            <a:avLst/>
          </a:prstGeom>
          <a:ln w="0">
            <a:noFill/>
          </a:ln>
        </p:spPr>
      </p:pic>
      <p:sp>
        <p:nvSpPr>
          <p:cNvPr id="132" name=""/>
          <p:cNvSpPr/>
          <p:nvPr/>
        </p:nvSpPr>
        <p:spPr>
          <a:xfrm>
            <a:off x="1260000" y="1116000"/>
            <a:ext cx="5219280" cy="39592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gn="ctr">
              <a:lnSpc>
                <a:spcPct val="200000"/>
              </a:lnSpc>
              <a:spcAft>
                <a:spcPts val="601"/>
              </a:spcAft>
              <a:buNone/>
            </a:pPr>
            <a:r>
              <a:rPr b="1" lang="en-PH" sz="2200" spc="-1" strike="noStrike">
                <a:solidFill>
                  <a:srgbClr val="000000"/>
                </a:solidFill>
                <a:latin typeface="Lato"/>
                <a:ea typeface="DejaVu Sans"/>
              </a:rPr>
              <a:t>The Value of Thinking</a:t>
            </a:r>
            <a:endParaRPr b="0" lang="en-PH" sz="2200" spc="-1" strike="noStrike">
              <a:latin typeface="Arial"/>
            </a:endParaRPr>
          </a:p>
          <a:p>
            <a:pPr algn="just">
              <a:lnSpc>
                <a:spcPct val="200000"/>
              </a:lnSpc>
              <a:spcAft>
                <a:spcPts val="601"/>
              </a:spcAft>
              <a:buNone/>
            </a:pPr>
            <a:r>
              <a:rPr b="0" lang="en-PH" sz="2000" spc="-1" strike="noStrike">
                <a:solidFill>
                  <a:srgbClr val="000000"/>
                </a:solidFill>
                <a:latin typeface="Lato"/>
                <a:ea typeface="Calibri;Calibri"/>
              </a:rPr>
              <a:t>There was a boy who attended school for only three months. Life during those times was hard. His mother continued his education by teaching him reading, writing, and arithmetic. The boy learned how to think clearly!</a:t>
            </a:r>
            <a:endParaRPr b="0" lang="en-PH" sz="2000" spc="-1" strike="noStrike">
              <a:latin typeface="Arial"/>
            </a:endParaRPr>
          </a:p>
        </p:txBody>
      </p:sp>
      <p:pic>
        <p:nvPicPr>
          <p:cNvPr id="133" name="" descr=""/>
          <p:cNvPicPr/>
          <p:nvPr/>
        </p:nvPicPr>
        <p:blipFill>
          <a:blip r:embed="rId2"/>
          <a:stretch/>
        </p:blipFill>
        <p:spPr>
          <a:xfrm>
            <a:off x="6480000" y="900000"/>
            <a:ext cx="4319280" cy="5039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rot="20232600">
            <a:off x="157320" y="483480"/>
            <a:ext cx="2563560" cy="1330560"/>
          </a:xfrm>
          <a:prstGeom prst="rect">
            <a:avLst/>
          </a:prstGeom>
          <a:ln w="0">
            <a:noFill/>
          </a:ln>
        </p:spPr>
      </p:pic>
      <p:sp>
        <p:nvSpPr>
          <p:cNvPr id="135" name=""/>
          <p:cNvSpPr/>
          <p:nvPr/>
        </p:nvSpPr>
        <p:spPr>
          <a:xfrm>
            <a:off x="1260000" y="1476000"/>
            <a:ext cx="5759280" cy="449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endParaRPr b="0" lang="en-PH" sz="1800" spc="-1" strike="noStrike">
              <a:latin typeface="Arial"/>
            </a:endParaRPr>
          </a:p>
          <a:p>
            <a:pPr algn="just">
              <a:lnSpc>
                <a:spcPct val="150000"/>
              </a:lnSpc>
              <a:buNone/>
            </a:pPr>
            <a:r>
              <a:rPr b="0" lang="en-PH" sz="2000" spc="-1" strike="noStrike">
                <a:solidFill>
                  <a:srgbClr val="000000"/>
                </a:solidFill>
                <a:latin typeface="Lato"/>
                <a:ea typeface="Calibri;Calibri"/>
              </a:rPr>
              <a:t>This boy is called Thomas Edison. When he was 12 years old, he earned a job selling newspapers, apples, and candies on the railroad. Around this time, his hearing began to decline. This was because of his childhood experience with scarlet fever. But his condition didn’t stop him from reading newspapers and books. He became interested on how books and newspapers were produced and printed.</a:t>
            </a:r>
            <a:endParaRPr b="0" lang="en-PH" sz="2000" spc="-1" strike="noStrike">
              <a:latin typeface="Arial"/>
            </a:endParaRPr>
          </a:p>
        </p:txBody>
      </p:sp>
      <p:pic>
        <p:nvPicPr>
          <p:cNvPr id="136" name="" descr=""/>
          <p:cNvPicPr/>
          <p:nvPr/>
        </p:nvPicPr>
        <p:blipFill>
          <a:blip r:embed="rId2"/>
          <a:stretch/>
        </p:blipFill>
        <p:spPr>
          <a:xfrm>
            <a:off x="7127280" y="1080000"/>
            <a:ext cx="4032000" cy="4859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rot="20232600">
            <a:off x="157320" y="483480"/>
            <a:ext cx="2563560" cy="1330560"/>
          </a:xfrm>
          <a:prstGeom prst="rect">
            <a:avLst/>
          </a:prstGeom>
          <a:ln w="0">
            <a:noFill/>
          </a:ln>
        </p:spPr>
      </p:pic>
      <p:sp>
        <p:nvSpPr>
          <p:cNvPr id="138" name=""/>
          <p:cNvSpPr/>
          <p:nvPr/>
        </p:nvSpPr>
        <p:spPr>
          <a:xfrm>
            <a:off x="1260000" y="1116000"/>
            <a:ext cx="5759280" cy="4890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850"/>
              </a:spcBef>
              <a:spcAft>
                <a:spcPts val="850"/>
              </a:spcAft>
              <a:buNone/>
            </a:pPr>
            <a:endParaRPr b="0" lang="en-PH" sz="1800" spc="-1" strike="noStrike">
              <a:latin typeface="Arial"/>
            </a:endParaRPr>
          </a:p>
          <a:p>
            <a:pPr algn="just">
              <a:lnSpc>
                <a:spcPct val="115000"/>
              </a:lnSpc>
              <a:spcBef>
                <a:spcPts val="850"/>
              </a:spcBef>
              <a:spcAft>
                <a:spcPts val="850"/>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When he was 15 years old, Edison bought a small secondhand printing press out of his earnings from his railroad works. Because of his creativity, he installed the press in a baggage car! Soon enough, he began producing a newspaper which he printed, edited, and sold on the railroad.</a:t>
            </a:r>
            <a:endParaRPr b="0" lang="en-PH" sz="2000" spc="-1" strike="noStrike">
              <a:latin typeface="Arial"/>
            </a:endParaRPr>
          </a:p>
          <a:p>
            <a:pPr algn="just">
              <a:lnSpc>
                <a:spcPct val="115000"/>
              </a:lnSpc>
              <a:spcBef>
                <a:spcPts val="850"/>
              </a:spcBef>
              <a:spcAft>
                <a:spcPts val="850"/>
              </a:spcAft>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Later on, he also learned to operate the telegraph, electric light, phonograph, and motion picture. No wonder his creativity and his ability to think clearly made him one of the greatest inventors of his time.</a:t>
            </a:r>
            <a:endParaRPr b="0" lang="en-PH" sz="2000" spc="-1" strike="noStrike">
              <a:latin typeface="Arial"/>
            </a:endParaRPr>
          </a:p>
        </p:txBody>
      </p:sp>
      <p:pic>
        <p:nvPicPr>
          <p:cNvPr id="139" name="" descr=""/>
          <p:cNvPicPr/>
          <p:nvPr/>
        </p:nvPicPr>
        <p:blipFill>
          <a:blip r:embed="rId2"/>
          <a:stretch/>
        </p:blipFill>
        <p:spPr>
          <a:xfrm>
            <a:off x="7127280" y="1080000"/>
            <a:ext cx="4032000" cy="48592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tretch/>
        </p:blipFill>
        <p:spPr>
          <a:xfrm>
            <a:off x="8424000" y="3780000"/>
            <a:ext cx="3763800" cy="2407680"/>
          </a:xfrm>
          <a:prstGeom prst="rect">
            <a:avLst/>
          </a:prstGeom>
          <a:ln w="0">
            <a:noFill/>
          </a:ln>
        </p:spPr>
      </p:pic>
      <p:sp>
        <p:nvSpPr>
          <p:cNvPr id="141" name=""/>
          <p:cNvSpPr/>
          <p:nvPr/>
        </p:nvSpPr>
        <p:spPr>
          <a:xfrm>
            <a:off x="864000" y="468000"/>
            <a:ext cx="8999280" cy="5287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Arial"/>
            </a:endParaRPr>
          </a:p>
          <a:p>
            <a:pPr>
              <a:lnSpc>
                <a:spcPct val="150000"/>
              </a:lnSpc>
              <a:spcAft>
                <a:spcPts val="601"/>
              </a:spcAft>
              <a:buNone/>
            </a:pPr>
            <a:r>
              <a:rPr b="0" lang="en-PH" sz="2000" spc="-1" strike="noStrike">
                <a:solidFill>
                  <a:srgbClr val="000000"/>
                </a:solidFill>
                <a:latin typeface="Lato"/>
                <a:ea typeface="DejaVu Sans"/>
              </a:rPr>
              <a:t>Answer the following questions:</a:t>
            </a:r>
            <a:endParaRPr b="0" lang="en-PH" sz="2000" spc="-1" strike="noStrike">
              <a:latin typeface="Arial"/>
            </a:endParaRPr>
          </a:p>
          <a:p>
            <a:pPr marL="609480" indent="-304920">
              <a:lnSpc>
                <a:spcPct val="150000"/>
              </a:lnSpc>
              <a:spcAft>
                <a:spcPts val="601"/>
              </a:spcAft>
              <a:buNone/>
              <a:tabLst>
                <a:tab algn="l" pos="0"/>
              </a:tabLst>
            </a:pPr>
            <a:r>
              <a:rPr b="0" lang="en-PH" sz="2000" spc="-1" strike="noStrike">
                <a:solidFill>
                  <a:srgbClr val="000000"/>
                </a:solidFill>
                <a:latin typeface="Lato"/>
                <a:ea typeface="DejaVu Sans"/>
              </a:rPr>
              <a:t>1. Who was the boy in the reading selection? Why was he famous?</a:t>
            </a:r>
            <a:endParaRPr b="0" lang="en-PH" sz="2000" spc="-1" strike="noStrike">
              <a:latin typeface="Arial"/>
            </a:endParaRPr>
          </a:p>
          <a:p>
            <a:pPr marL="609480" indent="-304920">
              <a:lnSpc>
                <a:spcPct val="150000"/>
              </a:lnSpc>
              <a:spcAft>
                <a:spcPts val="601"/>
              </a:spcAft>
              <a:buNone/>
              <a:tabLst>
                <a:tab algn="l" pos="0"/>
              </a:tabLst>
            </a:pPr>
            <a:r>
              <a:rPr b="0" lang="en-PH" sz="2000" spc="-1" strike="noStrike">
                <a:solidFill>
                  <a:srgbClr val="000000"/>
                </a:solidFill>
                <a:latin typeface="Lato"/>
                <a:ea typeface="DejaVu Sans"/>
              </a:rPr>
              <a:t>2. How did the boy learn to read, write, and count?</a:t>
            </a:r>
            <a:endParaRPr b="0" lang="en-PH" sz="2000" spc="-1" strike="noStrike">
              <a:latin typeface="Arial"/>
            </a:endParaRPr>
          </a:p>
          <a:p>
            <a:pPr marL="609480" indent="-304920">
              <a:lnSpc>
                <a:spcPct val="150000"/>
              </a:lnSpc>
              <a:spcAft>
                <a:spcPts val="601"/>
              </a:spcAft>
              <a:buNone/>
              <a:tabLst>
                <a:tab algn="l" pos="0"/>
              </a:tabLst>
            </a:pPr>
            <a:r>
              <a:rPr b="0" lang="en-PH" sz="2000" spc="-1" strike="noStrike">
                <a:solidFill>
                  <a:srgbClr val="000000"/>
                </a:solidFill>
                <a:latin typeface="Lato"/>
                <a:ea typeface="DejaVu Sans"/>
              </a:rPr>
              <a:t>3. What made him lose his hearing?</a:t>
            </a:r>
            <a:endParaRPr b="0" lang="en-PH" sz="2000" spc="-1" strike="noStrike">
              <a:latin typeface="Arial"/>
            </a:endParaRPr>
          </a:p>
          <a:p>
            <a:pPr marL="609480" indent="-304920">
              <a:lnSpc>
                <a:spcPct val="150000"/>
              </a:lnSpc>
              <a:spcAft>
                <a:spcPts val="601"/>
              </a:spcAft>
              <a:buNone/>
              <a:tabLst>
                <a:tab algn="l" pos="0"/>
              </a:tabLst>
            </a:pPr>
            <a:r>
              <a:rPr b="0" lang="en-PH" sz="2000" spc="-1" strike="noStrike">
                <a:solidFill>
                  <a:srgbClr val="000000"/>
                </a:solidFill>
                <a:latin typeface="Lato"/>
                <a:ea typeface="DejaVu Sans"/>
              </a:rPr>
              <a:t>4. Did he stop reading after he became deaf?</a:t>
            </a:r>
            <a:endParaRPr b="0" lang="en-PH" sz="2000" spc="-1" strike="noStrike">
              <a:latin typeface="Arial"/>
            </a:endParaRPr>
          </a:p>
          <a:p>
            <a:pPr marL="609480" indent="-304920">
              <a:lnSpc>
                <a:spcPct val="150000"/>
              </a:lnSpc>
              <a:spcAft>
                <a:spcPts val="601"/>
              </a:spcAft>
              <a:buNone/>
              <a:tabLst>
                <a:tab algn="l" pos="0"/>
              </a:tabLst>
            </a:pPr>
            <a:r>
              <a:rPr b="0" lang="en-PH" sz="2000" spc="-1" strike="noStrike">
                <a:solidFill>
                  <a:srgbClr val="000000"/>
                </a:solidFill>
                <a:latin typeface="Lato"/>
                <a:ea typeface="DejaVu Sans"/>
              </a:rPr>
              <a:t>5. When did Edison start producing newspapers?</a:t>
            </a:r>
            <a:endParaRPr b="0" lang="en-PH" sz="2000" spc="-1" strike="noStrike">
              <a:latin typeface="Arial"/>
            </a:endParaRPr>
          </a:p>
          <a:p>
            <a:pPr marL="609480" indent="-304920">
              <a:lnSpc>
                <a:spcPct val="150000"/>
              </a:lnSpc>
              <a:spcAft>
                <a:spcPts val="601"/>
              </a:spcAft>
              <a:buNone/>
              <a:tabLst>
                <a:tab algn="l" pos="0"/>
              </a:tabLst>
            </a:pPr>
            <a:r>
              <a:rPr b="0" lang="en-PH" sz="2000" spc="-1" strike="noStrike">
                <a:solidFill>
                  <a:srgbClr val="000000"/>
                </a:solidFill>
                <a:latin typeface="Lato"/>
                <a:ea typeface="Calibri;Calibri"/>
              </a:rPr>
              <a:t>6. What were the other things that Thomas Edison learned to </a:t>
            </a:r>
            <a:r>
              <a:rPr b="0" lang="en-PH" sz="2000" spc="-1" strike="noStrike">
                <a:solidFill>
                  <a:srgbClr val="000000"/>
                </a:solidFill>
                <a:highlight>
                  <a:srgbClr val="ffffff"/>
                </a:highlight>
                <a:latin typeface="Lato"/>
                <a:ea typeface="Calibri;Calibri"/>
              </a:rPr>
              <a:t>operate and create?</a:t>
            </a:r>
            <a:endParaRPr b="0" lang="en-PH" sz="2000" spc="-1" strike="noStrike">
              <a:latin typeface="Arial"/>
            </a:endParaRPr>
          </a:p>
          <a:p>
            <a:pPr marL="609480" indent="-304920">
              <a:lnSpc>
                <a:spcPct val="150000"/>
              </a:lnSpc>
              <a:spcAft>
                <a:spcPts val="601"/>
              </a:spcAft>
              <a:buNone/>
              <a:tabLst>
                <a:tab algn="l" pos="0"/>
              </a:tabLst>
            </a:pPr>
            <a:r>
              <a:rPr b="0" lang="en-PH" sz="2000" spc="-1" strike="noStrike">
                <a:solidFill>
                  <a:srgbClr val="000000"/>
                </a:solidFill>
                <a:latin typeface="Lato"/>
                <a:ea typeface="Calibri;Calibri"/>
              </a:rPr>
              <a:t>7. Do you think Edison is a great inventor? Why or why not?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080000" y="972000"/>
            <a:ext cx="9719640" cy="4607640"/>
          </a:xfrm>
          <a:custGeom>
            <a:avLst/>
            <a:gdLst/>
            <a:ahLst/>
            <a:rect l="l" t="t" r="r" b="b"/>
            <a:pathLst>
              <a:path w="25002" h="13002">
                <a:moveTo>
                  <a:pt x="2166" y="0"/>
                </a:moveTo>
                <a:lnTo>
                  <a:pt x="2167" y="0"/>
                </a:lnTo>
                <a:cubicBezTo>
                  <a:pt x="1786" y="0"/>
                  <a:pt x="1413" y="100"/>
                  <a:pt x="1083" y="290"/>
                </a:cubicBezTo>
                <a:cubicBezTo>
                  <a:pt x="754" y="480"/>
                  <a:pt x="480" y="754"/>
                  <a:pt x="290" y="1083"/>
                </a:cubicBezTo>
                <a:cubicBezTo>
                  <a:pt x="100" y="1413"/>
                  <a:pt x="0" y="1786"/>
                  <a:pt x="0" y="2167"/>
                </a:cubicBezTo>
                <a:lnTo>
                  <a:pt x="0" y="10834"/>
                </a:lnTo>
                <a:lnTo>
                  <a:pt x="0" y="10834"/>
                </a:lnTo>
                <a:cubicBezTo>
                  <a:pt x="0" y="11215"/>
                  <a:pt x="100" y="11588"/>
                  <a:pt x="290" y="11918"/>
                </a:cubicBezTo>
                <a:cubicBezTo>
                  <a:pt x="480" y="12247"/>
                  <a:pt x="754" y="12521"/>
                  <a:pt x="1083" y="12711"/>
                </a:cubicBezTo>
                <a:cubicBezTo>
                  <a:pt x="1413" y="12901"/>
                  <a:pt x="1786" y="13001"/>
                  <a:pt x="2167" y="13001"/>
                </a:cubicBezTo>
                <a:lnTo>
                  <a:pt x="22834" y="13001"/>
                </a:lnTo>
                <a:lnTo>
                  <a:pt x="22834" y="13001"/>
                </a:lnTo>
                <a:cubicBezTo>
                  <a:pt x="23215" y="13001"/>
                  <a:pt x="23588" y="12901"/>
                  <a:pt x="23918" y="12711"/>
                </a:cubicBezTo>
                <a:cubicBezTo>
                  <a:pt x="24247" y="12521"/>
                  <a:pt x="24521" y="12247"/>
                  <a:pt x="24711" y="11918"/>
                </a:cubicBezTo>
                <a:cubicBezTo>
                  <a:pt x="24901" y="11588"/>
                  <a:pt x="25001" y="11215"/>
                  <a:pt x="25001" y="10834"/>
                </a:cubicBezTo>
                <a:lnTo>
                  <a:pt x="25001" y="2166"/>
                </a:lnTo>
                <a:lnTo>
                  <a:pt x="25001" y="2167"/>
                </a:lnTo>
                <a:lnTo>
                  <a:pt x="25001" y="2167"/>
                </a:lnTo>
                <a:cubicBezTo>
                  <a:pt x="25001" y="1786"/>
                  <a:pt x="24901" y="1413"/>
                  <a:pt x="24711" y="1083"/>
                </a:cubicBezTo>
                <a:cubicBezTo>
                  <a:pt x="24521" y="754"/>
                  <a:pt x="24247" y="480"/>
                  <a:pt x="23918" y="290"/>
                </a:cubicBezTo>
                <a:cubicBezTo>
                  <a:pt x="23588" y="100"/>
                  <a:pt x="23215" y="0"/>
                  <a:pt x="22834" y="0"/>
                </a:cubicBezTo>
                <a:lnTo>
                  <a:pt x="2166" y="0"/>
                </a:lnTo>
              </a:path>
            </a:pathLst>
          </a:custGeom>
          <a:solidFill>
            <a:srgbClr val="729fcf">
              <a:alpha val="1000"/>
            </a:srgbClr>
          </a:solidFill>
          <a:ln w="19080">
            <a:solidFill>
              <a:srgbClr val="00a933"/>
            </a:solidFill>
            <a:round/>
          </a:ln>
        </p:spPr>
        <p:style>
          <a:lnRef idx="0"/>
          <a:fillRef idx="0"/>
          <a:effectRef idx="0"/>
          <a:fontRef idx="minor"/>
        </p:style>
        <p:txBody>
          <a:bodyPr lIns="99360" rIns="99360" tIns="54360" bIns="54360" anchor="t">
            <a:noAutofit/>
          </a:bodyPr>
          <a:p>
            <a:pPr algn="ctr">
              <a:lnSpc>
                <a:spcPct val="200000"/>
              </a:lnSpc>
              <a:buNone/>
            </a:pPr>
            <a:r>
              <a:rPr b="1" lang="en-PH" sz="2000" spc="-1" strike="noStrike">
                <a:solidFill>
                  <a:srgbClr val="000000"/>
                </a:solidFill>
                <a:latin typeface="Lato"/>
                <a:ea typeface="DejaVu Sans"/>
              </a:rPr>
              <a:t>Nouns</a:t>
            </a:r>
            <a:r>
              <a:rPr b="0" lang="en-PH" sz="2000" spc="-1" strike="noStrike">
                <a:solidFill>
                  <a:srgbClr val="000000"/>
                </a:solidFill>
                <a:latin typeface="Lato"/>
                <a:ea typeface="DejaVu Sans"/>
              </a:rPr>
              <a:t> </a:t>
            </a:r>
            <a:endParaRPr b="0" lang="en-PH" sz="2000" spc="-1" strike="noStrike">
              <a:latin typeface="Arial"/>
            </a:endParaRPr>
          </a:p>
          <a:p>
            <a:pPr algn="just">
              <a:lnSpc>
                <a:spcPct val="20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 noun that names a class of persons, a class of places, or a class of things is a</a:t>
            </a:r>
            <a:endParaRPr b="0" lang="en-PH" sz="2000" spc="-1" strike="noStrike">
              <a:latin typeface="Arial"/>
            </a:endParaRPr>
          </a:p>
          <a:p>
            <a:pPr algn="just">
              <a:lnSpc>
                <a:spcPct val="200000"/>
              </a:lnSpc>
              <a:buNone/>
            </a:pPr>
            <a:r>
              <a:rPr b="0" lang="en-PH" sz="2000" spc="-1" strike="noStrike">
                <a:solidFill>
                  <a:srgbClr val="000000"/>
                </a:solidFill>
                <a:latin typeface="Lato"/>
                <a:ea typeface="Calibri;Calibri"/>
              </a:rPr>
              <a:t>   </a:t>
            </a:r>
            <a:r>
              <a:rPr b="1" lang="en-PH" sz="2000" spc="-1" strike="noStrike">
                <a:solidFill>
                  <a:srgbClr val="000000"/>
                </a:solidFill>
                <a:latin typeface="Lato"/>
                <a:ea typeface="Calibri;Calibri"/>
              </a:rPr>
              <a:t>common noun. </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Examples: teacher, school, pencils, and books </a:t>
            </a:r>
            <a:endParaRPr b="0" lang="en-PH" sz="2000" spc="-1" strike="noStrike">
              <a:latin typeface="Arial"/>
            </a:endParaRPr>
          </a:p>
          <a:p>
            <a:pPr algn="just">
              <a:lnSpc>
                <a:spcPct val="20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 noun that names a specific person, place, or thing is a </a:t>
            </a:r>
            <a:r>
              <a:rPr b="1" lang="en-PH" sz="2000" spc="-1" strike="noStrike">
                <a:solidFill>
                  <a:srgbClr val="000000"/>
                </a:solidFill>
                <a:latin typeface="Lato"/>
                <a:ea typeface="Calibri;Calibri"/>
              </a:rPr>
              <a:t>proper noun</a:t>
            </a:r>
            <a:r>
              <a:rPr b="0" lang="en-PH" sz="2000" spc="-1" strike="noStrike">
                <a:solidFill>
                  <a:srgbClr val="000000"/>
                </a:solidFill>
                <a:latin typeface="Lato"/>
                <a:ea typeface="Calibri;Calibri"/>
              </a:rPr>
              <a:t>. </a:t>
            </a:r>
            <a:endParaRPr b="0" lang="en-PH" sz="2000" spc="-1" strike="noStrike">
              <a:latin typeface="Arial"/>
            </a:endParaRPr>
          </a:p>
          <a:p>
            <a:pPr algn="just">
              <a:lnSpc>
                <a:spcPct val="20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A proper noun begins with a capital letter. </a:t>
            </a:r>
            <a:endParaRPr b="0" lang="en-PH" sz="2000" spc="-1" strike="noStrike">
              <a:latin typeface="Arial"/>
            </a:endParaRPr>
          </a:p>
          <a:p>
            <a:pPr algn="just">
              <a:lnSpc>
                <a:spcPct val="200000"/>
              </a:lnSpc>
              <a:buNone/>
            </a:pPr>
            <a:r>
              <a:rPr b="0" lang="en-PH" sz="2000" spc="-1" strike="noStrike">
                <a:solidFill>
                  <a:srgbClr val="000000"/>
                </a:solidFill>
                <a:latin typeface="Lato"/>
                <a:ea typeface="Calibri;Calibri"/>
              </a:rPr>
              <a:t>    </a:t>
            </a:r>
            <a:r>
              <a:rPr b="0" lang="en-PH" sz="2000" spc="-1" strike="noStrike">
                <a:solidFill>
                  <a:srgbClr val="000000"/>
                </a:solidFill>
                <a:latin typeface="Lato"/>
                <a:ea typeface="Calibri;Calibri"/>
              </a:rPr>
              <a:t>Examples: Teacher Liza, General Santos City, and Marikina Pet Clinic </a:t>
            </a:r>
            <a:endParaRPr b="0" lang="en-PH" sz="2000" spc="-1" strike="noStrike">
              <a:latin typeface="Arial"/>
            </a:endParaRPr>
          </a:p>
        </p:txBody>
      </p:sp>
      <p:pic>
        <p:nvPicPr>
          <p:cNvPr id="143" name="" descr=""/>
          <p:cNvPicPr/>
          <p:nvPr/>
        </p:nvPicPr>
        <p:blipFill>
          <a:blip r:embed="rId1"/>
          <a:stretch/>
        </p:blipFill>
        <p:spPr>
          <a:xfrm>
            <a:off x="1347480" y="1080000"/>
            <a:ext cx="1027800" cy="899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2874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2023-08-12T09:38:34Z</dcterms:modified>
  <cp:revision>187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