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7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4920" cy="685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1800" cy="27918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7240" cy="38552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7240" cy="3769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4920" cy="6278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3360" cy="9633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7440" cy="10274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46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61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9240" cy="33775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2904840"/>
            <a:ext cx="74880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Vertex Form of Quadratic Functions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/>
          </p:nvPr>
        </p:nvSpPr>
        <p:spPr>
          <a:xfrm>
            <a:off x="720000" y="51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Vertex Form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Quadratic functions</a:t>
            </a:r>
            <a:r>
              <a:rPr b="0" lang="en-PH" sz="1800" spc="-1" strike="noStrike">
                <a:latin typeface="Lato"/>
              </a:rPr>
              <a:t> are frequently expressed in the form f(x) </a:t>
            </a:r>
            <a:r>
              <a:rPr b="0" lang="en-PH" sz="1800" spc="-1" strike="noStrike">
                <a:latin typeface="Lato"/>
                <a:ea typeface="€ÎÖëþ"/>
              </a:rPr>
              <a:t>= ax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+ bx + c where a, b, and c are real numbers and a ≠ 0. To find the vertex of a parabola whose equation is written in this form, we use completing the square method as shown below: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                                                                </a:t>
            </a:r>
            <a:r>
              <a:rPr b="0" lang="en-PH" sz="1800" spc="-1" strike="noStrike">
                <a:latin typeface="Lato"/>
                <a:ea typeface="€ÎÖëþ"/>
              </a:rPr>
              <a:t>Factor 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                                                                </a:t>
            </a:r>
            <a:r>
              <a:rPr b="0" lang="en-PH" sz="1800" spc="-1" strike="noStrike">
                <a:latin typeface="Lato"/>
                <a:ea typeface="€ÎÖëþ"/>
              </a:rPr>
              <a:t>Complete the square.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Compare this equation with a quadratic function written in the vertex form f(x) = a(x - h)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+ k.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1080000" y="2517120"/>
            <a:ext cx="3688920" cy="2405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/>
          </p:nvPr>
        </p:nvSpPr>
        <p:spPr>
          <a:xfrm>
            <a:off x="720000" y="51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Vertex Form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Vertex Form: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Substitute the value of </a:t>
            </a:r>
            <a:r>
              <a:rPr b="1" i="1" lang="en-PH" sz="1800" spc="-1" strike="noStrike">
                <a:latin typeface="Lato"/>
              </a:rPr>
              <a:t>h</a:t>
            </a:r>
            <a:r>
              <a:rPr b="0" lang="en-PH" sz="1800" spc="-1" strike="noStrike">
                <a:latin typeface="Lato"/>
              </a:rPr>
              <a:t>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            </a:t>
            </a:r>
            <a:r>
              <a:rPr b="0" lang="en-PH" sz="1800" spc="-1" strike="noStrike">
                <a:latin typeface="Lato"/>
              </a:rPr>
              <a:t>and </a:t>
            </a:r>
            <a:r>
              <a:rPr b="1" i="1" lang="en-PH" sz="1800" spc="-1" strike="noStrike">
                <a:latin typeface="Lato"/>
              </a:rPr>
              <a:t>k</a:t>
            </a:r>
            <a:r>
              <a:rPr b="0" lang="en-PH" sz="1800" spc="-1" strike="noStrike">
                <a:latin typeface="Lato"/>
              </a:rPr>
              <a:t> in the vertex form.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4320000" y="1829880"/>
            <a:ext cx="3387960" cy="230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/>
          </p:nvPr>
        </p:nvSpPr>
        <p:spPr>
          <a:xfrm>
            <a:off x="831240" y="51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Vertex Form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Cont.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Note that the x-coordinate or h of the vertex is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The y-coordinate or k can be found by evaluating the function at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  <a:buNone/>
            </a:pPr>
            <a:r>
              <a:rPr b="0" lang="en-PH" sz="1800" spc="-1" strike="noStrike">
                <a:latin typeface="Lato"/>
              </a:rPr>
              <a:t>The vertex of the parabola whose equation is given by f (x) = ax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+ bx + c is at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pic>
        <p:nvPicPr>
          <p:cNvPr id="133" name="" descr=""/>
          <p:cNvPicPr/>
          <p:nvPr/>
        </p:nvPicPr>
        <p:blipFill>
          <a:blip r:embed="rId1"/>
          <a:stretch/>
        </p:blipFill>
        <p:spPr>
          <a:xfrm>
            <a:off x="5602320" y="1440360"/>
            <a:ext cx="517680" cy="539640"/>
          </a:xfrm>
          <a:prstGeom prst="rect">
            <a:avLst/>
          </a:prstGeom>
          <a:ln w="0">
            <a:noFill/>
          </a:ln>
        </p:spPr>
      </p:pic>
      <p:pic>
        <p:nvPicPr>
          <p:cNvPr id="134" name="" descr=""/>
          <p:cNvPicPr/>
          <p:nvPr/>
        </p:nvPicPr>
        <p:blipFill>
          <a:blip r:embed="rId2"/>
          <a:stretch/>
        </p:blipFill>
        <p:spPr>
          <a:xfrm>
            <a:off x="4500000" y="3159360"/>
            <a:ext cx="2140200" cy="980640"/>
          </a:xfrm>
          <a:prstGeom prst="rect">
            <a:avLst/>
          </a:prstGeom>
          <a:ln w="0">
            <a:noFill/>
          </a:ln>
        </p:spPr>
      </p:pic>
      <p:pic>
        <p:nvPicPr>
          <p:cNvPr id="135" name="" descr=""/>
          <p:cNvPicPr/>
          <p:nvPr/>
        </p:nvPicPr>
        <p:blipFill>
          <a:blip r:embed="rId3"/>
          <a:stretch/>
        </p:blipFill>
        <p:spPr>
          <a:xfrm>
            <a:off x="7402320" y="1980000"/>
            <a:ext cx="517680" cy="53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/>
          </p:nvPr>
        </p:nvSpPr>
        <p:spPr>
          <a:xfrm>
            <a:off x="720000" y="51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Vertex Form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1: </a:t>
            </a:r>
            <a:r>
              <a:rPr b="0" lang="en-PH" sz="1800" spc="-1" strike="noStrike">
                <a:latin typeface="Lato"/>
              </a:rPr>
              <a:t>Write f(x) </a:t>
            </a:r>
            <a:r>
              <a:rPr b="0" lang="en-PH" sz="1800" spc="-1" strike="noStrike">
                <a:latin typeface="Lato"/>
                <a:ea typeface="€ÎÖëþ"/>
              </a:rPr>
              <a:t>= (x + 3)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- 5 in a general form.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       </a:t>
            </a:r>
            <a:r>
              <a:rPr b="0" lang="en-PH" sz="1800" spc="-1" strike="noStrike">
                <a:latin typeface="Lato"/>
                <a:ea typeface="€ÎÖëþ"/>
              </a:rPr>
              <a:t>f(x) = (x + 3)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– 5                 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+ 6x + 9 - 5               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+ 6x + 4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Thus, the general form of </a:t>
            </a:r>
            <a:r>
              <a:rPr b="1" lang="en-PH" sz="1800" spc="-1" strike="noStrike">
                <a:latin typeface="Lato"/>
                <a:ea typeface="€ÎÖëþ"/>
              </a:rPr>
              <a:t>f(x) = (x + 3)</a:t>
            </a:r>
            <a:r>
              <a:rPr b="1" lang="en-PH" sz="2168" spc="-1" strike="noStrike" baseline="14000000">
                <a:latin typeface="Lato"/>
                <a:ea typeface="€ÎÖëþ"/>
              </a:rPr>
              <a:t>2</a:t>
            </a:r>
            <a:r>
              <a:rPr b="1" lang="en-PH" sz="1800" spc="-1" strike="noStrike">
                <a:latin typeface="Lato"/>
                <a:ea typeface="€ÎÖëþ"/>
              </a:rPr>
              <a:t> - 5</a:t>
            </a:r>
            <a:r>
              <a:rPr b="0" lang="en-PH" sz="1800" spc="-1" strike="noStrike">
                <a:latin typeface="Lato"/>
                <a:ea typeface="€ÎÖëþ"/>
              </a:rPr>
              <a:t> is </a:t>
            </a:r>
            <a:r>
              <a:rPr b="1" lang="en-PH" sz="1800" spc="-1" strike="noStrike">
                <a:latin typeface="Lato"/>
                <a:ea typeface="€ÎÖëþ"/>
              </a:rPr>
              <a:t>f(x) = x</a:t>
            </a:r>
            <a:r>
              <a:rPr b="1" lang="en-PH" sz="2168" spc="-1" strike="noStrike" baseline="14000000">
                <a:latin typeface="Lato"/>
                <a:ea typeface="€ÎÖëþ"/>
              </a:rPr>
              <a:t>2</a:t>
            </a:r>
            <a:r>
              <a:rPr b="1" lang="en-PH" sz="1800" spc="-1" strike="noStrike">
                <a:latin typeface="Lato"/>
                <a:ea typeface="€ÎÖëþ"/>
              </a:rPr>
              <a:t> + 6x + 4.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-1080000" y="36000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600000" y="2339640"/>
            <a:ext cx="90000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6120000" y="2339640"/>
            <a:ext cx="720000" cy="360"/>
          </a:xfrm>
          <a:prstGeom prst="line">
            <a:avLst/>
          </a:prstGeom>
          <a:ln w="0"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/>
          </p:nvPr>
        </p:nvSpPr>
        <p:spPr>
          <a:xfrm>
            <a:off x="720000" y="51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Vertex Form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Example 2:</a:t>
            </a:r>
            <a:r>
              <a:rPr b="0" lang="en-PH" sz="1800" spc="-1" strike="noStrike">
                <a:latin typeface="Lato"/>
              </a:rPr>
              <a:t> Write f(x) </a:t>
            </a:r>
            <a:r>
              <a:rPr b="0" lang="en-PH" sz="1800" spc="-1" strike="noStrike">
                <a:latin typeface="Lato"/>
                <a:ea typeface="€ÎÖëþ"/>
              </a:rPr>
              <a:t>= 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- 4x - 5 in vertex form. Identify the vertex and the axis of symmetry.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Solution: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By completing the square,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                              </a:t>
            </a:r>
            <a:r>
              <a:rPr b="0" lang="en-PH" sz="1800" spc="-1" strike="noStrike">
                <a:latin typeface="Lato"/>
                <a:ea typeface="€ÎÖëþ"/>
              </a:rPr>
              <a:t>f(x) = 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- 4x - 5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                                    </a:t>
            </a:r>
            <a:r>
              <a:rPr b="0" lang="en-PH" sz="1800" spc="-1" strike="noStrike">
                <a:latin typeface="Lato"/>
                <a:ea typeface="€ÎÖëþ"/>
              </a:rPr>
              <a:t>= 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- 4x + 4 - 4 - 5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                                    </a:t>
            </a:r>
            <a:r>
              <a:rPr b="0" lang="en-PH" sz="1800" spc="-1" strike="noStrike">
                <a:latin typeface="Lato"/>
                <a:ea typeface="€ÎÖëþ"/>
              </a:rPr>
              <a:t>= 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- 4x + 4 - 9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                                    </a:t>
            </a:r>
            <a:r>
              <a:rPr b="0" lang="en-PH" sz="1800" spc="-1" strike="noStrike">
                <a:latin typeface="Lato"/>
                <a:ea typeface="€ÎÖëþ"/>
              </a:rPr>
              <a:t>= (x - 2)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- 9.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        </a:t>
            </a:r>
            <a:r>
              <a:rPr b="0" lang="en-PH" sz="1800" spc="-1" strike="noStrike">
                <a:latin typeface="Lato"/>
                <a:ea typeface="€ÎÖëþ"/>
              </a:rPr>
              <a:t>Thus, the vertex form of f(x) = 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- 4x - 5 is f(x) = (x - 2)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- 9 with vertex at (2, -9) and axis of symmetry of x = 2.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/>
          </p:nvPr>
        </p:nvSpPr>
        <p:spPr>
          <a:xfrm>
            <a:off x="720000" y="515520"/>
            <a:ext cx="10508400" cy="434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3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2000" spc="-1" strike="noStrike">
                <a:latin typeface="Lato"/>
              </a:rPr>
              <a:t>Vertex Form of Quadratic Functions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latin typeface="Lato"/>
              </a:rPr>
              <a:t>Answer the following:                                                                  Answers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</a:rPr>
              <a:t>a. Write f(x) = (x + 4)</a:t>
            </a:r>
            <a:r>
              <a:rPr b="0" lang="en-PH" sz="2168" spc="-1" strike="noStrike" baseline="14000000">
                <a:latin typeface="Lato"/>
              </a:rPr>
              <a:t>2</a:t>
            </a:r>
            <a:r>
              <a:rPr b="0" lang="en-PH" sz="1800" spc="-1" strike="noStrike">
                <a:latin typeface="Lato"/>
              </a:rPr>
              <a:t> - 3 in a general form.                                           a. f(x) </a:t>
            </a:r>
            <a:r>
              <a:rPr b="0" lang="en-PH" sz="1800" spc="-1" strike="noStrike">
                <a:latin typeface="Lato"/>
                <a:ea typeface="€ÎÖëþ"/>
              </a:rPr>
              <a:t>= 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+ 8x + 13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latin typeface="Lato"/>
                <a:ea typeface="€ÎÖëþ"/>
              </a:rPr>
              <a:t>b. Write f(x) = x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- 6x - 6 in vertex form.                                                 b. f(x) = (x - 3)</a:t>
            </a:r>
            <a:r>
              <a:rPr b="0" lang="en-PH" sz="2168" spc="-1" strike="noStrike" baseline="14000000">
                <a:latin typeface="Lato"/>
                <a:ea typeface="€ÎÖëþ"/>
              </a:rPr>
              <a:t>2</a:t>
            </a:r>
            <a:r>
              <a:rPr b="0" lang="en-PH" sz="1800" spc="-1" strike="noStrike">
                <a:latin typeface="Lato"/>
                <a:ea typeface="€ÎÖëþ"/>
              </a:rPr>
              <a:t> - 15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-1260000" y="266760"/>
            <a:ext cx="5510880" cy="225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44" name=""/>
          <p:cNvSpPr/>
          <p:nvPr/>
        </p:nvSpPr>
        <p:spPr>
          <a:xfrm>
            <a:off x="6480000" y="720000"/>
            <a:ext cx="360" cy="4860000"/>
          </a:xfrm>
          <a:prstGeom prst="line">
            <a:avLst/>
          </a:prstGeom>
          <a:ln w="72000">
            <a:solidFill>
              <a:srgbClr val="000000"/>
            </a:solidFill>
            <a:prstDash val="sysDash"/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</TotalTime>
  <Application>LibreOffice/7.2.5.2$MacOSX_X86_64 LibreOffice_project/499f9727c189e6ef3471021d6132d4c694f357e5</Application>
  <AppVersion>15.0000</AppVersion>
  <Words>71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2023-05-11T13:42:16Z</dcterms:modified>
  <cp:revision>56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7</vt:i4>
  </property>
</Properties>
</file>