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5400" cy="6821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2280" cy="2762280"/>
          </a:xfrm>
          <a:prstGeom prst="rect">
            <a:avLst/>
          </a:prstGeom>
          <a:ln w="0">
            <a:noFill/>
          </a:ln>
        </p:spPr>
      </p:pic>
      <p:sp>
        <p:nvSpPr>
          <p:cNvPr id="2" name="Rectangle 5"/>
          <p:cNvSpPr/>
          <p:nvPr/>
        </p:nvSpPr>
        <p:spPr>
          <a:xfrm>
            <a:off x="3487320" y="1475280"/>
            <a:ext cx="8667720" cy="3825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7720" cy="3474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5400" cy="598320"/>
          </a:xfrm>
          <a:prstGeom prst="rect">
            <a:avLst/>
          </a:prstGeom>
          <a:ln w="0">
            <a:noFill/>
          </a:ln>
        </p:spPr>
      </p:pic>
      <p:sp>
        <p:nvSpPr>
          <p:cNvPr id="43" name="Rectangle 7"/>
          <p:cNvSpPr/>
          <p:nvPr/>
        </p:nvSpPr>
        <p:spPr>
          <a:xfrm>
            <a:off x="10868760" y="0"/>
            <a:ext cx="933840" cy="933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7920" cy="997920"/>
          </a:xfrm>
          <a:prstGeom prst="rect">
            <a:avLst/>
          </a:prstGeom>
          <a:ln w="0">
            <a:noFill/>
          </a:ln>
        </p:spPr>
      </p:pic>
      <p:sp>
        <p:nvSpPr>
          <p:cNvPr id="45" name="TextBox 9"/>
          <p:cNvSpPr/>
          <p:nvPr/>
        </p:nvSpPr>
        <p:spPr>
          <a:xfrm>
            <a:off x="185400" y="6362280"/>
            <a:ext cx="4655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5400" cy="598320"/>
          </a:xfrm>
          <a:prstGeom prst="rect">
            <a:avLst/>
          </a:prstGeom>
          <a:ln w="0">
            <a:noFill/>
          </a:ln>
        </p:spPr>
      </p:pic>
      <p:sp>
        <p:nvSpPr>
          <p:cNvPr id="86" name="Rectangle 7"/>
          <p:cNvSpPr/>
          <p:nvPr/>
        </p:nvSpPr>
        <p:spPr>
          <a:xfrm>
            <a:off x="10868760" y="0"/>
            <a:ext cx="933840" cy="933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7920" cy="997920"/>
          </a:xfrm>
          <a:prstGeom prst="rect">
            <a:avLst/>
          </a:prstGeom>
          <a:ln w="0">
            <a:noFill/>
          </a:ln>
        </p:spPr>
      </p:pic>
      <p:sp>
        <p:nvSpPr>
          <p:cNvPr id="88" name="TextBox 9"/>
          <p:cNvSpPr/>
          <p:nvPr/>
        </p:nvSpPr>
        <p:spPr>
          <a:xfrm>
            <a:off x="185400" y="6362280"/>
            <a:ext cx="4655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5400" cy="598320"/>
          </a:xfrm>
          <a:prstGeom prst="rect">
            <a:avLst/>
          </a:prstGeom>
          <a:ln w="0">
            <a:noFill/>
          </a:ln>
        </p:spPr>
      </p:pic>
      <p:sp>
        <p:nvSpPr>
          <p:cNvPr id="129" name="Rectangle 7"/>
          <p:cNvSpPr/>
          <p:nvPr/>
        </p:nvSpPr>
        <p:spPr>
          <a:xfrm>
            <a:off x="10868760" y="0"/>
            <a:ext cx="933840" cy="9338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7920" cy="997920"/>
          </a:xfrm>
          <a:prstGeom prst="rect">
            <a:avLst/>
          </a:prstGeom>
          <a:ln w="0">
            <a:noFill/>
          </a:ln>
        </p:spPr>
      </p:pic>
      <p:sp>
        <p:nvSpPr>
          <p:cNvPr id="131" name="TextBox 9"/>
          <p:cNvSpPr/>
          <p:nvPr/>
        </p:nvSpPr>
        <p:spPr>
          <a:xfrm>
            <a:off x="185400" y="6362280"/>
            <a:ext cx="4655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79720" cy="334800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760840"/>
            <a:ext cx="745848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Ang Sinocentrism, Divine Origin, at Devaraja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4"/>
          <p:cNvSpPr/>
          <p:nvPr/>
        </p:nvSpPr>
        <p:spPr>
          <a:xfrm>
            <a:off x="609840" y="2520000"/>
            <a:ext cx="10952640" cy="3593880"/>
          </a:xfrm>
          <a:prstGeom prst="rect">
            <a:avLst/>
          </a:prstGeom>
          <a:noFill/>
          <a:ln w="76320">
            <a:noFill/>
          </a:ln>
        </p:spPr>
        <p:style>
          <a:lnRef idx="0"/>
          <a:fillRef idx="0"/>
          <a:effectRef idx="0"/>
          <a:fontRef idx="minor"/>
        </p:style>
      </p:sp>
      <p:sp>
        <p:nvSpPr>
          <p:cNvPr id="212" name="PlaceHolder 1"/>
          <p:cNvSpPr>
            <a:spLocks noGrp="1"/>
          </p:cNvSpPr>
          <p:nvPr>
            <p:ph/>
          </p:nvPr>
        </p:nvSpPr>
        <p:spPr>
          <a:xfrm>
            <a:off x="609480" y="1604520"/>
            <a:ext cx="10971360" cy="3976200"/>
          </a:xfrm>
          <a:prstGeom prst="rect">
            <a:avLst/>
          </a:prstGeom>
          <a:noFill/>
          <a:ln w="0">
            <a:noFill/>
          </a:ln>
        </p:spPr>
        <p:txBody>
          <a:bodyPr lIns="0" rIns="0" tIns="0" bIns="0" anchor="t">
            <a:normAutofit/>
          </a:bodyPr>
          <a:p>
            <a:pPr algn="just">
              <a:spcBef>
                <a:spcPts val="1417"/>
              </a:spcBef>
              <a:buNone/>
            </a:pPr>
            <a:r>
              <a:rPr b="1" lang="en-PH" sz="2000" spc="-1" strike="noStrike">
                <a:latin typeface="Lato"/>
                <a:ea typeface="AppleSystemUIFont"/>
              </a:rPr>
              <a:t>Malaki ang kinalaman ng relihiyon at pilos opiya sa pagkakabuo ng mga kaisipang nakaimpluwensiya sa mga sinaunang kabihasnan sa Asya. Ang mga ito ang nagtakda sa pagtingin ng mga pinuno sa kanilang mga sarili at kanilang ugnayan sa nasasakupan. Ilan sa mga kaisipang ito ang sinosentrismo, banal na pinagmulan, at konsepto ng devaraja at cakravartin.</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3"/>
          <p:cNvSpPr/>
          <p:nvPr/>
        </p:nvSpPr>
        <p:spPr>
          <a:xfrm>
            <a:off x="609840" y="2520000"/>
            <a:ext cx="10952640" cy="3593880"/>
          </a:xfrm>
          <a:prstGeom prst="rect">
            <a:avLst/>
          </a:prstGeom>
          <a:noFill/>
          <a:ln w="76320">
            <a:noFill/>
          </a:ln>
        </p:spPr>
        <p:style>
          <a:lnRef idx="0"/>
          <a:fillRef idx="0"/>
          <a:effectRef idx="0"/>
          <a:fontRef idx="minor"/>
        </p:style>
      </p:sp>
      <p:sp>
        <p:nvSpPr>
          <p:cNvPr id="214" name="PlaceHolder 1"/>
          <p:cNvSpPr>
            <a:spLocks noGrp="1"/>
          </p:cNvSpPr>
          <p:nvPr>
            <p:ph type="title"/>
          </p:nvPr>
        </p:nvSpPr>
        <p:spPr>
          <a:xfrm>
            <a:off x="609480" y="235440"/>
            <a:ext cx="10010520" cy="1221120"/>
          </a:xfrm>
          <a:prstGeom prst="rect">
            <a:avLst/>
          </a:prstGeom>
          <a:solidFill>
            <a:srgbClr val="4b2204"/>
          </a:solidFill>
          <a:ln w="76320">
            <a:solidFill>
              <a:srgbClr val="ffe994"/>
            </a:solidFill>
            <a:round/>
          </a:ln>
        </p:spPr>
        <p:txBody>
          <a:bodyPr lIns="38160" rIns="38160" tIns="38160" bIns="38160" anchor="ctr">
            <a:noAutofit/>
          </a:bodyPr>
          <a:p>
            <a:pPr algn="ctr">
              <a:buNone/>
            </a:pPr>
            <a:r>
              <a:rPr b="1" lang="en-PH" sz="4000" spc="-1" strike="noStrike">
                <a:latin typeface="Lato"/>
                <a:ea typeface="AppleSystemUIFont"/>
              </a:rPr>
              <a:t>Sinosentrismo (Sinocentrism)</a:t>
            </a:r>
            <a:endParaRPr b="1" lang="en-PH" sz="4000" spc="-1" strike="noStrike">
              <a:latin typeface="Lato"/>
              <a:ea typeface="AppleSystemUIFont"/>
            </a:endParaRPr>
          </a:p>
        </p:txBody>
      </p:sp>
      <p:sp>
        <p:nvSpPr>
          <p:cNvPr id="215" name="PlaceHolder 2"/>
          <p:cNvSpPr>
            <a:spLocks noGrp="1"/>
          </p:cNvSpPr>
          <p:nvPr>
            <p:ph/>
          </p:nvPr>
        </p:nvSpPr>
        <p:spPr>
          <a:xfrm>
            <a:off x="609480" y="1604520"/>
            <a:ext cx="10972440" cy="3977280"/>
          </a:xfrm>
          <a:prstGeom prst="rect">
            <a:avLst/>
          </a:prstGeom>
          <a:noFill/>
          <a:ln w="0">
            <a:noFill/>
          </a:ln>
        </p:spPr>
        <p:txBody>
          <a:bodyPr lIns="0" rIns="0" tIns="0" bIns="0" anchor="t">
            <a:normAutofit fontScale="93000"/>
          </a:bodyPr>
          <a:p>
            <a:pPr algn="just">
              <a:buNone/>
            </a:pPr>
            <a:r>
              <a:rPr b="1" lang="en-PH" sz="2000" spc="-1" strike="noStrike">
                <a:latin typeface="Lato"/>
              </a:rPr>
              <a:t>Ang katagang “sino” ay mula sa salitang Latin para sa China na “sinae.” Ito ang nagbigay-daan sa terminong sinosentrismo (sinocentrism) na tumutukoy sa pananaw na ang Tsino ang pinaka-superyor na lahi.</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Naniniwala ang mga Tsino na ang kanilang kabihasnan ang pinakauna at pinakamatanda sa lahat kaya mataas ang pagtingin nila sa kanilang sarili. Tinawag nilang Zhongguo ang kanilang imperyo na ang ibig sabihin ay “Gitnang Kaharian.” Sa katunayan, itinuturing nila na ang sinumang yumakap sa kanilang impluwensiya ay sibilisado samantalang barbaro naman ang sinumang tumanggi.</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rPr>
              <a:t>Naniniwala ang mga Tsino na ang kanilang emperador ay “Anak ng Langit” (“Son of Heaven”) na nakatanggap ng “Atas ng Langit” (“Mandate of Heaven”). Subalit kung ang emperador ay maging masama at mapang-abuso sa taumbayan, ang pahintulot ay babawiin ng langit at ipagkakaloob sa ibang tao. Ang pagpapalit ng emperador ay karaniwang nangyayari kapag may palatandaan sa kalikasan tulad ng paglindol, pagbagyo, tagtuyot, peste, o kaguluhan.</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5"/>
          <p:cNvSpPr/>
          <p:nvPr/>
        </p:nvSpPr>
        <p:spPr>
          <a:xfrm>
            <a:off x="609840" y="2520000"/>
            <a:ext cx="10952640" cy="3593880"/>
          </a:xfrm>
          <a:prstGeom prst="rect">
            <a:avLst/>
          </a:prstGeom>
          <a:noFill/>
          <a:ln w="76320">
            <a:noFill/>
          </a:ln>
        </p:spPr>
        <p:style>
          <a:lnRef idx="0"/>
          <a:fillRef idx="0"/>
          <a:effectRef idx="0"/>
          <a:fontRef idx="minor"/>
        </p:style>
      </p:sp>
      <p:sp>
        <p:nvSpPr>
          <p:cNvPr id="217" name="PlaceHolder 1"/>
          <p:cNvSpPr>
            <a:spLocks noGrp="1"/>
          </p:cNvSpPr>
          <p:nvPr>
            <p:ph type="title"/>
          </p:nvPr>
        </p:nvSpPr>
        <p:spPr>
          <a:xfrm>
            <a:off x="609480" y="235440"/>
            <a:ext cx="10010520" cy="1221120"/>
          </a:xfrm>
          <a:prstGeom prst="rect">
            <a:avLst/>
          </a:prstGeom>
          <a:solidFill>
            <a:srgbClr val="4b2204"/>
          </a:solidFill>
          <a:ln w="76320">
            <a:solidFill>
              <a:srgbClr val="ffe994"/>
            </a:solidFill>
            <a:round/>
          </a:ln>
        </p:spPr>
        <p:txBody>
          <a:bodyPr lIns="38160" rIns="38160" tIns="38160" bIns="38160" anchor="ctr">
            <a:noAutofit/>
          </a:bodyPr>
          <a:p>
            <a:pPr algn="ctr">
              <a:buNone/>
            </a:pPr>
            <a:r>
              <a:rPr b="1" lang="en-PH" sz="4000" spc="-1" strike="noStrike">
                <a:latin typeface="Lato"/>
                <a:ea typeface="AppleSystemUIFont"/>
              </a:rPr>
              <a:t>Banal na Pinagmulan (Divine Origin)</a:t>
            </a:r>
            <a:endParaRPr b="0" lang="en-PH" sz="4000" spc="-1" strike="noStrike">
              <a:latin typeface="AppleSystemUIFont"/>
              <a:ea typeface="AppleSystemUIFont"/>
            </a:endParaRPr>
          </a:p>
        </p:txBody>
      </p:sp>
      <p:sp>
        <p:nvSpPr>
          <p:cNvPr id="218" name="PlaceHolder 2"/>
          <p:cNvSpPr>
            <a:spLocks noGrp="1"/>
          </p:cNvSpPr>
          <p:nvPr>
            <p:ph/>
          </p:nvPr>
        </p:nvSpPr>
        <p:spPr>
          <a:xfrm>
            <a:off x="609480" y="1604520"/>
            <a:ext cx="10972440" cy="4509360"/>
          </a:xfrm>
          <a:prstGeom prst="rect">
            <a:avLst/>
          </a:prstGeom>
          <a:noFill/>
          <a:ln w="0">
            <a:noFill/>
          </a:ln>
        </p:spPr>
        <p:txBody>
          <a:bodyPr lIns="0" rIns="0" tIns="0" bIns="0" anchor="t">
            <a:normAutofit fontScale="82000"/>
          </a:bodyPr>
          <a:p>
            <a:pPr algn="just">
              <a:buNone/>
            </a:pPr>
            <a:r>
              <a:rPr b="1" lang="en-PH" sz="2000" spc="-1" strike="noStrike">
                <a:latin typeface="Lato"/>
                <a:ea typeface="AppleSystemUIFont"/>
              </a:rPr>
              <a:t>Nakabatay ang paniniwala ng mga Hapones sa relihiyong Shinto. Sa paniniwala nila, ipinadala ng diyosa ng araw na si Amaterasu ang kaniyang apo na si Ninigi upang pamunuan ang kalupaan. Ang kaniyang kaapu-apuhan na si Jimmu ang kinilalang unang emperador kaya banal o divine ang pinagmulan ng emperador sa Japan. Maaaring ikinalat ang kuwentong ito ng mga sinaunang emperador upang mapalakas ang kanilang kapangyarihan at upang makuha ang kalooban ng mga tao.</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Para sa mga Hapones, hindi maaaring palitan o tanggalin ang emperador sa puwesto. Ang emperador ay mula sa lahi ni Amaterasu at maaari lamang siyang palitan ng kaniyang panganay na anak na lalaki kapag siya ay pumanaw na. Sa katunayan, ito ang pinakamatagal na nagpapatuloy na dinastiya sa daigdig. Hanggang sa pagtatapos ng Ikalawang Digmaang Pandaigdig, naniwala ang mga Hapones na diyos ang kanilang emperador. Sa kasalukuyan, ayon sa Saligang Batas ng Japan, ang emperador ay ang sagisag ng estado at pagkakaisa ng mga tao.</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1" lang="en-PH" sz="2000" spc="-1" strike="noStrike">
                <a:latin typeface="Lato"/>
                <a:ea typeface="AppleSystemUIFont"/>
              </a:rPr>
              <a:t>Pinaniniwalaan naman ng mga Koreano na si Prinsipe Hwanung, anak ng diyos ng kalangitan na si Hwanin, ay bumababa sa kalupaan upang magtatag ng isang lungsod. Tinuruan ni Prinsipe Hwanung ang mga tao ng iba’t ibang kaalaman at teknolohiya. Pinagkalooban din niya ang mga tao sa Korea ng mga pamantayan at batas na nagtuturo ng kabutihan at ng tama at mali. Ayon sa kuwento, nakapag-asawa si Prinsipe Hwanung ng oso na naging magandang dalaga. Nagkaanak sila at pinangalanan nila itong Dangun Wanggeom o Tangun. Si Tangun ang nagtatag ng unang kaharian sa Korea na tinawag na Gojoseon o Lumang Joseon.</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6"/>
          <p:cNvSpPr/>
          <p:nvPr/>
        </p:nvSpPr>
        <p:spPr>
          <a:xfrm>
            <a:off x="609840" y="2520000"/>
            <a:ext cx="10952640" cy="3593880"/>
          </a:xfrm>
          <a:prstGeom prst="rect">
            <a:avLst/>
          </a:prstGeom>
          <a:noFill/>
          <a:ln w="76320">
            <a:noFill/>
          </a:ln>
        </p:spPr>
        <p:style>
          <a:lnRef idx="0"/>
          <a:fillRef idx="0"/>
          <a:effectRef idx="0"/>
          <a:fontRef idx="minor"/>
        </p:style>
      </p:sp>
      <p:sp>
        <p:nvSpPr>
          <p:cNvPr id="220" name="PlaceHolder 1"/>
          <p:cNvSpPr>
            <a:spLocks noGrp="1"/>
          </p:cNvSpPr>
          <p:nvPr>
            <p:ph type="title"/>
          </p:nvPr>
        </p:nvSpPr>
        <p:spPr>
          <a:xfrm>
            <a:off x="609480" y="235440"/>
            <a:ext cx="10010520" cy="1221120"/>
          </a:xfrm>
          <a:prstGeom prst="rect">
            <a:avLst/>
          </a:prstGeom>
          <a:solidFill>
            <a:srgbClr val="4b2204"/>
          </a:solidFill>
          <a:ln w="76320">
            <a:solidFill>
              <a:srgbClr val="ffe994"/>
            </a:solidFill>
            <a:round/>
          </a:ln>
        </p:spPr>
        <p:txBody>
          <a:bodyPr lIns="38160" rIns="38160" tIns="38160" bIns="38160" anchor="ctr">
            <a:noAutofit/>
          </a:bodyPr>
          <a:p>
            <a:pPr algn="ctr">
              <a:buNone/>
            </a:pPr>
            <a:r>
              <a:rPr b="1" lang="en-PH" sz="4000" spc="-1" strike="noStrike">
                <a:latin typeface="Lato"/>
                <a:ea typeface="AppleSystemUIFont"/>
              </a:rPr>
              <a:t>Devaraja at Cakravartin</a:t>
            </a:r>
            <a:endParaRPr b="1" lang="en-PH" sz="4000" spc="-1" strike="noStrike">
              <a:latin typeface="Lato"/>
              <a:ea typeface="AppleSystemUIFont"/>
            </a:endParaRPr>
          </a:p>
        </p:txBody>
      </p:sp>
      <p:sp>
        <p:nvSpPr>
          <p:cNvPr id="221" name="PlaceHolder 2"/>
          <p:cNvSpPr>
            <a:spLocks noGrp="1"/>
          </p:cNvSpPr>
          <p:nvPr>
            <p:ph/>
          </p:nvPr>
        </p:nvSpPr>
        <p:spPr>
          <a:xfrm>
            <a:off x="609480" y="1604520"/>
            <a:ext cx="10972440" cy="4509360"/>
          </a:xfrm>
          <a:prstGeom prst="rect">
            <a:avLst/>
          </a:prstGeom>
          <a:noFill/>
          <a:ln w="0">
            <a:noFill/>
          </a:ln>
        </p:spPr>
        <p:txBody>
          <a:bodyPr lIns="0" rIns="0" tIns="0" bIns="0" anchor="t">
            <a:normAutofit fontScale="96000"/>
          </a:bodyPr>
          <a:p>
            <a:pPr algn="just">
              <a:buNone/>
            </a:pPr>
            <a:r>
              <a:rPr b="1" lang="en-PH" sz="2000" spc="-1" strike="noStrike">
                <a:latin typeface="Lato"/>
                <a:ea typeface="AppleSystemUIFont"/>
              </a:rPr>
              <a:t>Sa India umusbong ang mga relihiyong sanatana dharma (na mas nakilala bilang Hinduismo) at Budismo (Buddhism). Bagaman magkaiba, may mga paniniwala na pinagsasaluhan ang parehong relihiyon at ang mga ito ay nakaimpluwensya sa mga kaisipan at pilosopiya sa Timog at Timog-Silangang Asya.</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Ayon sa isang mito ng India, ang kauna-unahang hari ay si Manu, na pinagsama-samang aspekto ng mga diyos gaya ng araw, buwan, tubig, hangin, apoy, kamatayan, at kayamanan. Tinatawag siyang devaraja na nangangahulugang “Diyos na Hari” (“God-king”). Nariyan din si Indra na diyos ng digmaan at panahon na itinuturing na isang cakravartin o pinunong pangkalahatan (universal ruler). Dahil naniniwala ang mga mamamayan na kumakatawan sa diyos ang kanilang pinuno, nangangako sila ng katapatan sa kaniya. Bilang kabayaran sa kanilang katapatan, ang hari ay dapat maging makatwiran at mapagkalinga. Namumuno ang hari sa pagsasagawa ng ritwal para sa mga diyos.</a:t>
            </a:r>
            <a:endParaRPr b="1" lang="en-PH" sz="2000" spc="-1" strike="noStrike">
              <a:latin typeface="Lato"/>
              <a:ea typeface="AppleSystemUIFont"/>
            </a:endParaRPr>
          </a:p>
          <a:p>
            <a:pPr algn="just">
              <a:buNone/>
            </a:pPr>
            <a:endParaRPr b="1" lang="en-PH" sz="2000" spc="-1" strike="noStrike">
              <a:latin typeface="Lato"/>
              <a:ea typeface="AppleSystemUIFont"/>
            </a:endParaRPr>
          </a:p>
          <a:p>
            <a:pPr algn="just">
              <a:buNone/>
            </a:pPr>
            <a:r>
              <a:rPr b="1" lang="en-PH" sz="2000" spc="-1" strike="noStrike">
                <a:latin typeface="Lato"/>
                <a:ea typeface="AppleSystemUIFont"/>
              </a:rPr>
              <a:t>Ang mga paniniwalang ito ay nakarating sa Timog-Silangang Asya. Kinikilala sa mga sinaunang kaharian ng Khmer (Cambodia) at Siam (Thailand) ang hari bilang manipestasyon o pagsasakatawang-tao ng mga diyos sa Hinduismo gaya nina Vishnu at Shiva.</a:t>
            </a:r>
            <a:endParaRPr b="1" lang="en-PH" sz="2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65600" cy="11379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3" name="PlaceHolder 9"/>
          <p:cNvSpPr/>
          <p:nvPr/>
        </p:nvSpPr>
        <p:spPr>
          <a:xfrm>
            <a:off x="609480" y="1604880"/>
            <a:ext cx="10952280" cy="3957120"/>
          </a:xfrm>
          <a:prstGeom prst="rect">
            <a:avLst/>
          </a:prstGeom>
          <a:noFill/>
          <a:ln w="0">
            <a:noFill/>
          </a:ln>
        </p:spPr>
        <p:style>
          <a:lnRef idx="0"/>
          <a:fillRef idx="0"/>
          <a:effectRef idx="0"/>
          <a:fontRef idx="minor"/>
        </p:style>
      </p:sp>
      <p:sp>
        <p:nvSpPr>
          <p:cNvPr id="224" name="PlaceHolder 11"/>
          <p:cNvSpPr/>
          <p:nvPr/>
        </p:nvSpPr>
        <p:spPr>
          <a:xfrm>
            <a:off x="609840" y="1604520"/>
            <a:ext cx="10952280" cy="3957120"/>
          </a:xfrm>
          <a:prstGeom prst="rect">
            <a:avLst/>
          </a:prstGeom>
          <a:noFill/>
          <a:ln w="0">
            <a:noFill/>
          </a:ln>
        </p:spPr>
        <p:style>
          <a:lnRef idx="0"/>
          <a:fillRef idx="0"/>
          <a:effectRef idx="0"/>
          <a:fontRef idx="minor"/>
        </p:style>
      </p:sp>
      <p:sp>
        <p:nvSpPr>
          <p:cNvPr id="225" name="PlaceHolder 2"/>
          <p:cNvSpPr>
            <a:spLocks noGrp="1"/>
          </p:cNvSpPr>
          <p:nvPr>
            <p:ph/>
          </p:nvPr>
        </p:nvSpPr>
        <p:spPr>
          <a:xfrm>
            <a:off x="609480" y="1604520"/>
            <a:ext cx="10965600" cy="45133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a typeface="PingFang SC"/>
            </a:endParaRPr>
          </a:p>
          <a:p>
            <a:pPr>
              <a:lnSpc>
                <a:spcPct val="100000"/>
              </a:lnSpc>
              <a:buNone/>
            </a:pPr>
            <a:endParaRPr b="0" lang="en-PH" sz="1800" spc="-1" strike="noStrike">
              <a:latin typeface="Arial"/>
              <a:ea typeface="PingFang SC"/>
            </a:endParaRPr>
          </a:p>
          <a:p>
            <a:r>
              <a:rPr b="0" lang="en-PH" sz="1800" spc="-1" strike="noStrike">
                <a:solidFill>
                  <a:srgbClr val="000000"/>
                </a:solidFill>
                <a:latin typeface="Lato"/>
                <a:ea typeface="AppleSystemUIFont"/>
              </a:rPr>
              <a:t>1. Ano ang maganda at hindi magandang naidulot ng sinosentrismo?</a:t>
            </a:r>
            <a:endParaRPr b="0" lang="en-PH" sz="1800" spc="-1" strike="noStrike">
              <a:latin typeface="AppleSystemUIFont"/>
              <a:ea typeface="AppleSystemUIFont"/>
            </a:endParaRPr>
          </a:p>
          <a:p>
            <a:r>
              <a:rPr b="0" lang="en-PH" sz="1800" spc="-1" strike="noStrike">
                <a:solidFill>
                  <a:srgbClr val="000000"/>
                </a:solidFill>
                <a:latin typeface="Lato"/>
                <a:ea typeface="AppleSystemUIFont"/>
              </a:rPr>
              <a:t>2. Paano nagamit ang relihiyon para sa mga layuning politikal?</a:t>
            </a:r>
            <a:endParaRPr b="0" lang="en-PH" sz="1800" spc="-1" strike="noStrike">
              <a:latin typeface="AppleSystemUIFont"/>
              <a:ea typeface="AppleSystemUIFont"/>
            </a:endParaRPr>
          </a:p>
        </p:txBody>
      </p:sp>
      <p:sp>
        <p:nvSpPr>
          <p:cNvPr id="226" name=""/>
          <p:cNvSpPr/>
          <p:nvPr/>
        </p:nvSpPr>
        <p:spPr>
          <a:xfrm>
            <a:off x="9540000" y="3060000"/>
            <a:ext cx="1079640" cy="392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52280" cy="11246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8" name="PlaceHolder 2"/>
          <p:cNvSpPr>
            <a:spLocks noGrp="1"/>
          </p:cNvSpPr>
          <p:nvPr>
            <p:ph/>
          </p:nvPr>
        </p:nvSpPr>
        <p:spPr>
          <a:xfrm>
            <a:off x="609480" y="1604520"/>
            <a:ext cx="10952280" cy="3957120"/>
          </a:xfrm>
          <a:prstGeom prst="rect">
            <a:avLst/>
          </a:prstGeom>
          <a:noFill/>
          <a:ln w="0">
            <a:noFill/>
          </a:ln>
        </p:spPr>
        <p:txBody>
          <a:bodyPr lIns="0" rIns="0" tIns="0" bIns="0" anchor="t">
            <a:normAutofit/>
          </a:bodyPr>
          <a:p>
            <a:r>
              <a:rPr b="0" lang="en-PH" sz="1800" spc="-1" strike="noStrike">
                <a:latin typeface="Lato"/>
              </a:rPr>
              <a:t>1. Sa pamamagitan ng sinosentrismo ay naipagmalaki ng mga Tsino ang kanilang kultura. Subalit naging daan din ito upang hindi sila maging bukas sa impluwensiya at maliitin ang iba.</a:t>
            </a:r>
            <a:endParaRPr b="0" lang="en-PH" sz="1800" spc="-1" strike="noStrike">
              <a:latin typeface="AppleSystemUIFont"/>
              <a:ea typeface="AppleSystemUIFont"/>
            </a:endParaRPr>
          </a:p>
          <a:p>
            <a:r>
              <a:rPr b="0" lang="en-PH" sz="1800" spc="-1" strike="noStrike">
                <a:latin typeface="Lato"/>
              </a:rPr>
              <a:t>2. Nagamit ang relihiyon upang makuha ang loob ng mga tao upang matanggap ang pamamahala ng isang pinuno at hindi ito madaling hamunin ng iba.</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6620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2023-05-03T09:08:11Z</dcterms:modified>
  <cp:revision>3155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