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3760" cy="683964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0640" cy="2780640"/>
          </a:xfrm>
          <a:prstGeom prst="rect">
            <a:avLst/>
          </a:prstGeom>
          <a:ln w="0">
            <a:noFill/>
          </a:ln>
        </p:spPr>
      </p:pic>
      <p:sp>
        <p:nvSpPr>
          <p:cNvPr id="2" name="Rectangle 5"/>
          <p:cNvSpPr/>
          <p:nvPr/>
        </p:nvSpPr>
        <p:spPr>
          <a:xfrm>
            <a:off x="3487320" y="1475280"/>
            <a:ext cx="8686080" cy="384408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6080" cy="36576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3760" cy="616680"/>
          </a:xfrm>
          <a:prstGeom prst="rect">
            <a:avLst/>
          </a:prstGeom>
          <a:ln w="0">
            <a:noFill/>
          </a:ln>
        </p:spPr>
      </p:pic>
      <p:sp>
        <p:nvSpPr>
          <p:cNvPr id="43" name="Rectangle 7"/>
          <p:cNvSpPr/>
          <p:nvPr/>
        </p:nvSpPr>
        <p:spPr>
          <a:xfrm>
            <a:off x="10868760" y="0"/>
            <a:ext cx="952200" cy="95220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6280" cy="1016280"/>
          </a:xfrm>
          <a:prstGeom prst="rect">
            <a:avLst/>
          </a:prstGeom>
          <a:ln w="0">
            <a:noFill/>
          </a:ln>
        </p:spPr>
      </p:pic>
      <p:sp>
        <p:nvSpPr>
          <p:cNvPr id="45" name="TextBox 9"/>
          <p:cNvSpPr/>
          <p:nvPr/>
        </p:nvSpPr>
        <p:spPr>
          <a:xfrm>
            <a:off x="185400" y="6362280"/>
            <a:ext cx="4673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4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8080" cy="33663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772000"/>
            <a:ext cx="8082000" cy="13417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850"/>
              </a:spcBef>
              <a:spcAft>
                <a:spcPts val="850"/>
              </a:spcAft>
              <a:buNone/>
            </a:pPr>
            <a:r>
              <a:rPr b="1" lang="en-US" sz="3600" spc="-1" strike="noStrike">
                <a:solidFill>
                  <a:srgbClr val="ffffff"/>
                </a:solidFill>
                <a:latin typeface="Montserrat Medium"/>
                <a:ea typeface="DejaVu Sans"/>
              </a:rPr>
              <a:t>Firefighters Are Our Friends </a:t>
            </a:r>
            <a:endParaRPr b="0" lang="en-PH" sz="3600" spc="-1" strike="noStrike">
              <a:latin typeface="Arial"/>
              <a:ea typeface="PingFang SC"/>
            </a:endParaRPr>
          </a:p>
          <a:p>
            <a:pPr algn="ctr">
              <a:lnSpc>
                <a:spcPct val="100000"/>
              </a:lnSpc>
              <a:spcBef>
                <a:spcPts val="850"/>
              </a:spcBef>
              <a:spcAft>
                <a:spcPts val="850"/>
              </a:spcAft>
              <a:buNone/>
            </a:pPr>
            <a:r>
              <a:rPr b="1" lang="en-US" sz="3200" spc="-1" strike="noStrike">
                <a:solidFill>
                  <a:srgbClr val="ffffff"/>
                </a:solidFill>
                <a:latin typeface="Montserrat medium"/>
                <a:ea typeface="Calibri;Calibri"/>
              </a:rPr>
              <a:t>(Verbs)</a:t>
            </a:r>
            <a:endParaRPr b="0" lang="en-PH" sz="3200" spc="-1" strike="noStrike">
              <a:latin typeface="Arial"/>
              <a:ea typeface="PingFang SC"/>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116000" y="1080000"/>
            <a:ext cx="10115640" cy="467748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nSpc>
                <a:spcPct val="150000"/>
              </a:lnSpc>
              <a:buNone/>
            </a:pPr>
            <a:r>
              <a:rPr b="1" lang="en-PH" sz="2400" spc="-1" strike="noStrike">
                <a:solidFill>
                  <a:srgbClr val="000000"/>
                </a:solidFill>
                <a:latin typeface="Lato"/>
                <a:ea typeface="Calibri;Calibri"/>
              </a:rPr>
              <a:t>Phonics and Word Recognition </a:t>
            </a:r>
            <a:endParaRPr b="0" lang="en-PH" sz="2400" spc="-1" strike="noStrike">
              <a:latin typeface="Arial"/>
            </a:endParaRPr>
          </a:p>
          <a:p>
            <a:pPr>
              <a:lnSpc>
                <a:spcPct val="150000"/>
              </a:lnSpc>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Read words, phrases, and sentences with initial consonant </a:t>
            </a:r>
            <a:r>
              <a:rPr b="1" lang="en-PH" sz="2400" spc="-1" strike="noStrike">
                <a:solidFill>
                  <a:srgbClr val="000000"/>
                </a:solidFill>
                <a:latin typeface="Lato"/>
                <a:ea typeface="Calibri;Calibri"/>
              </a:rPr>
              <a:t>r </a:t>
            </a:r>
            <a:r>
              <a:rPr b="0" lang="en-PH" sz="2400" spc="-1" strike="noStrike">
                <a:solidFill>
                  <a:srgbClr val="000000"/>
                </a:solidFill>
                <a:latin typeface="Lato"/>
                <a:ea typeface="Calibri;Calibri"/>
              </a:rPr>
              <a:t>blend followed by short vowel sounds. </a:t>
            </a:r>
            <a:endParaRPr b="0" lang="en-PH" sz="2400" spc="-1" strike="noStrike">
              <a:latin typeface="Arial"/>
            </a:endParaRPr>
          </a:p>
        </p:txBody>
      </p:sp>
      <p:pic>
        <p:nvPicPr>
          <p:cNvPr id="126" name="" descr=""/>
          <p:cNvPicPr/>
          <p:nvPr/>
        </p:nvPicPr>
        <p:blipFill>
          <a:blip r:embed="rId1"/>
          <a:stretch/>
        </p:blipFill>
        <p:spPr>
          <a:xfrm>
            <a:off x="7740000" y="3600000"/>
            <a:ext cx="4380120" cy="2237760"/>
          </a:xfrm>
          <a:prstGeom prst="rect">
            <a:avLst/>
          </a:prstGeom>
          <a:ln w="0">
            <a:noFill/>
          </a:ln>
        </p:spPr>
      </p:pic>
      <p:sp>
        <p:nvSpPr>
          <p:cNvPr id="127" name=""/>
          <p:cNvSpPr/>
          <p:nvPr/>
        </p:nvSpPr>
        <p:spPr>
          <a:xfrm>
            <a:off x="7993440" y="5540400"/>
            <a:ext cx="2806200" cy="306360"/>
          </a:xfrm>
          <a:prstGeom prst="rect">
            <a:avLst/>
          </a:prstGeom>
          <a:noFill/>
          <a:ln w="0">
            <a:noFill/>
          </a:ln>
        </p:spPr>
        <p:style>
          <a:lnRef idx="0"/>
          <a:fillRef idx="0"/>
          <a:effectRef idx="0"/>
          <a:fontRef idx="minor"/>
        </p:style>
        <p:txBody>
          <a:bodyPr lIns="0" rIns="0" tIns="0" bIns="0" anchor="t">
            <a:noAutofit/>
          </a:bodyPr>
          <a:p>
            <a:pPr algn="ctr">
              <a:lnSpc>
                <a:spcPts val="1205"/>
              </a:lnSpc>
              <a:spcAft>
                <a:spcPts val="601"/>
              </a:spcAft>
              <a:buNone/>
            </a:pPr>
            <a:r>
              <a:rPr b="1" lang="en-PH" sz="2000" spc="-1" strike="noStrike">
                <a:solidFill>
                  <a:srgbClr val="000000"/>
                </a:solidFill>
                <a:latin typeface="Lato"/>
                <a:ea typeface="Calibri;Calibri"/>
              </a:rPr>
              <a:t>What are R blends?</a:t>
            </a:r>
            <a:endParaRPr b="0" lang="en-PH" sz="2000" spc="-1" strike="noStrike">
              <a:latin typeface="Arial"/>
            </a:endParaRPr>
          </a:p>
        </p:txBody>
      </p:sp>
      <p:graphicFrame>
        <p:nvGraphicFramePr>
          <p:cNvPr id="128" name=""/>
          <p:cNvGraphicFramePr/>
          <p:nvPr/>
        </p:nvGraphicFramePr>
        <p:xfrm>
          <a:off x="1599480" y="2895840"/>
          <a:ext cx="6140160" cy="2648520"/>
        </p:xfrm>
        <a:graphic>
          <a:graphicData uri="http://schemas.openxmlformats.org/drawingml/2006/table">
            <a:tbl>
              <a:tblPr/>
              <a:tblGrid>
                <a:gridCol w="1534680"/>
                <a:gridCol w="1534680"/>
                <a:gridCol w="1534680"/>
                <a:gridCol w="1536480"/>
              </a:tblGrid>
              <a:tr h="488880">
                <a:tc>
                  <a:txBody>
                    <a:bodyPr lIns="90000" rIns="90000" anchor="ctr">
                      <a:noAutofit/>
                    </a:bodyPr>
                    <a:p>
                      <a:pPr algn="ctr">
                        <a:lnSpc>
                          <a:spcPct val="100000"/>
                        </a:lnSpc>
                        <a:buNone/>
                      </a:pPr>
                      <a:r>
                        <a:rPr b="0" lang="en-PH" sz="2400" spc="-1" strike="noStrike">
                          <a:latin typeface="Lato"/>
                        </a:rPr>
                        <a:t>branch</a:t>
                      </a:r>
                      <a:endParaRPr b="0" lang="en-PH" sz="24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7e5"/>
                    </a:solidFill>
                  </a:tcPr>
                </a:tc>
                <a:tc>
                  <a:txBody>
                    <a:bodyPr lIns="90000" rIns="90000" anchor="ctr">
                      <a:noAutofit/>
                    </a:bodyPr>
                    <a:p>
                      <a:pPr algn="ctr">
                        <a:lnSpc>
                          <a:spcPct val="100000"/>
                        </a:lnSpc>
                        <a:buNone/>
                      </a:pPr>
                      <a:r>
                        <a:rPr b="0" lang="en-PH" sz="2400" spc="-1" strike="noStrike">
                          <a:latin typeface="Lato"/>
                        </a:rPr>
                        <a:t>brand</a:t>
                      </a:r>
                      <a:endParaRPr b="0" lang="en-PH" sz="24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7e5"/>
                    </a:solidFill>
                  </a:tcPr>
                </a:tc>
                <a:tc>
                  <a:txBody>
                    <a:bodyPr lIns="90000" rIns="90000" anchor="ctr">
                      <a:noAutofit/>
                    </a:bodyPr>
                    <a:p>
                      <a:pPr algn="ctr">
                        <a:lnSpc>
                          <a:spcPct val="100000"/>
                        </a:lnSpc>
                        <a:buNone/>
                      </a:pPr>
                      <a:r>
                        <a:rPr b="0" lang="en-PH" sz="2400" spc="-1" strike="noStrike">
                          <a:latin typeface="Lato"/>
                        </a:rPr>
                        <a:t>frog</a:t>
                      </a:r>
                      <a:endParaRPr b="0" lang="en-PH" sz="24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7e5"/>
                    </a:solidFill>
                  </a:tcPr>
                </a:tc>
                <a:tc>
                  <a:txBody>
                    <a:bodyPr lIns="90000" rIns="90000" anchor="ctr">
                      <a:noAutofit/>
                    </a:bodyPr>
                    <a:p>
                      <a:pPr algn="ctr">
                        <a:lnSpc>
                          <a:spcPct val="100000"/>
                        </a:lnSpc>
                        <a:buNone/>
                      </a:pPr>
                      <a:r>
                        <a:rPr b="0" lang="en-PH" sz="2400" spc="-1" strike="noStrike">
                          <a:latin typeface="Lato"/>
                        </a:rPr>
                        <a:t>crop</a:t>
                      </a:r>
                      <a:endParaRPr b="0" lang="en-PH" sz="24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7e5"/>
                    </a:solidFill>
                  </a:tcPr>
                </a:tc>
              </a:tr>
              <a:tr h="719640">
                <a:tc>
                  <a:txBody>
                    <a:bodyPr lIns="90000" rIns="90000" anchor="ctr">
                      <a:noAutofit/>
                    </a:bodyPr>
                    <a:p>
                      <a:pPr algn="ctr">
                        <a:lnSpc>
                          <a:spcPct val="100000"/>
                        </a:lnSpc>
                        <a:buNone/>
                      </a:pPr>
                      <a:r>
                        <a:rPr b="0" lang="en-PH" sz="2400" spc="-1" strike="noStrike">
                          <a:latin typeface="Lato"/>
                        </a:rPr>
                        <a:t>breath</a:t>
                      </a:r>
                      <a:endParaRPr b="0" lang="en-PH" sz="24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7e5"/>
                    </a:solidFill>
                  </a:tcPr>
                </a:tc>
                <a:tc>
                  <a:txBody>
                    <a:bodyPr lIns="90000" rIns="90000" anchor="ctr">
                      <a:noAutofit/>
                    </a:bodyPr>
                    <a:p>
                      <a:pPr algn="ctr">
                        <a:lnSpc>
                          <a:spcPct val="100000"/>
                        </a:lnSpc>
                        <a:buNone/>
                      </a:pPr>
                      <a:r>
                        <a:rPr b="0" lang="en-PH" sz="2400" spc="-1" strike="noStrike">
                          <a:latin typeface="Lato"/>
                        </a:rPr>
                        <a:t>brick</a:t>
                      </a:r>
                      <a:endParaRPr b="0" lang="en-PH" sz="24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7e5"/>
                    </a:solidFill>
                  </a:tcPr>
                </a:tc>
                <a:tc>
                  <a:txBody>
                    <a:bodyPr lIns="90000" rIns="90000" anchor="ctr">
                      <a:noAutofit/>
                    </a:bodyPr>
                    <a:p>
                      <a:pPr algn="ctr">
                        <a:lnSpc>
                          <a:spcPct val="100000"/>
                        </a:lnSpc>
                        <a:buNone/>
                      </a:pPr>
                      <a:r>
                        <a:rPr b="0" lang="en-PH" sz="2400" spc="-1" strike="noStrike">
                          <a:latin typeface="Lato"/>
                        </a:rPr>
                        <a:t>from</a:t>
                      </a:r>
                      <a:endParaRPr b="0" lang="en-PH" sz="24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7e5"/>
                    </a:solidFill>
                  </a:tcPr>
                </a:tc>
                <a:tc>
                  <a:txBody>
                    <a:bodyPr lIns="90000" rIns="90000" anchor="ctr">
                      <a:noAutofit/>
                    </a:bodyPr>
                    <a:p>
                      <a:pPr algn="ctr">
                        <a:lnSpc>
                          <a:spcPct val="100000"/>
                        </a:lnSpc>
                        <a:buNone/>
                      </a:pPr>
                      <a:r>
                        <a:rPr b="0" lang="en-PH" sz="2400" spc="-1" strike="noStrike">
                          <a:latin typeface="Lato"/>
                        </a:rPr>
                        <a:t>crush</a:t>
                      </a:r>
                      <a:endParaRPr b="0" lang="en-PH" sz="24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7e5"/>
                    </a:solidFill>
                  </a:tcPr>
                </a:tc>
              </a:tr>
              <a:tr h="719640">
                <a:tc>
                  <a:txBody>
                    <a:bodyPr lIns="90000" rIns="90000" anchor="ctr">
                      <a:noAutofit/>
                    </a:bodyPr>
                    <a:p>
                      <a:pPr algn="ctr">
                        <a:lnSpc>
                          <a:spcPct val="100000"/>
                        </a:lnSpc>
                        <a:buNone/>
                      </a:pPr>
                      <a:r>
                        <a:rPr b="0" lang="en-PH" sz="2400" spc="-1" strike="noStrike">
                          <a:latin typeface="Lato"/>
                        </a:rPr>
                        <a:t>brink</a:t>
                      </a:r>
                      <a:endParaRPr b="0" lang="en-PH" sz="24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7e5"/>
                    </a:solidFill>
                  </a:tcPr>
                </a:tc>
                <a:tc>
                  <a:txBody>
                    <a:bodyPr lIns="90000" rIns="90000" anchor="ctr">
                      <a:noAutofit/>
                    </a:bodyPr>
                    <a:p>
                      <a:pPr algn="ctr">
                        <a:lnSpc>
                          <a:spcPct val="100000"/>
                        </a:lnSpc>
                        <a:buNone/>
                      </a:pPr>
                      <a:r>
                        <a:rPr b="0" lang="en-PH" sz="2400" spc="-1" strike="noStrike">
                          <a:latin typeface="Lato"/>
                        </a:rPr>
                        <a:t>bronze</a:t>
                      </a:r>
                      <a:endParaRPr b="0" lang="en-PH" sz="24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7e5"/>
                    </a:solidFill>
                  </a:tcPr>
                </a:tc>
                <a:tc>
                  <a:txBody>
                    <a:bodyPr lIns="90000" rIns="90000" anchor="ctr">
                      <a:noAutofit/>
                    </a:bodyPr>
                    <a:p>
                      <a:pPr algn="ctr">
                        <a:lnSpc>
                          <a:spcPct val="100000"/>
                        </a:lnSpc>
                        <a:buNone/>
                      </a:pPr>
                      <a:r>
                        <a:rPr b="0" lang="en-PH" sz="2400" spc="-1" strike="noStrike">
                          <a:latin typeface="Lato"/>
                        </a:rPr>
                        <a:t>draft</a:t>
                      </a:r>
                      <a:endParaRPr b="0" lang="en-PH" sz="24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7e5"/>
                    </a:solidFill>
                  </a:tcPr>
                </a:tc>
                <a:tc>
                  <a:txBody>
                    <a:bodyPr lIns="90000" rIns="90000" anchor="ctr">
                      <a:noAutofit/>
                    </a:bodyPr>
                    <a:p>
                      <a:pPr algn="ctr">
                        <a:lnSpc>
                          <a:spcPct val="100000"/>
                        </a:lnSpc>
                        <a:buNone/>
                      </a:pPr>
                      <a:r>
                        <a:rPr b="0" lang="en-PH" sz="2400" spc="-1" strike="noStrike">
                          <a:latin typeface="Lato"/>
                        </a:rPr>
                        <a:t>drag</a:t>
                      </a:r>
                      <a:endParaRPr b="0" lang="en-PH" sz="24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7e5"/>
                    </a:solidFill>
                  </a:tcPr>
                </a:tc>
              </a:tr>
              <a:tr h="720720">
                <a:tc>
                  <a:txBody>
                    <a:bodyPr lIns="90000" rIns="90000" anchor="ctr">
                      <a:noAutofit/>
                    </a:bodyPr>
                    <a:p>
                      <a:pPr algn="ctr">
                        <a:lnSpc>
                          <a:spcPct val="100000"/>
                        </a:lnSpc>
                        <a:buNone/>
                      </a:pPr>
                      <a:r>
                        <a:rPr b="0" lang="en-PH" sz="2400" spc="-1" strike="noStrike">
                          <a:latin typeface="Lato"/>
                        </a:rPr>
                        <a:t>crab</a:t>
                      </a:r>
                      <a:endParaRPr b="0" lang="en-PH" sz="24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7e5"/>
                    </a:solidFill>
                  </a:tcPr>
                </a:tc>
                <a:tc>
                  <a:txBody>
                    <a:bodyPr lIns="90000" rIns="90000" anchor="ctr">
                      <a:noAutofit/>
                    </a:bodyPr>
                    <a:p>
                      <a:pPr algn="ctr">
                        <a:lnSpc>
                          <a:spcPct val="100000"/>
                        </a:lnSpc>
                        <a:buNone/>
                      </a:pPr>
                      <a:r>
                        <a:rPr b="0" lang="en-PH" sz="2400" spc="-1" strike="noStrike">
                          <a:latin typeface="Lato"/>
                        </a:rPr>
                        <a:t>crack</a:t>
                      </a:r>
                      <a:endParaRPr b="0" lang="en-PH" sz="24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7e5"/>
                    </a:solidFill>
                  </a:tcPr>
                </a:tc>
                <a:tc>
                  <a:txBody>
                    <a:bodyPr lIns="90000" rIns="90000" anchor="ctr">
                      <a:noAutofit/>
                    </a:bodyPr>
                    <a:p>
                      <a:pPr algn="ctr">
                        <a:lnSpc>
                          <a:spcPct val="100000"/>
                        </a:lnSpc>
                        <a:buNone/>
                      </a:pPr>
                      <a:r>
                        <a:rPr b="0" lang="en-PH" sz="2400" spc="-1" strike="noStrike">
                          <a:latin typeface="Lato"/>
                        </a:rPr>
                        <a:t>drum</a:t>
                      </a:r>
                      <a:endParaRPr b="0" lang="en-PH" sz="24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7e5"/>
                    </a:solidFill>
                  </a:tcPr>
                </a:tc>
                <a:tc>
                  <a:txBody>
                    <a:bodyPr lIns="90000" rIns="90000" anchor="ctr">
                      <a:noAutofit/>
                    </a:bodyPr>
                    <a:p>
                      <a:pPr algn="ctr">
                        <a:lnSpc>
                          <a:spcPct val="100000"/>
                        </a:lnSpc>
                        <a:buNone/>
                      </a:pPr>
                      <a:r>
                        <a:rPr b="0" lang="en-PH" sz="2400" spc="-1" strike="noStrike">
                          <a:latin typeface="Lato"/>
                        </a:rPr>
                        <a:t>grip</a:t>
                      </a:r>
                      <a:endParaRPr b="0" lang="en-PH" sz="24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7e5"/>
                    </a:solidFill>
                  </a:tcPr>
                </a:tc>
              </a:tr>
            </a:tbl>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1116000" y="1080000"/>
            <a:ext cx="10115640" cy="467748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just">
              <a:lnSpc>
                <a:spcPct val="150000"/>
              </a:lnSpc>
              <a:spcBef>
                <a:spcPts val="283"/>
              </a:spcBef>
              <a:spcAft>
                <a:spcPts val="283"/>
              </a:spcAft>
              <a:buNone/>
            </a:pPr>
            <a:r>
              <a:rPr b="1" lang="en-PH" sz="2400" spc="-1" strike="noStrike">
                <a:solidFill>
                  <a:srgbClr val="000000"/>
                </a:solidFill>
                <a:latin typeface="Lato"/>
                <a:ea typeface="Calibri;Calibri"/>
              </a:rPr>
              <a:t>Practice reading the following: </a:t>
            </a:r>
            <a:endParaRPr b="0" lang="en-PH" sz="2400" spc="-1" strike="noStrike">
              <a:latin typeface="Arial"/>
              <a:ea typeface="PingFang SC"/>
            </a:endParaRPr>
          </a:p>
          <a:p>
            <a:pPr algn="just">
              <a:lnSpc>
                <a:spcPct val="150000"/>
              </a:lnSpc>
              <a:spcBef>
                <a:spcPts val="283"/>
              </a:spcBef>
              <a:spcAft>
                <a:spcPts val="283"/>
              </a:spcAft>
              <a:buNone/>
            </a:pPr>
            <a:r>
              <a:rPr b="1" lang="en-PH" sz="2400" spc="-1" strike="noStrike">
                <a:solidFill>
                  <a:srgbClr val="000000"/>
                </a:solidFill>
                <a:latin typeface="Lato"/>
                <a:ea typeface="Calibri;Calibri"/>
              </a:rPr>
              <a:t>Phrases </a:t>
            </a:r>
            <a:endParaRPr b="0" lang="en-PH" sz="2400" spc="-1" strike="noStrike">
              <a:latin typeface="Arial"/>
              <a:ea typeface="PingFang SC"/>
            </a:endParaRPr>
          </a:p>
          <a:p>
            <a:pPr algn="just">
              <a:lnSpc>
                <a:spcPct val="150000"/>
              </a:lnSpc>
              <a:spcBef>
                <a:spcPts val="283"/>
              </a:spcBef>
              <a:spcAft>
                <a:spcPts val="283"/>
              </a:spcAft>
              <a:buNone/>
            </a:pPr>
            <a:r>
              <a:rPr b="0" lang="en-PH" sz="2400" spc="-1" strike="noStrike">
                <a:solidFill>
                  <a:srgbClr val="000000"/>
                </a:solidFill>
                <a:latin typeface="Lato"/>
                <a:ea typeface="Calibri;Calibri"/>
              </a:rPr>
              <a:t>1. crack in the crib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2. cross the bridge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3. press the dress </a:t>
            </a:r>
            <a:endParaRPr b="0" lang="en-PH" sz="2400" spc="-1" strike="noStrike">
              <a:latin typeface="Arial"/>
              <a:ea typeface="PingFang SC"/>
            </a:endParaRPr>
          </a:p>
          <a:p>
            <a:pPr algn="just">
              <a:lnSpc>
                <a:spcPct val="150000"/>
              </a:lnSpc>
              <a:spcBef>
                <a:spcPts val="283"/>
              </a:spcBef>
              <a:spcAft>
                <a:spcPts val="283"/>
              </a:spcAft>
              <a:buNone/>
            </a:pPr>
            <a:r>
              <a:rPr b="1" lang="en-PH" sz="2400" spc="-1" strike="noStrike">
                <a:solidFill>
                  <a:srgbClr val="000000"/>
                </a:solidFill>
                <a:latin typeface="Lato"/>
                <a:ea typeface="Calibri;Calibri"/>
              </a:rPr>
              <a:t>Sentences </a:t>
            </a:r>
            <a:endParaRPr b="0" lang="en-PH" sz="2400" spc="-1" strike="noStrike">
              <a:latin typeface="Arial"/>
              <a:ea typeface="PingFang SC"/>
            </a:endParaRPr>
          </a:p>
          <a:p>
            <a:pPr algn="just">
              <a:lnSpc>
                <a:spcPct val="150000"/>
              </a:lnSpc>
              <a:spcBef>
                <a:spcPts val="283"/>
              </a:spcBef>
              <a:spcAft>
                <a:spcPts val="283"/>
              </a:spcAft>
              <a:buNone/>
            </a:pPr>
            <a:r>
              <a:rPr b="0" lang="en-PH" sz="2400" spc="-1" strike="noStrike">
                <a:solidFill>
                  <a:srgbClr val="000000"/>
                </a:solidFill>
                <a:latin typeface="Lato"/>
                <a:ea typeface="Calibri;Calibri"/>
              </a:rPr>
              <a:t>1. The princess will attend the program. </a:t>
            </a:r>
            <a:endParaRPr b="0" lang="en-PH" sz="2400" spc="-1" strike="noStrike">
              <a:latin typeface="Arial"/>
              <a:ea typeface="PingFang SC"/>
            </a:endParaRPr>
          </a:p>
          <a:p>
            <a:pPr algn="just">
              <a:lnSpc>
                <a:spcPct val="150000"/>
              </a:lnSpc>
              <a:spcBef>
                <a:spcPts val="283"/>
              </a:spcBef>
              <a:spcAft>
                <a:spcPts val="283"/>
              </a:spcAft>
              <a:buNone/>
            </a:pPr>
            <a:r>
              <a:rPr b="0" lang="en-PH" sz="2400" spc="-1" strike="noStrike">
                <a:solidFill>
                  <a:srgbClr val="000000"/>
                </a:solidFill>
                <a:latin typeface="Lato"/>
                <a:ea typeface="Calibri;Calibri"/>
              </a:rPr>
              <a:t>2. The frog hops in the grass. </a:t>
            </a:r>
            <a:endParaRPr b="0" lang="en-PH" sz="2400" spc="-1" strike="noStrike">
              <a:latin typeface="Arial"/>
              <a:ea typeface="PingFang SC"/>
            </a:endParaRPr>
          </a:p>
          <a:p>
            <a:pPr algn="just">
              <a:lnSpc>
                <a:spcPct val="150000"/>
              </a:lnSpc>
              <a:spcBef>
                <a:spcPts val="283"/>
              </a:spcBef>
              <a:spcAft>
                <a:spcPts val="283"/>
              </a:spcAft>
              <a:buNone/>
            </a:pPr>
            <a:r>
              <a:rPr b="0" lang="en-PH" sz="2400" spc="-1" strike="noStrike">
                <a:solidFill>
                  <a:srgbClr val="000000"/>
                </a:solidFill>
                <a:latin typeface="Lato"/>
                <a:ea typeface="Calibri;Calibri"/>
              </a:rPr>
              <a:t>3. My brother has a toy drum. </a:t>
            </a:r>
            <a:endParaRPr b="0" lang="en-PH" sz="2400" spc="-1" strike="noStrike">
              <a:latin typeface="Arial"/>
              <a:ea typeface="PingFang SC"/>
            </a:endParaRPr>
          </a:p>
        </p:txBody>
      </p:sp>
      <p:pic>
        <p:nvPicPr>
          <p:cNvPr id="130" name="" descr=""/>
          <p:cNvPicPr/>
          <p:nvPr/>
        </p:nvPicPr>
        <p:blipFill>
          <a:blip r:embed="rId1"/>
          <a:stretch/>
        </p:blipFill>
        <p:spPr>
          <a:xfrm>
            <a:off x="7740000" y="3600000"/>
            <a:ext cx="4380120" cy="2237760"/>
          </a:xfrm>
          <a:prstGeom prst="rect">
            <a:avLst/>
          </a:prstGeom>
          <a:ln w="0">
            <a:noFill/>
          </a:ln>
        </p:spPr>
      </p:pic>
      <p:sp>
        <p:nvSpPr>
          <p:cNvPr id="131" name=""/>
          <p:cNvSpPr/>
          <p:nvPr/>
        </p:nvSpPr>
        <p:spPr>
          <a:xfrm>
            <a:off x="7993440" y="5540400"/>
            <a:ext cx="2806200" cy="306360"/>
          </a:xfrm>
          <a:prstGeom prst="rect">
            <a:avLst/>
          </a:prstGeom>
          <a:noFill/>
          <a:ln w="0">
            <a:noFill/>
          </a:ln>
        </p:spPr>
        <p:style>
          <a:lnRef idx="0"/>
          <a:fillRef idx="0"/>
          <a:effectRef idx="0"/>
          <a:fontRef idx="minor"/>
        </p:style>
        <p:txBody>
          <a:bodyPr lIns="0" rIns="0" tIns="0" bIns="0" anchor="t">
            <a:noAutofit/>
          </a:bodyPr>
          <a:p>
            <a:pPr algn="ctr">
              <a:lnSpc>
                <a:spcPts val="1205"/>
              </a:lnSpc>
              <a:spcAft>
                <a:spcPts val="601"/>
              </a:spcAft>
              <a:buNone/>
            </a:pPr>
            <a:r>
              <a:rPr b="1" lang="en-PH" sz="2000" spc="-1" strike="noStrike">
                <a:solidFill>
                  <a:srgbClr val="000000"/>
                </a:solidFill>
                <a:latin typeface="Lato"/>
                <a:ea typeface="Calibri;Calibri"/>
              </a:rPr>
              <a:t>What are R blends?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 descr=""/>
          <p:cNvPicPr/>
          <p:nvPr/>
        </p:nvPicPr>
        <p:blipFill>
          <a:blip r:embed="rId1"/>
          <a:stretch/>
        </p:blipFill>
        <p:spPr>
          <a:xfrm>
            <a:off x="8100000" y="1080000"/>
            <a:ext cx="4091760" cy="5039640"/>
          </a:xfrm>
          <a:prstGeom prst="rect">
            <a:avLst/>
          </a:prstGeom>
          <a:ln w="0">
            <a:noFill/>
          </a:ln>
        </p:spPr>
      </p:pic>
      <p:sp>
        <p:nvSpPr>
          <p:cNvPr id="133" name=""/>
          <p:cNvSpPr/>
          <p:nvPr/>
        </p:nvSpPr>
        <p:spPr>
          <a:xfrm>
            <a:off x="1116000" y="792000"/>
            <a:ext cx="7164000" cy="532764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ctr">
              <a:lnSpc>
                <a:spcPct val="115000"/>
              </a:lnSpc>
              <a:spcBef>
                <a:spcPts val="283"/>
              </a:spcBef>
              <a:spcAft>
                <a:spcPts val="283"/>
              </a:spcAft>
              <a:buNone/>
            </a:pPr>
            <a:r>
              <a:rPr b="1" lang="en-PH" sz="2400" spc="-1" strike="noStrike">
                <a:solidFill>
                  <a:srgbClr val="000000"/>
                </a:solidFill>
                <a:latin typeface="Lato"/>
                <a:ea typeface="Calibri;Calibri"/>
              </a:rPr>
              <a:t>The Brave Firefighters </a:t>
            </a:r>
            <a:endParaRPr b="0" lang="en-PH" sz="2400" spc="-1" strike="noStrike">
              <a:latin typeface="Arial"/>
              <a:ea typeface="PingFang SC"/>
            </a:endParaRPr>
          </a:p>
          <a:p>
            <a:pPr algn="just">
              <a:lnSpc>
                <a:spcPct val="115000"/>
              </a:lnSpc>
              <a:spcBef>
                <a:spcPts val="283"/>
              </a:spcBef>
              <a:spcAft>
                <a:spcPts val="283"/>
              </a:spcAft>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When the sirens from fire trucks are heard on the streets, the community is alerted. It means there is danger. Thus, drivers of cars, buses, and jeepneys clear the path right away for the fire truck to freely pass by. </a:t>
            </a:r>
            <a:endParaRPr b="0" lang="en-PH" sz="2400" spc="-1" strike="noStrike">
              <a:latin typeface="Arial"/>
              <a:ea typeface="PingFang SC"/>
            </a:endParaRPr>
          </a:p>
          <a:p>
            <a:pPr algn="just">
              <a:lnSpc>
                <a:spcPct val="115000"/>
              </a:lnSpc>
              <a:spcBef>
                <a:spcPts val="283"/>
              </a:spcBef>
              <a:spcAft>
                <a:spcPts val="283"/>
              </a:spcAft>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Firefighters are modern-day heroes. When a fire  </a:t>
            </a:r>
            <a:r>
              <a:rPr b="0" lang="en-PH" sz="2400" spc="-1" strike="noStrike">
                <a:solidFill>
                  <a:srgbClr val="000000"/>
                </a:solidFill>
                <a:highlight>
                  <a:srgbClr val="ffffff"/>
                </a:highlight>
                <a:latin typeface="Lato"/>
                <a:ea typeface="Calibri;Calibri"/>
              </a:rPr>
              <a:t>Breaks </a:t>
            </a:r>
            <a:r>
              <a:rPr b="0" lang="en-PH" sz="2400" spc="-1" strike="noStrike">
                <a:solidFill>
                  <a:srgbClr val="000000"/>
                </a:solidFill>
                <a:latin typeface="Lato"/>
                <a:ea typeface="Calibri;Calibri"/>
              </a:rPr>
              <a:t>out, they perform an important rescue operation.  They run into a burning house or building. They risk injuries  from falling objects and broken glasses to save lives. They put out the fire and protect the nearby areas. </a:t>
            </a:r>
            <a:endParaRPr b="0" lang="en-PH" sz="2400" spc="-1" strike="noStrike">
              <a:latin typeface="Arial"/>
              <a:ea typeface="PingFang SC"/>
            </a:endParaRPr>
          </a:p>
          <a:p>
            <a:pPr algn="just">
              <a:lnSpc>
                <a:spcPct val="115000"/>
              </a:lnSpc>
              <a:spcBef>
                <a:spcPts val="283"/>
              </a:spcBef>
              <a:spcAft>
                <a:spcPts val="283"/>
              </a:spcAft>
              <a:buNone/>
            </a:pPr>
            <a:endParaRPr b="0" lang="en-PH" sz="2400" spc="-1" strike="noStrike">
              <a:latin typeface="Arial"/>
              <a:ea typeface="PingFang SC"/>
            </a:endParaRPr>
          </a:p>
        </p:txBody>
      </p:sp>
      <p:pic>
        <p:nvPicPr>
          <p:cNvPr id="134" name="" descr=""/>
          <p:cNvPicPr/>
          <p:nvPr/>
        </p:nvPicPr>
        <p:blipFill>
          <a:blip r:embed="rId2"/>
          <a:stretch/>
        </p:blipFill>
        <p:spPr>
          <a:xfrm>
            <a:off x="118800" y="122400"/>
            <a:ext cx="1861200" cy="14976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1440000" y="972000"/>
            <a:ext cx="6120000" cy="478800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just">
              <a:lnSpc>
                <a:spcPct val="200000"/>
              </a:lnSpc>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Firefighters begin to fight fires long before the fires start. Firefighters carry out fire prevention programs.  They educate people about the dangers of fire.</a:t>
            </a:r>
            <a:endParaRPr b="0" lang="en-PH" sz="2400" spc="-1" strike="noStrike">
              <a:latin typeface="Arial"/>
            </a:endParaRPr>
          </a:p>
          <a:p>
            <a:pPr algn="just">
              <a:lnSpc>
                <a:spcPct val="200000"/>
              </a:lnSpc>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They also teach people what to do when a fire  breaks out. </a:t>
            </a:r>
            <a:endParaRPr b="0" lang="en-PH" sz="2400" spc="-1" strike="noStrike">
              <a:latin typeface="Arial"/>
            </a:endParaRPr>
          </a:p>
        </p:txBody>
      </p:sp>
      <p:pic>
        <p:nvPicPr>
          <p:cNvPr id="136" name="" descr=""/>
          <p:cNvPicPr/>
          <p:nvPr/>
        </p:nvPicPr>
        <p:blipFill>
          <a:blip r:embed="rId1"/>
          <a:stretch/>
        </p:blipFill>
        <p:spPr>
          <a:xfrm>
            <a:off x="180000" y="180000"/>
            <a:ext cx="2160000" cy="1800000"/>
          </a:xfrm>
          <a:prstGeom prst="rect">
            <a:avLst/>
          </a:prstGeom>
          <a:ln w="0">
            <a:noFill/>
          </a:ln>
        </p:spPr>
      </p:pic>
      <p:pic>
        <p:nvPicPr>
          <p:cNvPr id="137" name="" descr=""/>
          <p:cNvPicPr/>
          <p:nvPr/>
        </p:nvPicPr>
        <p:blipFill>
          <a:blip r:embed="rId2"/>
          <a:stretch/>
        </p:blipFill>
        <p:spPr>
          <a:xfrm>
            <a:off x="7740360" y="994320"/>
            <a:ext cx="4213080" cy="51256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1080000" y="720000"/>
            <a:ext cx="9720000" cy="540000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ctr">
              <a:lnSpc>
                <a:spcPct val="115000"/>
              </a:lnSpc>
              <a:buNone/>
            </a:pPr>
            <a:r>
              <a:rPr b="1" lang="en-PH" sz="2400" spc="-1" strike="noStrike">
                <a:solidFill>
                  <a:srgbClr val="000000"/>
                </a:solidFill>
                <a:latin typeface="Lato"/>
                <a:ea typeface="Calibri;Calibri"/>
              </a:rPr>
              <a:t>Comprehension Check </a:t>
            </a:r>
            <a:endParaRPr b="1" lang="en-PH" sz="2400" spc="-1" strike="noStrike">
              <a:latin typeface="Arial"/>
              <a:ea typeface="PingFang SC"/>
            </a:endParaRPr>
          </a:p>
          <a:p>
            <a:pPr marL="360000" indent="-360000">
              <a:lnSpc>
                <a:spcPct val="115000"/>
              </a:lnSpc>
              <a:buNone/>
            </a:pPr>
            <a:r>
              <a:rPr b="0" lang="en-PH" sz="2400" spc="-1" strike="noStrike">
                <a:solidFill>
                  <a:srgbClr val="000000"/>
                </a:solidFill>
                <a:latin typeface="Lato"/>
                <a:ea typeface="Calibri;Calibri"/>
              </a:rPr>
              <a:t>1. What does it mean when the sirens of the firetrucks are heard on the streets? </a:t>
            </a:r>
            <a:endParaRPr b="0" lang="en-PH" sz="2400" spc="-1" strike="noStrike">
              <a:latin typeface="Arial"/>
              <a:ea typeface="PingFang SC"/>
            </a:endParaRPr>
          </a:p>
          <a:p>
            <a:pPr marL="360000" indent="-360000">
              <a:lnSpc>
                <a:spcPct val="115000"/>
              </a:lnSpc>
              <a:buNone/>
            </a:pPr>
            <a:r>
              <a:rPr b="0" lang="en-PH" sz="2400" spc="-1" strike="noStrike">
                <a:solidFill>
                  <a:srgbClr val="000000"/>
                </a:solidFill>
                <a:latin typeface="Lato"/>
                <a:ea typeface="Calibri;Calibri"/>
              </a:rPr>
              <a:t>2. What do drivers of cars and buses do when they hear the sirens from the fire trucks? </a:t>
            </a:r>
            <a:endParaRPr b="0" lang="en-PH" sz="2400" spc="-1" strike="noStrike">
              <a:latin typeface="Arial"/>
              <a:ea typeface="PingFang SC"/>
            </a:endParaRPr>
          </a:p>
          <a:p>
            <a:pPr marL="360000" indent="-360000">
              <a:lnSpc>
                <a:spcPct val="115000"/>
              </a:lnSpc>
              <a:buNone/>
            </a:pPr>
            <a:r>
              <a:rPr b="0" lang="en-PH" sz="2400" spc="-1" strike="noStrike">
                <a:solidFill>
                  <a:srgbClr val="000000"/>
                </a:solidFill>
                <a:latin typeface="Lato"/>
                <a:ea typeface="Calibri;Calibri"/>
              </a:rPr>
              <a:t>3. What are the different duties of the firefighters? </a:t>
            </a:r>
            <a:endParaRPr b="0" lang="en-PH" sz="2400" spc="-1" strike="noStrike">
              <a:latin typeface="Arial"/>
              <a:ea typeface="PingFang SC"/>
            </a:endParaRPr>
          </a:p>
          <a:p>
            <a:pPr marL="360000" indent="-360000">
              <a:lnSpc>
                <a:spcPct val="115000"/>
              </a:lnSpc>
              <a:buNone/>
            </a:pPr>
            <a:r>
              <a:rPr b="0" lang="en-PH" sz="2400" spc="-1" strike="noStrike">
                <a:solidFill>
                  <a:srgbClr val="000000"/>
                </a:solidFill>
                <a:latin typeface="Lato"/>
                <a:ea typeface="Calibri;Calibri"/>
              </a:rPr>
              <a:t>4. Which one from the following is not the job of firefighters? Choose the letter of your best answer. </a:t>
            </a:r>
            <a:endParaRPr b="0" lang="en-PH" sz="2400" spc="-1" strike="noStrike">
              <a:latin typeface="Arial"/>
              <a:ea typeface="PingFang SC"/>
            </a:endParaRPr>
          </a:p>
          <a:p>
            <a:pPr>
              <a:lnSpc>
                <a:spcPct val="115000"/>
              </a:lnSpc>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a. They protect the mountains and the seas. </a:t>
            </a:r>
            <a:endParaRPr b="0" lang="en-PH" sz="2400" spc="-1" strike="noStrike">
              <a:latin typeface="Arial"/>
              <a:ea typeface="PingFang SC"/>
            </a:endParaRPr>
          </a:p>
          <a:p>
            <a:pPr>
              <a:lnSpc>
                <a:spcPct val="115000"/>
              </a:lnSpc>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b. They arrest bad guys in the cities. </a:t>
            </a:r>
            <a:endParaRPr b="0" lang="en-PH" sz="2400" spc="-1" strike="noStrike">
              <a:latin typeface="Arial"/>
              <a:ea typeface="PingFang SC"/>
            </a:endParaRPr>
          </a:p>
          <a:p>
            <a:pPr>
              <a:lnSpc>
                <a:spcPct val="115000"/>
              </a:lnSpc>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c. They perform important rescue operations. </a:t>
            </a:r>
            <a:endParaRPr b="0" lang="en-PH" sz="2400" spc="-1" strike="noStrike">
              <a:latin typeface="Arial"/>
              <a:ea typeface="PingFang SC"/>
            </a:endParaRPr>
          </a:p>
          <a:p>
            <a:pPr>
              <a:lnSpc>
                <a:spcPct val="115000"/>
              </a:lnSpc>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d. They educate people about the dangers of fire. </a:t>
            </a:r>
            <a:endParaRPr b="0" lang="en-PH" sz="2400" spc="-1" strike="noStrike">
              <a:latin typeface="Arial"/>
              <a:ea typeface="PingFang SC"/>
            </a:endParaRPr>
          </a:p>
        </p:txBody>
      </p:sp>
      <p:pic>
        <p:nvPicPr>
          <p:cNvPr id="139" name="" descr=""/>
          <p:cNvPicPr/>
          <p:nvPr/>
        </p:nvPicPr>
        <p:blipFill>
          <a:blip r:embed="rId1"/>
          <a:stretch/>
        </p:blipFill>
        <p:spPr>
          <a:xfrm>
            <a:off x="9360000" y="3780000"/>
            <a:ext cx="2832120" cy="24260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1080000" y="1260000"/>
            <a:ext cx="8640000" cy="342000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just">
              <a:lnSpc>
                <a:spcPct val="200000"/>
              </a:lnSpc>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Making predictions is one’s ability to tell what will happen next as a result of a series of related events. Your understanding and familiarity of certain facts or information will help you predict possible outcomes. </a:t>
            </a:r>
            <a:endParaRPr b="0" lang="en-PH" sz="2400" spc="-1" strike="noStrike">
              <a:latin typeface="Lato"/>
            </a:endParaRPr>
          </a:p>
        </p:txBody>
      </p:sp>
      <p:pic>
        <p:nvPicPr>
          <p:cNvPr id="141" name="" descr=""/>
          <p:cNvPicPr/>
          <p:nvPr/>
        </p:nvPicPr>
        <p:blipFill>
          <a:blip r:embed="rId1"/>
          <a:stretch/>
        </p:blipFill>
        <p:spPr>
          <a:xfrm>
            <a:off x="9180000" y="3780000"/>
            <a:ext cx="2976120" cy="23400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1080000" y="1620000"/>
            <a:ext cx="9720000" cy="324000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just">
              <a:lnSpc>
                <a:spcPct val="200000"/>
              </a:lnSpc>
              <a:buNone/>
            </a:pPr>
            <a:r>
              <a:rPr b="1" lang="en-PH" sz="2400" spc="-1" strike="noStrike">
                <a:solidFill>
                  <a:srgbClr val="000000"/>
                </a:solidFill>
                <a:latin typeface="Lato"/>
                <a:ea typeface="Calibri;Calibri"/>
              </a:rPr>
              <a:t>	</a:t>
            </a:r>
            <a:r>
              <a:rPr b="1" lang="en-PH" sz="2400" spc="-1" strike="noStrike">
                <a:solidFill>
                  <a:srgbClr val="000000"/>
                </a:solidFill>
                <a:latin typeface="Lato"/>
                <a:ea typeface="Calibri;Calibri"/>
              </a:rPr>
              <a:t>	</a:t>
            </a:r>
            <a:r>
              <a:rPr b="1" lang="en-PH" sz="2400" spc="-1" strike="noStrike">
                <a:solidFill>
                  <a:srgbClr val="000000"/>
                </a:solidFill>
                <a:latin typeface="Lato"/>
                <a:ea typeface="Calibri;Calibri"/>
              </a:rPr>
              <a:t>	</a:t>
            </a:r>
            <a:r>
              <a:rPr b="1" lang="en-PH" sz="2400" spc="-1" strike="noStrike">
                <a:solidFill>
                  <a:srgbClr val="000000"/>
                </a:solidFill>
                <a:latin typeface="Lato"/>
                <a:ea typeface="Calibri;Calibri"/>
              </a:rPr>
              <a:t>Valuing: </a:t>
            </a:r>
            <a:r>
              <a:rPr b="0" lang="en-PH" sz="2400" spc="-1" strike="noStrike">
                <a:solidFill>
                  <a:srgbClr val="000000"/>
                </a:solidFill>
                <a:latin typeface="Lato"/>
                <a:ea typeface="Calibri;Calibri"/>
              </a:rPr>
              <a:t>It is good to develop the ability to predict possible outcomes as effects from a series of events. For example, if people do not know how to prevent fire how can they predict the danger it may cause them? </a:t>
            </a:r>
            <a:endParaRPr b="0" lang="en-PH" sz="2400" spc="-1" strike="noStrike">
              <a:latin typeface="Lato"/>
            </a:endParaRPr>
          </a:p>
        </p:txBody>
      </p:sp>
      <p:pic>
        <p:nvPicPr>
          <p:cNvPr id="143" name="" descr=""/>
          <p:cNvPicPr/>
          <p:nvPr/>
        </p:nvPicPr>
        <p:blipFill>
          <a:blip r:embed="rId1"/>
          <a:stretch/>
        </p:blipFill>
        <p:spPr>
          <a:xfrm>
            <a:off x="540000" y="900000"/>
            <a:ext cx="1980000" cy="17744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2556000" y="1044000"/>
            <a:ext cx="8423640" cy="352764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just">
              <a:lnSpc>
                <a:spcPct val="150000"/>
              </a:lnSpc>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A verb does not just show a state of being; it also shows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action. You move around a community and do some activities. Playing and studying are action words. These words are called </a:t>
            </a:r>
            <a:r>
              <a:rPr b="1" lang="en-PH" sz="2400" spc="-1" strike="noStrike">
                <a:solidFill>
                  <a:srgbClr val="000000"/>
                </a:solidFill>
                <a:latin typeface="Lato"/>
                <a:ea typeface="Calibri;Calibri"/>
              </a:rPr>
              <a:t>verbs</a:t>
            </a:r>
            <a:r>
              <a:rPr b="0" lang="en-PH" sz="2400" spc="-1" strike="noStrike">
                <a:solidFill>
                  <a:srgbClr val="000000"/>
                </a:solidFill>
                <a:latin typeface="Lato"/>
                <a:ea typeface="Calibri;Calibri"/>
              </a:rPr>
              <a:t>. </a:t>
            </a:r>
            <a:endParaRPr b="0" lang="en-PH" sz="2400" spc="-1" strike="noStrike">
              <a:latin typeface="Arial"/>
            </a:endParaRPr>
          </a:p>
          <a:p>
            <a:pPr algn="just">
              <a:lnSpc>
                <a:spcPct val="150000"/>
              </a:lnSpc>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The verb is known to be the heart of a sentence. Thus, every sentence must have a verb. </a:t>
            </a:r>
            <a:endParaRPr b="0" lang="en-PH" sz="2400" spc="-1" strike="noStrike">
              <a:latin typeface="Arial"/>
            </a:endParaRPr>
          </a:p>
        </p:txBody>
      </p:sp>
      <p:pic>
        <p:nvPicPr>
          <p:cNvPr id="145" name="" descr=""/>
          <p:cNvPicPr/>
          <p:nvPr/>
        </p:nvPicPr>
        <p:blipFill>
          <a:blip r:embed="rId1"/>
          <a:stretch/>
        </p:blipFill>
        <p:spPr>
          <a:xfrm>
            <a:off x="70200" y="6480"/>
            <a:ext cx="2980800" cy="2513160"/>
          </a:xfrm>
          <a:prstGeom prst="rect">
            <a:avLst/>
          </a:prstGeom>
          <a:ln w="0">
            <a:noFill/>
          </a:ln>
        </p:spPr>
      </p:pic>
      <p:sp>
        <p:nvSpPr>
          <p:cNvPr id="146" name=""/>
          <p:cNvSpPr/>
          <p:nvPr/>
        </p:nvSpPr>
        <p:spPr>
          <a:xfrm>
            <a:off x="540000" y="2520000"/>
            <a:ext cx="1909800" cy="720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2a6099"/>
                </a:solidFill>
                <a:latin typeface="Lato"/>
                <a:ea typeface="Calibri;Calibri"/>
              </a:rPr>
              <a:t>Verbs as action words</a:t>
            </a:r>
            <a:endParaRPr b="0" lang="en-PH" sz="2400" spc="-1" strike="noStrike">
              <a:latin typeface="Arial"/>
            </a:endParaRPr>
          </a:p>
        </p:txBody>
      </p:sp>
      <p:sp>
        <p:nvSpPr>
          <p:cNvPr id="147" name=""/>
          <p:cNvSpPr/>
          <p:nvPr/>
        </p:nvSpPr>
        <p:spPr>
          <a:xfrm>
            <a:off x="1620000" y="4788000"/>
            <a:ext cx="9719640" cy="1259640"/>
          </a:xfrm>
          <a:custGeom>
            <a:avLst/>
            <a:gdLst/>
            <a:ahLst/>
            <a:rect l="l" t="t" r="r" b="b"/>
            <a:pathLst>
              <a:path w="27002" h="3502">
                <a:moveTo>
                  <a:pt x="583" y="0"/>
                </a:moveTo>
                <a:lnTo>
                  <a:pt x="584" y="0"/>
                </a:lnTo>
                <a:cubicBezTo>
                  <a:pt x="481" y="0"/>
                  <a:pt x="380" y="27"/>
                  <a:pt x="292" y="78"/>
                </a:cubicBezTo>
                <a:cubicBezTo>
                  <a:pt x="203" y="129"/>
                  <a:pt x="129" y="203"/>
                  <a:pt x="78" y="292"/>
                </a:cubicBezTo>
                <a:cubicBezTo>
                  <a:pt x="27" y="380"/>
                  <a:pt x="0" y="481"/>
                  <a:pt x="0" y="584"/>
                </a:cubicBezTo>
                <a:lnTo>
                  <a:pt x="0" y="2917"/>
                </a:lnTo>
                <a:lnTo>
                  <a:pt x="0" y="2918"/>
                </a:lnTo>
                <a:cubicBezTo>
                  <a:pt x="0" y="3020"/>
                  <a:pt x="27" y="3121"/>
                  <a:pt x="78" y="3209"/>
                </a:cubicBezTo>
                <a:cubicBezTo>
                  <a:pt x="129" y="3298"/>
                  <a:pt x="203" y="3372"/>
                  <a:pt x="292" y="3423"/>
                </a:cubicBezTo>
                <a:cubicBezTo>
                  <a:pt x="380" y="3474"/>
                  <a:pt x="481" y="3501"/>
                  <a:pt x="584" y="3501"/>
                </a:cubicBezTo>
                <a:lnTo>
                  <a:pt x="26417" y="3501"/>
                </a:lnTo>
                <a:lnTo>
                  <a:pt x="26418" y="3501"/>
                </a:lnTo>
                <a:cubicBezTo>
                  <a:pt x="26520" y="3501"/>
                  <a:pt x="26621" y="3474"/>
                  <a:pt x="26709" y="3423"/>
                </a:cubicBezTo>
                <a:cubicBezTo>
                  <a:pt x="26798" y="3372"/>
                  <a:pt x="26872" y="3298"/>
                  <a:pt x="26923" y="3209"/>
                </a:cubicBezTo>
                <a:cubicBezTo>
                  <a:pt x="26974" y="3121"/>
                  <a:pt x="27001" y="3020"/>
                  <a:pt x="27001" y="2918"/>
                </a:cubicBezTo>
                <a:lnTo>
                  <a:pt x="27001" y="583"/>
                </a:lnTo>
                <a:lnTo>
                  <a:pt x="27001" y="584"/>
                </a:lnTo>
                <a:lnTo>
                  <a:pt x="27001" y="584"/>
                </a:lnTo>
                <a:cubicBezTo>
                  <a:pt x="27001" y="481"/>
                  <a:pt x="26974" y="380"/>
                  <a:pt x="26923" y="292"/>
                </a:cubicBezTo>
                <a:cubicBezTo>
                  <a:pt x="26872" y="203"/>
                  <a:pt x="26798" y="129"/>
                  <a:pt x="26709" y="78"/>
                </a:cubicBezTo>
                <a:cubicBezTo>
                  <a:pt x="26621" y="27"/>
                  <a:pt x="26520" y="0"/>
                  <a:pt x="26418" y="0"/>
                </a:cubicBezTo>
                <a:lnTo>
                  <a:pt x="583" y="0"/>
                </a:lnTo>
              </a:path>
            </a:pathLst>
          </a:custGeom>
          <a:noFill/>
          <a:ln w="38160">
            <a:solidFill>
              <a:srgbClr val="3465a4"/>
            </a:solidFill>
            <a:round/>
          </a:ln>
        </p:spPr>
        <p:style>
          <a:lnRef idx="0"/>
          <a:fillRef idx="0"/>
          <a:effectRef idx="0"/>
          <a:fontRef idx="minor"/>
        </p:style>
        <p:txBody>
          <a:bodyPr lIns="109080" rIns="109080" tIns="64080" bIns="64080" anchor="t">
            <a:noAutofit/>
          </a:bodyPr>
          <a:p>
            <a:pPr algn="ctr">
              <a:lnSpc>
                <a:spcPct val="150000"/>
              </a:lnSpc>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A </a:t>
            </a:r>
            <a:r>
              <a:rPr b="1" lang="en-PH" sz="2400" spc="-1" strike="noStrike">
                <a:solidFill>
                  <a:srgbClr val="000000"/>
                </a:solidFill>
                <a:latin typeface="Lato"/>
                <a:ea typeface="Calibri;Calibri"/>
              </a:rPr>
              <a:t>verb </a:t>
            </a:r>
            <a:r>
              <a:rPr b="0" lang="en-PH" sz="2400" spc="-1" strike="noStrike">
                <a:solidFill>
                  <a:srgbClr val="000000"/>
                </a:solidFill>
                <a:latin typeface="Lato"/>
                <a:ea typeface="Calibri;Calibri"/>
              </a:rPr>
              <a:t>shows action. Recognizing the verb is often the most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important step in understanding the meaning of a sentence. </a:t>
            </a:r>
            <a:endParaRPr b="0" lang="en-PH" sz="2400" spc="-1" strike="noStrike">
              <a:latin typeface="Arial"/>
            </a:endParaRPr>
          </a:p>
        </p:txBody>
      </p:sp>
      <p:pic>
        <p:nvPicPr>
          <p:cNvPr id="148" name="" descr=""/>
          <p:cNvPicPr/>
          <p:nvPr/>
        </p:nvPicPr>
        <p:blipFill>
          <a:blip r:embed="rId2"/>
          <a:stretch/>
        </p:blipFill>
        <p:spPr>
          <a:xfrm>
            <a:off x="1800000" y="4860000"/>
            <a:ext cx="1079640" cy="10796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2864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2023-08-24T17:58:07Z</dcterms:modified>
  <cp:revision>184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