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360" cy="684324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4240" cy="2784240"/>
          </a:xfrm>
          <a:prstGeom prst="rect">
            <a:avLst/>
          </a:prstGeom>
          <a:ln w="0">
            <a:noFill/>
          </a:ln>
        </p:spPr>
      </p:pic>
      <p:sp>
        <p:nvSpPr>
          <p:cNvPr id="2" name="Rectangle 5"/>
          <p:cNvSpPr/>
          <p:nvPr/>
        </p:nvSpPr>
        <p:spPr>
          <a:xfrm>
            <a:off x="3487320" y="1475280"/>
            <a:ext cx="8689680" cy="384768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9680" cy="36936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360" cy="620280"/>
          </a:xfrm>
          <a:prstGeom prst="rect">
            <a:avLst/>
          </a:prstGeom>
          <a:ln w="0">
            <a:noFill/>
          </a:ln>
        </p:spPr>
      </p:pic>
      <p:sp>
        <p:nvSpPr>
          <p:cNvPr id="43" name="Rectangle 7"/>
          <p:cNvSpPr/>
          <p:nvPr/>
        </p:nvSpPr>
        <p:spPr>
          <a:xfrm>
            <a:off x="10868760" y="0"/>
            <a:ext cx="955800" cy="95580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9880" cy="1019880"/>
          </a:xfrm>
          <a:prstGeom prst="rect">
            <a:avLst/>
          </a:prstGeom>
          <a:ln w="0">
            <a:noFill/>
          </a:ln>
        </p:spPr>
      </p:pic>
      <p:sp>
        <p:nvSpPr>
          <p:cNvPr id="45" name="TextBox 9"/>
          <p:cNvSpPr/>
          <p:nvPr/>
        </p:nvSpPr>
        <p:spPr>
          <a:xfrm>
            <a:off x="185400" y="6362280"/>
            <a:ext cx="467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1680" cy="33699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484000"/>
            <a:ext cx="808560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PAGGAMIT NG MGA PAHAYAG NA GINAGAMIT SA PAGBIBIGAY NG OPINYON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78440" cy="625680"/>
          </a:xfrm>
          <a:prstGeom prst="rect">
            <a:avLst/>
          </a:prstGeom>
          <a:noFill/>
          <a:ln w="0">
            <a:noFill/>
          </a:ln>
        </p:spPr>
        <p:style>
          <a:lnRef idx="0"/>
          <a:fillRef idx="0"/>
          <a:effectRef idx="0"/>
          <a:fontRef idx="minor"/>
        </p:style>
      </p:sp>
      <p:sp>
        <p:nvSpPr>
          <p:cNvPr id="126" name=""/>
          <p:cNvSpPr/>
          <p:nvPr/>
        </p:nvSpPr>
        <p:spPr>
          <a:xfrm>
            <a:off x="540000" y="3240000"/>
            <a:ext cx="10789200" cy="2509200"/>
          </a:xfrm>
          <a:prstGeom prst="rect">
            <a:avLst/>
          </a:prstGeom>
          <a:noFill/>
          <a:ln w="0">
            <a:noFill/>
          </a:ln>
        </p:spPr>
        <p:style>
          <a:lnRef idx="0"/>
          <a:fillRef idx="0"/>
          <a:effectRef idx="0"/>
          <a:fontRef idx="minor"/>
        </p:style>
      </p:sp>
      <p:sp>
        <p:nvSpPr>
          <p:cNvPr id="127" name="PlaceHolder 3"/>
          <p:cNvSpPr/>
          <p:nvPr/>
        </p:nvSpPr>
        <p:spPr>
          <a:xfrm>
            <a:off x="720000" y="2340000"/>
            <a:ext cx="10799280" cy="1210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Ang opinyon ay personal o pansariling pananaw ng isang tao o pangkat ng mga tao na maaaring kapalooban ng kaisipan at saloobin. Nagsisilbi itong tugon ng isang tao sa isang partikular na bagay, pangyayari, o sitwasyon. Ito rin ay tumutukoy sa personal na paniniwala na maaaring pasubalian o salungatin ng iba. Madalas na kapag nagbibigay ng opinyon ang isang tao, ginagamit ang iba’t ibang salitang naghuhudyat na ang kaniyang isinasaad ay opinyon lamang.</a:t>
            </a:r>
            <a:endParaRPr b="0" lang="en-PH" sz="1800" spc="-1" strike="noStrike">
              <a:latin typeface="Lato"/>
              <a:ea typeface=""/>
            </a:endParaRPr>
          </a:p>
        </p:txBody>
      </p:sp>
      <p:sp>
        <p:nvSpPr>
          <p:cNvPr id="128" name="PlaceHolder 4"/>
          <p:cNvSpPr/>
          <p:nvPr/>
        </p:nvSpPr>
        <p:spPr>
          <a:xfrm>
            <a:off x="324000" y="62100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OPINYON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78440" cy="625680"/>
          </a:xfrm>
          <a:prstGeom prst="rect">
            <a:avLst/>
          </a:prstGeom>
          <a:noFill/>
          <a:ln w="0">
            <a:noFill/>
          </a:ln>
        </p:spPr>
        <p:style>
          <a:lnRef idx="0"/>
          <a:fillRef idx="0"/>
          <a:effectRef idx="0"/>
          <a:fontRef idx="minor"/>
        </p:style>
      </p:sp>
      <p:sp>
        <p:nvSpPr>
          <p:cNvPr id="130" name=""/>
          <p:cNvSpPr/>
          <p:nvPr/>
        </p:nvSpPr>
        <p:spPr>
          <a:xfrm>
            <a:off x="540000" y="3240000"/>
            <a:ext cx="10789200" cy="2509200"/>
          </a:xfrm>
          <a:prstGeom prst="rect">
            <a:avLst/>
          </a:prstGeom>
          <a:noFill/>
          <a:ln w="0">
            <a:noFill/>
          </a:ln>
        </p:spPr>
        <p:style>
          <a:lnRef idx="0"/>
          <a:fillRef idx="0"/>
          <a:effectRef idx="0"/>
          <a:fontRef idx="minor"/>
        </p:style>
      </p:sp>
      <p:sp>
        <p:nvSpPr>
          <p:cNvPr id="131" name="PlaceHolder 1"/>
          <p:cNvSpPr/>
          <p:nvPr/>
        </p:nvSpPr>
        <p:spPr>
          <a:xfrm>
            <a:off x="720000" y="1452600"/>
            <a:ext cx="10799280" cy="1210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Lato"/>
              <a:ea typeface=""/>
            </a:endParaRPr>
          </a:p>
          <a:p>
            <a:pPr>
              <a:lnSpc>
                <a:spcPct val="150000"/>
              </a:lnSpc>
              <a:buNone/>
            </a:pPr>
            <a:endParaRPr b="0" lang="en-PH" sz="1800" spc="-1" strike="noStrike">
              <a:latin typeface="Lato"/>
              <a:ea typeface=""/>
            </a:endParaRPr>
          </a:p>
          <a:p>
            <a:pPr>
              <a:lnSpc>
                <a:spcPct val="150000"/>
              </a:lnSpc>
              <a:buNone/>
            </a:pPr>
            <a:endParaRPr b="0" lang="en-PH" sz="1800" spc="-1" strike="noStrike">
              <a:latin typeface="Lato"/>
              <a:ea typeface=""/>
            </a:endParaRPr>
          </a:p>
        </p:txBody>
      </p:sp>
      <p:sp>
        <p:nvSpPr>
          <p:cNvPr id="132" name="PlaceHolder 2"/>
          <p:cNvSpPr/>
          <p:nvPr/>
        </p:nvSpPr>
        <p:spPr>
          <a:xfrm>
            <a:off x="324000" y="-243000"/>
            <a:ext cx="10500840" cy="2330640"/>
          </a:xfrm>
          <a:prstGeom prst="rect">
            <a:avLst/>
          </a:prstGeom>
          <a:noFill/>
          <a:ln w="0">
            <a:noFill/>
          </a:ln>
        </p:spPr>
        <p:style>
          <a:lnRef idx="0"/>
          <a:fillRef idx="0"/>
          <a:effectRef idx="0"/>
          <a:fontRef idx="minor"/>
        </p:style>
        <p:txBody>
          <a:bodyPr lIns="90000" rIns="90000" tIns="45000" bIns="45000" anchor="ctr">
            <a:normAutofit/>
          </a:bodyPr>
          <a:p>
            <a:pPr algn="ctr">
              <a:lnSpc>
                <a:spcPct val="115000"/>
              </a:lnSpc>
              <a:buNone/>
            </a:pPr>
            <a:r>
              <a:rPr b="1" lang="en-PH" sz="3600" spc="-1" strike="noStrike">
                <a:solidFill>
                  <a:srgbClr val="000000"/>
                </a:solidFill>
                <a:latin typeface="Lato"/>
                <a:ea typeface="DejaVu Sans"/>
              </a:rPr>
              <a:t>MGA PAHAYAG NA PAGLALAHAD O PAGBIBIGAY NG OPINYON</a:t>
            </a:r>
            <a:endParaRPr b="0" lang="en-PH" sz="3600" spc="-1" strike="noStrike">
              <a:latin typeface="Arial"/>
            </a:endParaRPr>
          </a:p>
        </p:txBody>
      </p:sp>
      <p:graphicFrame>
        <p:nvGraphicFramePr>
          <p:cNvPr id="133" name=""/>
          <p:cNvGraphicFramePr/>
          <p:nvPr/>
        </p:nvGraphicFramePr>
        <p:xfrm>
          <a:off x="720000" y="2087640"/>
          <a:ext cx="10706040" cy="2061000"/>
        </p:xfrm>
        <a:graphic>
          <a:graphicData uri="http://schemas.openxmlformats.org/drawingml/2006/table">
            <a:tbl>
              <a:tblPr/>
              <a:tblGrid>
                <a:gridCol w="5359680"/>
                <a:gridCol w="5346720"/>
              </a:tblGrid>
              <a:tr h="1029960">
                <a:tc>
                  <a:txBody>
                    <a:bodyPr lIns="90000" rIns="90000" tIns="46800" bIns="46800" anchor="t">
                      <a:noAutofit/>
                    </a:bodyPr>
                    <a:p>
                      <a:r>
                        <a:rPr b="0" lang="en-PH" sz="1800" spc="-1" strike="noStrike">
                          <a:latin typeface="Arial"/>
                        </a:rPr>
                        <a:t>Sa pagbibigay ng neutral na opinyon o mga opinyong ipinahahayag tungkol isang pinag-uusapang bagay, pangyayari, o sitwasyon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Arial"/>
                        </a:rPr>
                        <a:t>Sa pagbibigay ng matatag na opinyon o mga</a:t>
                      </a:r>
                      <a:endParaRPr b="0" lang="en-PH" sz="1800" spc="-1" strike="noStrike">
                        <a:latin typeface="Arial"/>
                      </a:endParaRPr>
                    </a:p>
                    <a:p>
                      <a:r>
                        <a:rPr b="0" lang="en-PH" sz="1800" spc="-1" strike="noStrike">
                          <a:latin typeface="Arial"/>
                        </a:rPr>
                        <a:t>opinyong sigurado at nagsasaad ng pagsuporta</a:t>
                      </a:r>
                      <a:endParaRPr b="0" lang="en-PH" sz="1800" spc="-1" strike="noStrike">
                        <a:latin typeface="Arial"/>
                      </a:endParaRPr>
                    </a:p>
                    <a:p>
                      <a:r>
                        <a:rPr b="0" lang="en-PH" sz="1800" spc="-1" strike="noStrike">
                          <a:latin typeface="Arial"/>
                        </a:rPr>
                        <a:t>at paninindigan sa mga nauna nang inilahad na</a:t>
                      </a:r>
                      <a:endParaRPr b="0" lang="en-PH" sz="1800" spc="-1" strike="noStrike">
                        <a:latin typeface="Arial"/>
                      </a:endParaRPr>
                    </a:p>
                    <a:p>
                      <a:r>
                        <a:rPr b="0" lang="en-PH" sz="1800" spc="-1" strike="noStrike">
                          <a:latin typeface="Arial"/>
                        </a:rPr>
                        <a:t>opinyon o maging sa katotohanan man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2473200">
                <a:tc>
                  <a:txBody>
                    <a:bodyPr lIns="90000" rIns="90000" tIns="46800" bIns="46800" anchor="t">
                      <a:noAutofit/>
                    </a:bodyPr>
                    <a:p>
                      <a:r>
                        <a:rPr b="0" i="1" lang="en-PH" sz="1800" spc="-1" strike="noStrike">
                          <a:latin typeface="Arial"/>
                        </a:rPr>
                        <a:t>Sa aking opinyon…</a:t>
                      </a:r>
                      <a:endParaRPr b="0" i="1" lang="en-PH" sz="1800" spc="-1" strike="noStrike">
                        <a:latin typeface="Arial"/>
                      </a:endParaRPr>
                    </a:p>
                    <a:p>
                      <a:r>
                        <a:rPr b="0" i="1" lang="en-PH" sz="1800" spc="-1" strike="noStrike">
                          <a:latin typeface="Arial"/>
                        </a:rPr>
                        <a:t>Sa ganang akin…</a:t>
                      </a:r>
                      <a:endParaRPr b="0" i="1" lang="en-PH" sz="1800" spc="-1" strike="noStrike">
                        <a:latin typeface="Arial"/>
                      </a:endParaRPr>
                    </a:p>
                    <a:p>
                      <a:r>
                        <a:rPr b="0" i="1" lang="en-PH" sz="1800" spc="-1" strike="noStrike">
                          <a:latin typeface="Arial"/>
                        </a:rPr>
                        <a:t>Kung ako ang tatanungin…</a:t>
                      </a:r>
                      <a:endParaRPr b="0" i="1" lang="en-PH" sz="1800" spc="-1" strike="noStrike">
                        <a:latin typeface="Arial"/>
                      </a:endParaRPr>
                    </a:p>
                    <a:p>
                      <a:r>
                        <a:rPr b="0" i="1" lang="en-PH" sz="1800" spc="-1" strike="noStrike">
                          <a:latin typeface="Arial"/>
                        </a:rPr>
                        <a:t>Sa tingin ko…</a:t>
                      </a:r>
                      <a:endParaRPr b="0" i="1" lang="en-PH" sz="1800" spc="-1" strike="noStrike">
                        <a:latin typeface="Arial"/>
                      </a:endParaRPr>
                    </a:p>
                    <a:p>
                      <a:r>
                        <a:rPr b="0" i="1" lang="en-PH" sz="1800" spc="-1" strike="noStrike">
                          <a:latin typeface="Arial"/>
                        </a:rPr>
                        <a:t>Sa aking palagay…</a:t>
                      </a:r>
                      <a:endParaRPr b="0" i="1" lang="en-PH" sz="1800" spc="-1" strike="noStrike">
                        <a:latin typeface="Arial"/>
                      </a:endParaRPr>
                    </a:p>
                    <a:p>
                      <a:r>
                        <a:rPr b="0" i="1" lang="en-PH" sz="1800" spc="-1" strike="noStrike">
                          <a:latin typeface="Arial"/>
                        </a:rPr>
                        <a:t>Sa aking pananaw…</a:t>
                      </a:r>
                      <a:endParaRPr b="0" i="1"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i="1" lang="en-PH" sz="1800" spc="-1" strike="noStrike">
                          <a:latin typeface="Arial"/>
                        </a:rPr>
                        <a:t>Kumbinsido ako…</a:t>
                      </a:r>
                      <a:endParaRPr b="0" i="1" lang="en-PH" sz="1800" spc="-1" strike="noStrike">
                        <a:latin typeface="Arial"/>
                      </a:endParaRPr>
                    </a:p>
                    <a:p>
                      <a:r>
                        <a:rPr b="0" i="1" lang="en-PH" sz="1800" spc="-1" strike="noStrike">
                          <a:latin typeface="Arial"/>
                        </a:rPr>
                        <a:t>Lubos akong naniniwala…</a:t>
                      </a:r>
                      <a:endParaRPr b="0" i="1" lang="en-PH" sz="1800" spc="-1" strike="noStrike">
                        <a:latin typeface="Arial"/>
                      </a:endParaRPr>
                    </a:p>
                    <a:p>
                      <a:r>
                        <a:rPr b="0" i="1" lang="en-PH" sz="1800" spc="-1" strike="noStrike">
                          <a:latin typeface="Arial"/>
                        </a:rPr>
                        <a:t>Matatag kong pinaniniwalaan…</a:t>
                      </a:r>
                      <a:endParaRPr b="0" i="1" lang="en-PH" sz="1800" spc="-1" strike="noStrike">
                        <a:latin typeface="Arial"/>
                      </a:endParaRPr>
                    </a:p>
                    <a:p>
                      <a:r>
                        <a:rPr b="0" i="1" lang="en-PH" sz="1800" spc="-1" strike="noStrike">
                          <a:latin typeface="Arial"/>
                        </a:rPr>
                        <a:t>Buong loob kong sinusuportahan…</a:t>
                      </a:r>
                      <a:endParaRPr b="0" i="1" lang="en-PH" sz="1800" spc="-1" strike="noStrike">
                        <a:latin typeface="Arial"/>
                      </a:endParaRPr>
                    </a:p>
                    <a:p>
                      <a:r>
                        <a:rPr b="0" i="1" lang="en-PH" sz="1800" spc="-1" strike="noStrike">
                          <a:latin typeface="Arial"/>
                        </a:rPr>
                        <a:t>Lubos akong naninindigan…</a:t>
                      </a:r>
                      <a:endParaRPr b="0" i="1"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360000" y="2880000"/>
            <a:ext cx="12178440" cy="625680"/>
          </a:xfrm>
          <a:prstGeom prst="rect">
            <a:avLst/>
          </a:prstGeom>
          <a:noFill/>
          <a:ln w="0">
            <a:noFill/>
          </a:ln>
        </p:spPr>
        <p:style>
          <a:lnRef idx="0"/>
          <a:fillRef idx="0"/>
          <a:effectRef idx="0"/>
          <a:fontRef idx="minor"/>
        </p:style>
      </p:sp>
      <p:sp>
        <p:nvSpPr>
          <p:cNvPr id="135" name=""/>
          <p:cNvSpPr/>
          <p:nvPr/>
        </p:nvSpPr>
        <p:spPr>
          <a:xfrm>
            <a:off x="540000" y="3240000"/>
            <a:ext cx="10789200" cy="2509200"/>
          </a:xfrm>
          <a:prstGeom prst="rect">
            <a:avLst/>
          </a:prstGeom>
          <a:noFill/>
          <a:ln w="0">
            <a:noFill/>
          </a:ln>
        </p:spPr>
        <p:style>
          <a:lnRef idx="0"/>
          <a:fillRef idx="0"/>
          <a:effectRef idx="0"/>
          <a:fontRef idx="minor"/>
        </p:style>
      </p:sp>
      <p:sp>
        <p:nvSpPr>
          <p:cNvPr id="136" name="PlaceHolder 5"/>
          <p:cNvSpPr/>
          <p:nvPr/>
        </p:nvSpPr>
        <p:spPr>
          <a:xfrm>
            <a:off x="720000" y="1452600"/>
            <a:ext cx="10799280" cy="1210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endParaRPr b="0" lang="en-PH" sz="1800" spc="-1" strike="noStrike">
              <a:latin typeface="Lato"/>
              <a:ea typeface=""/>
            </a:endParaRPr>
          </a:p>
          <a:p>
            <a:pPr>
              <a:lnSpc>
                <a:spcPct val="150000"/>
              </a:lnSpc>
              <a:buNone/>
            </a:pPr>
            <a:endParaRPr b="0" lang="en-PH" sz="1800" spc="-1" strike="noStrike">
              <a:latin typeface="Lato"/>
              <a:ea typeface=""/>
            </a:endParaRPr>
          </a:p>
          <a:p>
            <a:pPr>
              <a:lnSpc>
                <a:spcPct val="150000"/>
              </a:lnSpc>
              <a:buNone/>
            </a:pPr>
            <a:endParaRPr b="0" lang="en-PH" sz="1800" spc="-1" strike="noStrike">
              <a:latin typeface="Lato"/>
              <a:ea typeface=""/>
            </a:endParaRPr>
          </a:p>
        </p:txBody>
      </p:sp>
      <p:sp>
        <p:nvSpPr>
          <p:cNvPr id="137" name="PlaceHolder 6"/>
          <p:cNvSpPr/>
          <p:nvPr/>
        </p:nvSpPr>
        <p:spPr>
          <a:xfrm>
            <a:off x="324000" y="-24300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r>
              <a:rPr b="1" lang="en-PH" sz="3600" spc="-1" strike="noStrike">
                <a:solidFill>
                  <a:srgbClr val="000000"/>
                </a:solidFill>
                <a:latin typeface="Lato"/>
                <a:ea typeface="DejaVu Sans"/>
              </a:rPr>
              <a:t>KAHALAGAHAN: </a:t>
            </a:r>
            <a:endParaRPr b="0" lang="en-PH" sz="3600" spc="-1" strike="noStrike">
              <a:latin typeface="Arial"/>
            </a:endParaRPr>
          </a:p>
        </p:txBody>
      </p:sp>
      <p:sp>
        <p:nvSpPr>
          <p:cNvPr id="138" name="PlaceHolder 7"/>
          <p:cNvSpPr/>
          <p:nvPr/>
        </p:nvSpPr>
        <p:spPr>
          <a:xfrm>
            <a:off x="720000" y="1620000"/>
            <a:ext cx="10799280" cy="121032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
              </a:rPr>
              <a:t>	</a:t>
            </a:r>
            <a:r>
              <a:rPr b="0" lang="en-PH" sz="1800" spc="-1" strike="noStrike">
                <a:solidFill>
                  <a:srgbClr val="000000"/>
                </a:solidFill>
                <a:latin typeface="Lato"/>
                <a:ea typeface=""/>
              </a:rPr>
              <a:t>Mahalaga ang paggamit ng mga pahayag na ito bilang hudyat ng opinyon upang lubos na maintindihan ng mambabasa o ng tagapakinig ang nais na iparating ng manunulat o ng tagapagsalaysay. Narito ang ilang halimbawa ng mga pangungusap na nagsasaad ng opinyon:</a:t>
            </a:r>
            <a:endParaRPr b="0" lang="en-PH" sz="1800" spc="-1" strike="noStrike">
              <a:latin typeface="Lato"/>
              <a:ea typeface=""/>
            </a:endParaRPr>
          </a:p>
        </p:txBody>
      </p:sp>
      <p:pic>
        <p:nvPicPr>
          <p:cNvPr id="139" name="" descr=""/>
          <p:cNvPicPr/>
          <p:nvPr/>
        </p:nvPicPr>
        <p:blipFill>
          <a:blip r:embed="rId1"/>
          <a:stretch/>
        </p:blipFill>
        <p:spPr>
          <a:xfrm>
            <a:off x="720000" y="3148560"/>
            <a:ext cx="1865160" cy="2898720"/>
          </a:xfrm>
          <a:prstGeom prst="rect">
            <a:avLst/>
          </a:prstGeom>
          <a:ln w="0">
            <a:noFill/>
          </a:ln>
        </p:spPr>
      </p:pic>
      <p:sp>
        <p:nvSpPr>
          <p:cNvPr id="140" name=""/>
          <p:cNvSpPr/>
          <p:nvPr/>
        </p:nvSpPr>
        <p:spPr>
          <a:xfrm>
            <a:off x="2700000" y="3060000"/>
            <a:ext cx="7740000" cy="1800000"/>
          </a:xfrm>
          <a:prstGeom prst="wedgeRoundRectCallout">
            <a:avLst>
              <a:gd name="adj1" fmla="val -50148"/>
              <a:gd name="adj2" fmla="val 63416"/>
              <a:gd name="adj3" fmla="val 16667"/>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r>
              <a:rPr b="0" i="1" lang="en-PH" sz="1800" spc="-1" strike="noStrike">
                <a:latin typeface="Lato"/>
              </a:rPr>
              <a:t>• “</a:t>
            </a:r>
            <a:r>
              <a:rPr b="0" i="1" lang="en-PH" sz="1800" spc="-1" strike="noStrike">
                <a:latin typeface="Lato"/>
              </a:rPr>
              <a:t>Sa aking palagay, walang makabubuti sa lahat kundi ang ibayong pag                     iingat.”</a:t>
            </a:r>
            <a:endParaRPr b="0" lang="en-PH" sz="1800" spc="-1" strike="noStrike">
              <a:latin typeface=""/>
              <a:ea typeface=""/>
            </a:endParaRPr>
          </a:p>
          <a:p>
            <a:r>
              <a:rPr b="0" i="1" lang="en-PH" sz="1800" spc="-1" strike="noStrike">
                <a:latin typeface="Lato"/>
              </a:rPr>
              <a:t>• “</a:t>
            </a:r>
            <a:r>
              <a:rPr b="0" i="1" lang="en-PH" sz="1800" spc="-1" strike="noStrike">
                <a:latin typeface="Lato"/>
              </a:rPr>
              <a:t>Lubos akong naniniwala na ang pagtutulungan ang susi sa tagumpay at</a:t>
            </a:r>
            <a:endParaRPr b="0" lang="en-PH" sz="1800" spc="-1" strike="noStrike">
              <a:latin typeface=""/>
              <a:ea typeface=""/>
            </a:endParaRPr>
          </a:p>
          <a:p>
            <a:r>
              <a:rPr b="0" i="1" lang="en-PH" sz="1800" spc="-1" strike="noStrike">
                <a:latin typeface="Lato"/>
              </a:rPr>
              <a:t>     </a:t>
            </a:r>
            <a:r>
              <a:rPr b="0" i="1" lang="en-PH" sz="1800" spc="-1" strike="noStrike">
                <a:latin typeface="Lato"/>
              </a:rPr>
              <a:t>kasaganahan.”</a:t>
            </a:r>
            <a:endParaRPr b="0" lang="en-PH" sz="1800" spc="-1" strike="noStrike">
              <a:latin typeface=""/>
              <a:ea typeface=""/>
            </a:endParaRPr>
          </a:p>
          <a:p>
            <a:r>
              <a:rPr b="0" i="1" lang="en-PH" sz="1800" spc="-1" strike="noStrike">
                <a:latin typeface="Lato"/>
              </a:rPr>
              <a:t>• “</a:t>
            </a:r>
            <a:r>
              <a:rPr b="0" i="1" lang="en-PH" sz="1800" spc="-1" strike="noStrike">
                <a:latin typeface="Lato"/>
              </a:rPr>
              <a:t>Ang kaniyang mga paniniwala ay buong loob kong sinusuportahan.”</a:t>
            </a:r>
            <a:endParaRPr b="0" lang="en-PH" sz="1800" spc="-1" strike="noStrike">
              <a:latin typeface=""/>
              <a:ea typefac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itle 1"/>
          <p:cNvSpPr/>
          <p:nvPr/>
        </p:nvSpPr>
        <p:spPr>
          <a:xfrm>
            <a:off x="1523880" y="1799640"/>
            <a:ext cx="9129240" cy="237276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2880000"/>
            <a:ext cx="12178440" cy="625680"/>
          </a:xfrm>
          <a:prstGeom prst="rect">
            <a:avLst/>
          </a:prstGeom>
          <a:noFill/>
          <a:ln w="0">
            <a:noFill/>
          </a:ln>
        </p:spPr>
        <p:style>
          <a:lnRef idx="0"/>
          <a:fillRef idx="0"/>
          <a:effectRef idx="0"/>
          <a:fontRef idx="minor"/>
        </p:style>
      </p:sp>
      <p:sp>
        <p:nvSpPr>
          <p:cNvPr id="143" name=""/>
          <p:cNvSpPr/>
          <p:nvPr/>
        </p:nvSpPr>
        <p:spPr>
          <a:xfrm>
            <a:off x="540000" y="3240000"/>
            <a:ext cx="10789200" cy="2509200"/>
          </a:xfrm>
          <a:prstGeom prst="rect">
            <a:avLst/>
          </a:prstGeom>
          <a:noFill/>
          <a:ln w="0">
            <a:noFill/>
          </a:ln>
        </p:spPr>
        <p:style>
          <a:lnRef idx="0"/>
          <a:fillRef idx="0"/>
          <a:effectRef idx="0"/>
          <a:fontRef idx="minor"/>
        </p:style>
      </p:sp>
      <p:sp>
        <p:nvSpPr>
          <p:cNvPr id="144" name="PlaceHolder 11"/>
          <p:cNvSpPr/>
          <p:nvPr/>
        </p:nvSpPr>
        <p:spPr>
          <a:xfrm>
            <a:off x="368280" y="-18000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a:t>
            </a:r>
            <a:r>
              <a:rPr b="0" lang="en-US" sz="1800" spc="-1" strike="noStrike">
                <a:solidFill>
                  <a:srgbClr val="000000"/>
                </a:solidFill>
                <a:latin typeface="Lato"/>
                <a:ea typeface="DejaVu Sans"/>
              </a:rPr>
              <a:t> </a:t>
            </a:r>
            <a:r>
              <a:rPr b="0" lang="en-US" sz="1800" spc="-1" strike="noStrike">
                <a:solidFill>
                  <a:srgbClr val="000000"/>
                </a:solidFill>
                <a:latin typeface="Lato"/>
                <a:ea typeface=""/>
              </a:rPr>
              <a:t>Isulat sa iyong kuwaderno ang</a:t>
            </a:r>
            <a:r>
              <a:rPr b="1" lang="en-US" sz="1800" spc="-1" strike="noStrike">
                <a:solidFill>
                  <a:srgbClr val="000000"/>
                </a:solidFill>
                <a:latin typeface="Lato"/>
                <a:ea typeface=""/>
              </a:rPr>
              <a:t> </a:t>
            </a:r>
            <a:r>
              <a:rPr b="1" lang="en-US" sz="1800" spc="-1" strike="noStrike" u="sng">
                <a:solidFill>
                  <a:srgbClr val="000000"/>
                </a:solidFill>
                <a:uFillTx/>
                <a:latin typeface="Lato"/>
                <a:ea typeface=""/>
              </a:rPr>
              <a:t>T</a:t>
            </a:r>
            <a:r>
              <a:rPr b="1" lang="en-US" sz="1800" spc="-1" strike="noStrike">
                <a:solidFill>
                  <a:srgbClr val="000000"/>
                </a:solidFill>
                <a:latin typeface="Lato"/>
                <a:ea typeface=""/>
              </a:rPr>
              <a:t> </a:t>
            </a:r>
            <a:r>
              <a:rPr b="0" lang="en-US" sz="1800" spc="-1" strike="noStrike">
                <a:solidFill>
                  <a:srgbClr val="000000"/>
                </a:solidFill>
                <a:latin typeface="Lato"/>
                <a:ea typeface=""/>
              </a:rPr>
              <a:t>kung Tama ang isinasaad ng pahayag o </a:t>
            </a:r>
            <a:r>
              <a:rPr b="1" lang="en-US" sz="1800" spc="-1" strike="noStrike" u="sng">
                <a:solidFill>
                  <a:srgbClr val="000000"/>
                </a:solidFill>
                <a:uFillTx/>
                <a:latin typeface="Lato"/>
                <a:ea typeface=""/>
              </a:rPr>
              <a:t>M</a:t>
            </a:r>
            <a:r>
              <a:rPr b="0" lang="en-US" sz="1800" spc="-1" strike="noStrike">
                <a:solidFill>
                  <a:srgbClr val="000000"/>
                </a:solidFill>
                <a:latin typeface="Lato"/>
                <a:ea typeface=""/>
              </a:rPr>
              <a:t> naman kung </a:t>
            </a:r>
            <a:r>
              <a:rPr b="0" lang="en-US" sz="1800" spc="-1" strike="noStrike">
                <a:solidFill>
                  <a:srgbClr val="000000"/>
                </a:solidFill>
                <a:latin typeface="Lato"/>
                <a:ea typeface=""/>
              </a:rPr>
              <a:t>Mali.</a:t>
            </a:r>
            <a:endParaRPr b="0" lang="en-PH" sz="1800" spc="-1" strike="noStrike">
              <a:latin typeface="Arial"/>
            </a:endParaRPr>
          </a:p>
        </p:txBody>
      </p:sp>
      <p:sp>
        <p:nvSpPr>
          <p:cNvPr id="145" name=""/>
          <p:cNvSpPr/>
          <p:nvPr/>
        </p:nvSpPr>
        <p:spPr>
          <a:xfrm>
            <a:off x="350640" y="1391760"/>
            <a:ext cx="10978560" cy="2927160"/>
          </a:xfrm>
          <a:prstGeom prst="rect">
            <a:avLst/>
          </a:prstGeom>
          <a:noFill/>
          <a:ln w="0">
            <a:noFill/>
          </a:ln>
        </p:spPr>
        <p:style>
          <a:lnRef idx="0"/>
          <a:fillRef idx="0"/>
          <a:effectRef idx="0"/>
          <a:fontRef idx="minor"/>
        </p:style>
      </p:sp>
      <p:sp>
        <p:nvSpPr>
          <p:cNvPr id="146" name=""/>
          <p:cNvSpPr/>
          <p:nvPr/>
        </p:nvSpPr>
        <p:spPr>
          <a:xfrm>
            <a:off x="721080" y="1800000"/>
            <a:ext cx="10978920" cy="4752720"/>
          </a:xfrm>
          <a:prstGeom prst="rect">
            <a:avLst/>
          </a:prstGeom>
          <a:noFill/>
          <a:ln w="0">
            <a:noFill/>
          </a:ln>
        </p:spPr>
        <p:style>
          <a:lnRef idx="0"/>
          <a:fillRef idx="0"/>
          <a:effectRef idx="0"/>
          <a:fontRef idx="minor"/>
        </p:style>
        <p:txBody>
          <a:bodyPr lIns="90000" rIns="90000" tIns="45000" bIns="45000" anchor="t">
            <a:noAutofit/>
          </a:bodyPr>
          <a:p>
            <a:r>
              <a:rPr b="0" lang="en-PH" sz="1800" spc="-1" strike="noStrike">
                <a:solidFill>
                  <a:srgbClr val="000000"/>
                </a:solidFill>
                <a:latin typeface="Lato"/>
                <a:ea typeface="DejaVu Sans"/>
              </a:rPr>
              <a:t>1. “Sa aking palagay, higit na makaiiwas ang lahat sa pagkakasakit kung magkukusa tayo sa paghuhugas ng                kamay.” Ang pahayag na ito ay nagbibigay ng opinyon.</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DejaVu Sans"/>
              </a:rPr>
              <a:t>2. “Dapat na sundin ang mga batas at alituntunin ng lokal na pamahalaan </a:t>
            </a:r>
            <a:r>
              <a:rPr b="0" lang="en-PH" sz="1800" spc="-1" strike="noStrike">
                <a:solidFill>
                  <a:srgbClr val="000000"/>
                </a:solidFill>
                <a:latin typeface="Lato"/>
                <a:ea typeface=""/>
              </a:rPr>
              <a:t>para sa ikabubuti ng lahat.” Ang                   pahayag na ito ay nagbibigay ng neutral </a:t>
            </a:r>
            <a:r>
              <a:rPr b="0" lang="en-PH" sz="1800" spc="-1" strike="noStrike">
                <a:solidFill>
                  <a:srgbClr val="000000"/>
                </a:solidFill>
                <a:latin typeface="Lato"/>
                <a:ea typeface="DejaVu Sans"/>
              </a:rPr>
              <a:t>na opinyon.</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DejaVu Sans"/>
              </a:rPr>
              <a:t>3. “Naglabas ng alituntunin ang pamahalaan tungkol sa pagkakaroon ng distansiya sa isa’t isa ng mga tao.” Ang        pahayag na ito ay nagbibigay ng matatag na opinyon.</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DejaVu Sans"/>
              </a:rPr>
              <a:t>4. “Makaiiwas ang lahat sa pagkakaroon ng sakit kung magtutulungan at magkakaisa ang mga mamamayang           Pilipino.” Ang pahayag na ito ay hindi nagbibigay ng matatag na opinyon.</a:t>
            </a:r>
            <a:endParaRPr b="0" lang="en-PH" sz="1800" spc="-1" strike="noStrike">
              <a:latin typeface="Lato"/>
              <a:ea typeface=""/>
            </a:endParaRPr>
          </a:p>
          <a:p>
            <a:endParaRPr b="0" lang="en-PH" sz="1800" spc="-1" strike="noStrike">
              <a:latin typeface="Lato"/>
              <a:ea typeface=""/>
            </a:endParaRPr>
          </a:p>
          <a:p>
            <a:r>
              <a:rPr b="0" lang="en-PH" sz="1800" spc="-1" strike="noStrike">
                <a:solidFill>
                  <a:srgbClr val="000000"/>
                </a:solidFill>
                <a:latin typeface="Lato"/>
                <a:ea typeface="DejaVu Sans"/>
              </a:rPr>
              <a:t>5. “Sa tingin ko, ang bansang Pilipinas ay kakikitaan ng kaunlaran sa bawat mamamayan kung didisiplinahin              ang ating mga sarili at sisikaping magtulungan at huwag maghilahan.” Ang pahayag na ito hindi nagbibigay           ng opinyon.</a:t>
            </a:r>
            <a:endParaRPr b="0" lang="en-PH" sz="1800" spc="-1" strike="noStrike">
              <a:latin typeface="Lato"/>
              <a:ea typeface=""/>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360000" y="2880000"/>
            <a:ext cx="12178440" cy="625680"/>
          </a:xfrm>
          <a:prstGeom prst="rect">
            <a:avLst/>
          </a:prstGeom>
          <a:noFill/>
          <a:ln w="0">
            <a:noFill/>
          </a:ln>
        </p:spPr>
        <p:style>
          <a:lnRef idx="0"/>
          <a:fillRef idx="0"/>
          <a:effectRef idx="0"/>
          <a:fontRef idx="minor"/>
        </p:style>
      </p:sp>
      <p:sp>
        <p:nvSpPr>
          <p:cNvPr id="148" name=""/>
          <p:cNvSpPr/>
          <p:nvPr/>
        </p:nvSpPr>
        <p:spPr>
          <a:xfrm>
            <a:off x="540000" y="3240000"/>
            <a:ext cx="10789200" cy="2509200"/>
          </a:xfrm>
          <a:prstGeom prst="rect">
            <a:avLst/>
          </a:prstGeom>
          <a:noFill/>
          <a:ln w="0">
            <a:noFill/>
          </a:ln>
        </p:spPr>
        <p:style>
          <a:lnRef idx="0"/>
          <a:fillRef idx="0"/>
          <a:effectRef idx="0"/>
          <a:fontRef idx="minor"/>
        </p:style>
      </p:sp>
      <p:sp>
        <p:nvSpPr>
          <p:cNvPr id="149" name="PlaceHolder 23"/>
          <p:cNvSpPr/>
          <p:nvPr/>
        </p:nvSpPr>
        <p:spPr>
          <a:xfrm>
            <a:off x="0" y="360000"/>
            <a:ext cx="10800000" cy="2330640"/>
          </a:xfrm>
          <a:prstGeom prst="rect">
            <a:avLst/>
          </a:prstGeom>
          <a:noFill/>
          <a:ln w="0">
            <a:noFill/>
          </a:ln>
        </p:spPr>
        <p:style>
          <a:lnRef idx="0"/>
          <a:fillRef idx="0"/>
          <a:effectRef idx="0"/>
          <a:fontRef idx="minor"/>
        </p:style>
        <p:txBody>
          <a:bodyPr lIns="90000" rIns="90000" tIns="45000" bIns="45000" anchor="ctr">
            <a:normAutofit/>
          </a:bodyPr>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a:p>
            <a:pPr marL="2880000">
              <a:lnSpc>
                <a:spcPct val="115000"/>
              </a:lnSpc>
              <a:buNone/>
            </a:pPr>
            <a:endParaRPr b="0" lang="en-PH" sz="3200" spc="-1" strike="noStrike">
              <a:latin typeface="Arial"/>
              <a:ea typeface="PingFang SC"/>
            </a:endParaRPr>
          </a:p>
        </p:txBody>
      </p:sp>
      <p:sp>
        <p:nvSpPr>
          <p:cNvPr id="150" name=""/>
          <p:cNvSpPr/>
          <p:nvPr/>
        </p:nvSpPr>
        <p:spPr>
          <a:xfrm>
            <a:off x="540000" y="1800000"/>
            <a:ext cx="10978560" cy="2927160"/>
          </a:xfrm>
          <a:prstGeom prst="rect">
            <a:avLst/>
          </a:prstGeom>
          <a:noFill/>
          <a:ln w="0">
            <a:noFill/>
          </a:ln>
        </p:spPr>
        <p:style>
          <a:lnRef idx="0"/>
          <a:fillRef idx="0"/>
          <a:effectRef idx="0"/>
          <a:fontRef idx="minor"/>
        </p:style>
      </p:sp>
      <p:sp>
        <p:nvSpPr>
          <p:cNvPr id="151" name=""/>
          <p:cNvSpPr/>
          <p:nvPr/>
        </p:nvSpPr>
        <p:spPr>
          <a:xfrm>
            <a:off x="540720" y="2266920"/>
            <a:ext cx="10978920" cy="4752720"/>
          </a:xfrm>
          <a:prstGeom prst="rect">
            <a:avLst/>
          </a:prstGeom>
          <a:noFill/>
          <a:ln w="0">
            <a:noFill/>
          </a:ln>
        </p:spPr>
        <p:style>
          <a:lnRef idx="0"/>
          <a:fillRef idx="0"/>
          <a:effectRef idx="0"/>
          <a:fontRef idx="minor"/>
        </p:style>
      </p:sp>
      <p:sp>
        <p:nvSpPr>
          <p:cNvPr id="152" name="PlaceHolder 24"/>
          <p:cNvSpPr/>
          <p:nvPr/>
        </p:nvSpPr>
        <p:spPr>
          <a:xfrm>
            <a:off x="180000" y="-360000"/>
            <a:ext cx="10500840" cy="233064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SUSI SA PAGWAWASTO</a:t>
            </a:r>
            <a:endParaRPr b="0" lang="en-PH" sz="3400" spc="-1" strike="noStrike">
              <a:latin typeface="Arial"/>
            </a:endParaRPr>
          </a:p>
        </p:txBody>
      </p:sp>
      <p:sp>
        <p:nvSpPr>
          <p:cNvPr id="153" name=""/>
          <p:cNvSpPr txBox="1"/>
          <p:nvPr/>
        </p:nvSpPr>
        <p:spPr>
          <a:xfrm>
            <a:off x="3240000" y="1612440"/>
            <a:ext cx="1541880" cy="3247560"/>
          </a:xfrm>
          <a:prstGeom prst="rect">
            <a:avLst/>
          </a:prstGeom>
          <a:noFill/>
          <a:ln w="0">
            <a:noFill/>
          </a:ln>
        </p:spPr>
        <p:txBody>
          <a:bodyPr lIns="90000" rIns="90000" tIns="45000" bIns="45000" anchor="t">
            <a:noAutofit/>
          </a:bodyPr>
          <a:p>
            <a:r>
              <a:rPr b="0" lang="en-US" sz="3500" spc="-1" strike="noStrike">
                <a:solidFill>
                  <a:srgbClr val="000000"/>
                </a:solidFill>
                <a:latin typeface="Lato"/>
                <a:ea typeface="DejaVu Sans"/>
              </a:rPr>
              <a:t>1. T</a:t>
            </a:r>
            <a:endParaRPr b="0" lang="en-PH" sz="3500" spc="-1" strike="noStrike">
              <a:latin typeface="Arial"/>
            </a:endParaRPr>
          </a:p>
          <a:p>
            <a:r>
              <a:rPr b="0" lang="en-US" sz="3500" spc="-1" strike="noStrike">
                <a:solidFill>
                  <a:srgbClr val="000000"/>
                </a:solidFill>
                <a:latin typeface="Lato"/>
                <a:ea typeface="DejaVu Sans"/>
              </a:rPr>
              <a:t>2. M</a:t>
            </a:r>
            <a:endParaRPr b="0" lang="en-PH" sz="3500" spc="-1" strike="noStrike">
              <a:latin typeface="Arial"/>
            </a:endParaRPr>
          </a:p>
          <a:p>
            <a:r>
              <a:rPr b="0" lang="en-US" sz="3500" spc="-1" strike="noStrike">
                <a:solidFill>
                  <a:srgbClr val="000000"/>
                </a:solidFill>
                <a:latin typeface="Lato"/>
                <a:ea typeface="DejaVu Sans"/>
              </a:rPr>
              <a:t>3. M</a:t>
            </a:r>
            <a:endParaRPr b="0" lang="en-PH" sz="3500" spc="-1" strike="noStrike">
              <a:latin typeface="Arial"/>
            </a:endParaRPr>
          </a:p>
          <a:p>
            <a:r>
              <a:rPr b="0" lang="en-US" sz="3500" spc="-1" strike="noStrike">
                <a:solidFill>
                  <a:srgbClr val="000000"/>
                </a:solidFill>
                <a:latin typeface="Lato"/>
                <a:ea typeface="DejaVu Sans"/>
              </a:rPr>
              <a:t>4. T</a:t>
            </a:r>
            <a:endParaRPr b="0" lang="en-PH" sz="3500" spc="-1" strike="noStrike">
              <a:latin typeface="Arial"/>
            </a:endParaRPr>
          </a:p>
          <a:p>
            <a:r>
              <a:rPr b="0" lang="en-US" sz="3500" spc="-1" strike="noStrike">
                <a:solidFill>
                  <a:srgbClr val="000000"/>
                </a:solidFill>
                <a:latin typeface="Lato"/>
                <a:ea typeface="DejaVu Sans"/>
              </a:rPr>
              <a:t>5. M</a:t>
            </a:r>
            <a:endParaRPr b="0" lang="en-PH" sz="3500" spc="-1" strike="noStrike">
              <a:latin typeface="Arial"/>
            </a:endParaRPr>
          </a:p>
          <a:p>
            <a:endParaRPr b="0" lang="en-PH" sz="35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3486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2023-04-05T15:45:50Z</dcterms:modified>
  <cp:revision>191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