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3.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media/image6.png" ContentType="image/png"/>
  <Override PartName="/ppt/media/image7.png" ContentType="image/png"/>
  <Override PartName="/ppt/media/image8.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31.xml.rels" ContentType="application/vnd.openxmlformats-package.relationships+xml"/>
  <Override PartName="/ppt/slideLayouts/_rels/slideLayout20.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3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8.xml.rels" ContentType="application/vnd.openxmlformats-package.relationships+xml"/>
  <Override PartName="/ppt/slideLayouts/_rels/slideLayout36.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3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33.xml" ContentType="application/vnd.openxmlformats-officedocument.presentationml.slideLayout+xml"/>
  <Override PartName="/ppt/slideLayouts/slideLayout28.xml" ContentType="application/vnd.openxmlformats-officedocument.presentationml.slideLayout+xml"/>
  <Override PartName="/ppt/slideLayouts/slideLayout34.xml" ContentType="application/vnd.openxmlformats-officedocument.presentationml.slideLayout+xml"/>
  <Override PartName="/ppt/slideLayouts/slideLayout29.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s/_rels/slide6.xml.rels" ContentType="application/vnd.openxmlformats-package.relationships+xml"/>
  <Override PartName="/ppt/slides/_rels/slide5.xml.rels" ContentType="application/vnd.openxmlformats-package.relationships+xml"/>
  <Override PartName="/ppt/slides/_rels/slide4.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1.xml.rels" ContentType="application/vnd.openxmlformats-package.relationships+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5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89"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1"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94"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6"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99"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0"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4"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8"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0"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1"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5"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6"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8"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9"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0"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1"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2"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3"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11840" cy="6777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pic>
        <p:nvPicPr>
          <p:cNvPr id="1" name="Picture 4" descr=""/>
          <p:cNvPicPr/>
          <p:nvPr/>
        </p:nvPicPr>
        <p:blipFill>
          <a:blip r:embed="rId3"/>
          <a:stretch/>
        </p:blipFill>
        <p:spPr>
          <a:xfrm>
            <a:off x="333000" y="1801080"/>
            <a:ext cx="2718720" cy="2718720"/>
          </a:xfrm>
          <a:prstGeom prst="rect">
            <a:avLst/>
          </a:prstGeom>
          <a:ln w="0">
            <a:noFill/>
          </a:ln>
        </p:spPr>
      </p:pic>
      <p:sp>
        <p:nvSpPr>
          <p:cNvPr id="2" name="Rectangle 5"/>
          <p:cNvSpPr/>
          <p:nvPr/>
        </p:nvSpPr>
        <p:spPr>
          <a:xfrm>
            <a:off x="3487320" y="1475280"/>
            <a:ext cx="8624160" cy="378216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sp>
      <p:sp>
        <p:nvSpPr>
          <p:cNvPr id="3" name="Rectangle 8"/>
          <p:cNvSpPr/>
          <p:nvPr/>
        </p:nvSpPr>
        <p:spPr>
          <a:xfrm>
            <a:off x="3487320" y="5337720"/>
            <a:ext cx="8624160" cy="303840"/>
          </a:xfrm>
          <a:prstGeom prst="rect">
            <a:avLst/>
          </a:prstGeom>
          <a:gradFill rotWithShape="0">
            <a:gsLst>
              <a:gs pos="0">
                <a:srgbClr val="c00000"/>
              </a:gs>
              <a:gs pos="100000">
                <a:srgbClr val="e9bf0e">
                  <a:alpha val="83137"/>
                </a:srgbClr>
              </a:gs>
            </a:gsLst>
            <a:lin ang="0"/>
          </a:gradFill>
          <a:ln>
            <a:noFill/>
          </a:ln>
        </p:spPr>
        <p:style>
          <a:lnRef idx="2">
            <a:schemeClr val="accent1">
              <a:shade val="50000"/>
            </a:schemeClr>
          </a:lnRef>
          <a:fillRef idx="1">
            <a:schemeClr val="accent1"/>
          </a:fillRef>
          <a:effectRef idx="0">
            <a:schemeClr val="accent1"/>
          </a:effectRef>
          <a:fontRef idx="minor"/>
        </p:style>
      </p:sp>
      <p:sp>
        <p:nvSpPr>
          <p:cNvPr id="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5"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2" name="Picture 18" descr=""/>
          <p:cNvPicPr/>
          <p:nvPr/>
        </p:nvPicPr>
        <p:blipFill>
          <a:blip r:embed="rId2"/>
          <a:stretch/>
        </p:blipFill>
        <p:spPr>
          <a:xfrm>
            <a:off x="0" y="6242760"/>
            <a:ext cx="12111840" cy="554760"/>
          </a:xfrm>
          <a:prstGeom prst="rect">
            <a:avLst/>
          </a:prstGeom>
          <a:ln w="0">
            <a:noFill/>
          </a:ln>
        </p:spPr>
      </p:pic>
      <p:sp>
        <p:nvSpPr>
          <p:cNvPr id="43" name="Rectangle 7"/>
          <p:cNvSpPr/>
          <p:nvPr/>
        </p:nvSpPr>
        <p:spPr>
          <a:xfrm>
            <a:off x="10868760" y="0"/>
            <a:ext cx="890280" cy="89028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sp>
      <p:pic>
        <p:nvPicPr>
          <p:cNvPr id="44" name="Picture 10" descr=""/>
          <p:cNvPicPr/>
          <p:nvPr/>
        </p:nvPicPr>
        <p:blipFill>
          <a:blip r:embed="rId3"/>
          <a:stretch/>
        </p:blipFill>
        <p:spPr>
          <a:xfrm>
            <a:off x="10857240" y="-64440"/>
            <a:ext cx="954360" cy="954360"/>
          </a:xfrm>
          <a:prstGeom prst="rect">
            <a:avLst/>
          </a:prstGeom>
          <a:ln w="0">
            <a:noFill/>
          </a:ln>
        </p:spPr>
      </p:pic>
      <p:sp>
        <p:nvSpPr>
          <p:cNvPr id="45" name="TextBox 9"/>
          <p:cNvSpPr/>
          <p:nvPr/>
        </p:nvSpPr>
        <p:spPr>
          <a:xfrm>
            <a:off x="185400" y="6362280"/>
            <a:ext cx="461160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46" name="TextBox 11"/>
          <p:cNvSpPr/>
          <p:nvPr/>
        </p:nvSpPr>
        <p:spPr>
          <a:xfrm>
            <a:off x="9360000" y="6352200"/>
            <a:ext cx="263556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4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48"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5" name="New REX Education Mission Logo V.png" descr="New REX Education Mission Logo V.png"/>
          <p:cNvPicPr/>
          <p:nvPr/>
        </p:nvPicPr>
        <p:blipFill>
          <a:blip r:embed="rId2"/>
          <a:stretch/>
        </p:blipFill>
        <p:spPr>
          <a:xfrm>
            <a:off x="2755800" y="1508760"/>
            <a:ext cx="6536160" cy="3304440"/>
          </a:xfrm>
          <a:prstGeom prst="rect">
            <a:avLst/>
          </a:prstGeom>
          <a:ln w="12700">
            <a:noFill/>
          </a:ln>
        </p:spPr>
      </p:pic>
      <p:sp>
        <p:nvSpPr>
          <p:cNvPr id="8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87"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25.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 name="TextBox 7"/>
          <p:cNvSpPr/>
          <p:nvPr/>
        </p:nvSpPr>
        <p:spPr>
          <a:xfrm>
            <a:off x="3996000" y="3078360"/>
            <a:ext cx="7545960" cy="700200"/>
          </a:xfrm>
          <a:prstGeom prst="rect">
            <a:avLst/>
          </a:prstGeom>
          <a:noFill/>
          <a:ln w="0">
            <a:noFill/>
          </a:ln>
        </p:spPr>
        <p:style>
          <a:lnRef idx="0"/>
          <a:fillRef idx="0"/>
          <a:effectRef idx="0"/>
          <a:fontRef idx="minor"/>
        </p:style>
        <p:txBody>
          <a:bodyPr lIns="90000" rIns="90000" tIns="45000" bIns="45000" anchor="ctr">
            <a:spAutoFit/>
          </a:bodyPr>
          <a:p>
            <a:pPr algn="ctr">
              <a:lnSpc>
                <a:spcPct val="100000"/>
              </a:lnSpc>
              <a:buNone/>
            </a:pPr>
            <a:r>
              <a:rPr b="1" lang="en-US" sz="4000" spc="-1" strike="noStrike">
                <a:solidFill>
                  <a:srgbClr val="ffffff"/>
                </a:solidFill>
                <a:latin typeface="Lato"/>
                <a:ea typeface="AppleSystemUIFont"/>
              </a:rPr>
              <a:t>Proving Perpendicular Lines</a:t>
            </a:r>
            <a:endParaRPr b="0" lang="en-PH" sz="4000" spc="-1" strike="noStrike">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5" name="PlaceHolder 1"/>
          <p:cNvSpPr>
            <a:spLocks noGrp="1"/>
          </p:cNvSpPr>
          <p:nvPr>
            <p:ph type="title"/>
          </p:nvPr>
        </p:nvSpPr>
        <p:spPr>
          <a:xfrm>
            <a:off x="609480" y="165600"/>
            <a:ext cx="10968480" cy="802440"/>
          </a:xfrm>
          <a:prstGeom prst="rect">
            <a:avLst/>
          </a:prstGeom>
          <a:noFill/>
          <a:ln w="0">
            <a:noFill/>
          </a:ln>
        </p:spPr>
        <p:txBody>
          <a:bodyPr lIns="0" rIns="0" tIns="0" bIns="0" anchor="ctr">
            <a:noAutofit/>
          </a:bodyPr>
          <a:p>
            <a:pPr>
              <a:lnSpc>
                <a:spcPct val="100000"/>
              </a:lnSpc>
              <a:buNone/>
            </a:pPr>
            <a:r>
              <a:rPr b="1" lang="en-PH" sz="3600" spc="-1" strike="noStrike">
                <a:latin typeface="Lato"/>
              </a:rPr>
              <a:t>Proving Perpendicular Lines</a:t>
            </a:r>
            <a:endParaRPr b="0" lang="en-PH" sz="3600" spc="-1" strike="noStrike">
              <a:latin typeface="Arial"/>
            </a:endParaRPr>
          </a:p>
        </p:txBody>
      </p:sp>
      <p:sp>
        <p:nvSpPr>
          <p:cNvPr id="126" name="PlaceHolder 2"/>
          <p:cNvSpPr>
            <a:spLocks noGrp="1"/>
          </p:cNvSpPr>
          <p:nvPr>
            <p:ph/>
          </p:nvPr>
        </p:nvSpPr>
        <p:spPr>
          <a:xfrm>
            <a:off x="609480" y="1080000"/>
            <a:ext cx="10908000" cy="5037120"/>
          </a:xfrm>
          <a:prstGeom prst="rect">
            <a:avLst/>
          </a:prstGeom>
          <a:noFill/>
          <a:ln w="0">
            <a:noFill/>
          </a:ln>
        </p:spPr>
        <p:txBody>
          <a:bodyPr lIns="0" rIns="0" tIns="0" bIns="0" anchor="t">
            <a:normAutofit/>
          </a:bodyPr>
          <a:p>
            <a:pPr algn="just">
              <a:lnSpc>
                <a:spcPct val="100000"/>
              </a:lnSpc>
              <a:buNone/>
            </a:pPr>
            <a:r>
              <a:rPr b="1" lang="en-PH" sz="2000" spc="-1" strike="noStrike">
                <a:latin typeface="Lato"/>
              </a:rPr>
              <a:t>Perpendicular lines</a:t>
            </a:r>
            <a:r>
              <a:rPr b="0" lang="en-PH" sz="2000" spc="-1" strike="noStrike">
                <a:latin typeface="Lato"/>
              </a:rPr>
              <a:t> are formed when two lines meet at exactly one point, forming four right angles. Perpendicular lines are represented by the symbol “⊥.” AB⊥CD is read as “AB is perpendicular to CD.”</a:t>
            </a:r>
            <a:endParaRPr b="0" lang="en-PH" sz="2000" spc="-1" strike="noStrike">
              <a:latin typeface="Arial"/>
            </a:endParaRPr>
          </a:p>
          <a:p>
            <a:pPr algn="just">
              <a:lnSpc>
                <a:spcPct val="100000"/>
              </a:lnSpc>
              <a:buNone/>
            </a:pPr>
            <a:endParaRPr b="0" lang="en-PH" sz="2000" spc="-1" strike="noStrike">
              <a:latin typeface="Arial"/>
            </a:endParaRPr>
          </a:p>
          <a:p>
            <a:pPr algn="just">
              <a:lnSpc>
                <a:spcPct val="100000"/>
              </a:lnSpc>
              <a:buNone/>
            </a:pPr>
            <a:r>
              <a:rPr b="0" lang="en-PH" sz="2000" spc="-1" strike="noStrike">
                <a:latin typeface="Lato"/>
                <a:ea typeface="PingFang SC"/>
              </a:rPr>
              <a:t>If EF and GH are the two lines intersecting each other at 90°, then they are perpendicular to each other and are written as EF</a:t>
            </a:r>
            <a:r>
              <a:rPr b="0" lang="en-PH" sz="2000" spc="-1" strike="noStrike">
                <a:latin typeface="Lato"/>
              </a:rPr>
              <a:t>⊥GH. Recall that the point of intersection of perpendicular lines is called the </a:t>
            </a:r>
            <a:r>
              <a:rPr b="1" lang="en-PH" sz="2000" spc="-1" strike="noStrike">
                <a:latin typeface="Lato"/>
              </a:rPr>
              <a:t>foot of the perpendicular</a:t>
            </a:r>
            <a:r>
              <a:rPr b="0" lang="en-PH" sz="2000" spc="-1" strike="noStrike">
                <a:latin typeface="Lato"/>
              </a:rPr>
              <a:t>.</a:t>
            </a:r>
            <a:endParaRPr b="0" lang="en-PH" sz="2000" spc="-1" strike="noStrike">
              <a:latin typeface="Arial"/>
            </a:endParaRPr>
          </a:p>
          <a:p>
            <a:pPr algn="just">
              <a:lnSpc>
                <a:spcPct val="100000"/>
              </a:lnSpc>
              <a:buNone/>
            </a:pPr>
            <a:endParaRPr b="0" lang="en-PH" sz="2000" spc="-1" strike="noStrike">
              <a:latin typeface="Arial"/>
            </a:endParaRPr>
          </a:p>
          <a:p>
            <a:pPr algn="just">
              <a:lnSpc>
                <a:spcPct val="100000"/>
              </a:lnSpc>
              <a:buNone/>
            </a:pPr>
            <a:r>
              <a:rPr b="0" lang="en-PH" sz="2000" spc="-1" strike="noStrike">
                <a:latin typeface="Lato"/>
              </a:rPr>
              <a:t>You already know the properties of perpendicular lines from the past lessons, but how will you prove that the two given lines are perpendicular to each other? In this lesson, you will learn about the converse of the properties of perpendicular lines and use them to prove that the given lines are perpendicular.</a:t>
            </a:r>
            <a:r>
              <a:rPr b="0" lang="en-PH" sz="2000" spc="-1" strike="noStrike">
                <a:latin typeface="Lato"/>
              </a:rPr>
              <a:t>	</a:t>
            </a:r>
            <a:endParaRPr b="0" lang="en-PH" sz="2000" spc="-1" strike="noStrike">
              <a:latin typeface="Arial"/>
            </a:endParaRPr>
          </a:p>
        </p:txBody>
      </p:sp>
      <p:sp>
        <p:nvSpPr>
          <p:cNvPr id="127" name=""/>
          <p:cNvSpPr/>
          <p:nvPr/>
        </p:nvSpPr>
        <p:spPr>
          <a:xfrm>
            <a:off x="8352000" y="1404000"/>
            <a:ext cx="360000" cy="0"/>
          </a:xfrm>
          <a:prstGeom prst="line">
            <a:avLst/>
          </a:prstGeom>
          <a:ln w="0">
            <a:solidFill>
              <a:srgbClr val="000000"/>
            </a:solidFill>
            <a:headEnd len="med" type="triangle" w="med"/>
            <a:tailEnd len="med" type="triangle" w="med"/>
          </a:ln>
        </p:spPr>
        <p:style>
          <a:lnRef idx="0"/>
          <a:fillRef idx="0"/>
          <a:effectRef idx="0"/>
          <a:fontRef idx="minor"/>
        </p:style>
      </p:sp>
      <p:sp>
        <p:nvSpPr>
          <p:cNvPr id="128" name=""/>
          <p:cNvSpPr/>
          <p:nvPr/>
        </p:nvSpPr>
        <p:spPr>
          <a:xfrm>
            <a:off x="8856000" y="1404000"/>
            <a:ext cx="360000" cy="0"/>
          </a:xfrm>
          <a:prstGeom prst="line">
            <a:avLst/>
          </a:prstGeom>
          <a:ln w="0">
            <a:solidFill>
              <a:srgbClr val="000000"/>
            </a:solidFill>
            <a:headEnd len="med" type="triangle" w="med"/>
            <a:tailEnd len="med" type="triangle" w="med"/>
          </a:ln>
        </p:spPr>
        <p:style>
          <a:lnRef idx="0"/>
          <a:fillRef idx="0"/>
          <a:effectRef idx="0"/>
          <a:fontRef idx="minor"/>
        </p:style>
      </p:sp>
      <p:sp>
        <p:nvSpPr>
          <p:cNvPr id="129" name=""/>
          <p:cNvSpPr/>
          <p:nvPr/>
        </p:nvSpPr>
        <p:spPr>
          <a:xfrm>
            <a:off x="10836000" y="1404000"/>
            <a:ext cx="360000" cy="0"/>
          </a:xfrm>
          <a:prstGeom prst="line">
            <a:avLst/>
          </a:prstGeom>
          <a:ln w="0">
            <a:solidFill>
              <a:srgbClr val="000000"/>
            </a:solidFill>
            <a:headEnd len="med" type="triangle" w="med"/>
            <a:tailEnd len="med" type="triangle" w="med"/>
          </a:ln>
        </p:spPr>
        <p:style>
          <a:lnRef idx="0"/>
          <a:fillRef idx="0"/>
          <a:effectRef idx="0"/>
          <a:fontRef idx="minor"/>
        </p:style>
      </p:sp>
      <p:sp>
        <p:nvSpPr>
          <p:cNvPr id="130" name=""/>
          <p:cNvSpPr/>
          <p:nvPr/>
        </p:nvSpPr>
        <p:spPr>
          <a:xfrm>
            <a:off x="2520000" y="1728000"/>
            <a:ext cx="360000" cy="0"/>
          </a:xfrm>
          <a:prstGeom prst="line">
            <a:avLst/>
          </a:prstGeom>
          <a:ln w="0">
            <a:solidFill>
              <a:srgbClr val="000000"/>
            </a:solidFill>
            <a:headEnd len="med" type="triangle" w="med"/>
            <a:tailEnd len="med" type="triangle" w="med"/>
          </a:ln>
        </p:spPr>
        <p:style>
          <a:lnRef idx="0"/>
          <a:fillRef idx="0"/>
          <a:effectRef idx="0"/>
          <a:fontRef idx="minor"/>
        </p:style>
      </p:sp>
      <p:sp>
        <p:nvSpPr>
          <p:cNvPr id="131" name=""/>
          <p:cNvSpPr/>
          <p:nvPr/>
        </p:nvSpPr>
        <p:spPr>
          <a:xfrm>
            <a:off x="1692000" y="2304000"/>
            <a:ext cx="360000" cy="0"/>
          </a:xfrm>
          <a:prstGeom prst="line">
            <a:avLst/>
          </a:prstGeom>
          <a:ln w="0">
            <a:solidFill>
              <a:srgbClr val="000000"/>
            </a:solidFill>
            <a:headEnd len="med" type="triangle" w="med"/>
            <a:tailEnd len="med" type="triangle" w="med"/>
          </a:ln>
        </p:spPr>
        <p:style>
          <a:lnRef idx="0"/>
          <a:fillRef idx="0"/>
          <a:effectRef idx="0"/>
          <a:fontRef idx="minor"/>
        </p:style>
      </p:sp>
      <p:sp>
        <p:nvSpPr>
          <p:cNvPr id="132" name=""/>
          <p:cNvSpPr/>
          <p:nvPr/>
        </p:nvSpPr>
        <p:spPr>
          <a:xfrm>
            <a:off x="792000" y="2304000"/>
            <a:ext cx="360000" cy="0"/>
          </a:xfrm>
          <a:prstGeom prst="line">
            <a:avLst/>
          </a:prstGeom>
          <a:ln w="0">
            <a:solidFill>
              <a:srgbClr val="000000"/>
            </a:solidFill>
            <a:headEnd len="med" type="triangle" w="med"/>
            <a:tailEnd len="med" type="triangle" w="med"/>
          </a:ln>
        </p:spPr>
        <p:style>
          <a:lnRef idx="0"/>
          <a:fillRef idx="0"/>
          <a:effectRef idx="0"/>
          <a:fontRef idx="minor"/>
        </p:style>
      </p:sp>
      <p:sp>
        <p:nvSpPr>
          <p:cNvPr id="133" name=""/>
          <p:cNvSpPr/>
          <p:nvPr/>
        </p:nvSpPr>
        <p:spPr>
          <a:xfrm>
            <a:off x="3456000" y="2628000"/>
            <a:ext cx="360000" cy="0"/>
          </a:xfrm>
          <a:prstGeom prst="line">
            <a:avLst/>
          </a:prstGeom>
          <a:ln w="0">
            <a:solidFill>
              <a:srgbClr val="000000"/>
            </a:solidFill>
            <a:headEnd len="med" type="triangle" w="med"/>
            <a:tailEnd len="med" type="triangle" w="med"/>
          </a:ln>
        </p:spPr>
        <p:style>
          <a:lnRef idx="0"/>
          <a:fillRef idx="0"/>
          <a:effectRef idx="0"/>
          <a:fontRef idx="minor"/>
        </p:style>
      </p:sp>
      <p:sp>
        <p:nvSpPr>
          <p:cNvPr id="134" name=""/>
          <p:cNvSpPr/>
          <p:nvPr/>
        </p:nvSpPr>
        <p:spPr>
          <a:xfrm>
            <a:off x="4032000" y="2628000"/>
            <a:ext cx="360000" cy="0"/>
          </a:xfrm>
          <a:prstGeom prst="line">
            <a:avLst/>
          </a:prstGeom>
          <a:ln w="0">
            <a:solidFill>
              <a:srgbClr val="000000"/>
            </a:solidFill>
            <a:headEnd len="med" type="triangle" w="med"/>
            <a:tailEnd len="med" type="triangle" w="med"/>
          </a:ln>
        </p:spPr>
        <p:style>
          <a:lnRef idx="0"/>
          <a:fillRef idx="0"/>
          <a:effectRef idx="0"/>
          <a:fontRef idx="minor"/>
        </p:style>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5" name="PlaceHolder 1"/>
          <p:cNvSpPr>
            <a:spLocks noGrp="1"/>
          </p:cNvSpPr>
          <p:nvPr>
            <p:ph type="title"/>
          </p:nvPr>
        </p:nvSpPr>
        <p:spPr>
          <a:xfrm>
            <a:off x="609480" y="165600"/>
            <a:ext cx="10968480" cy="802440"/>
          </a:xfrm>
          <a:prstGeom prst="rect">
            <a:avLst/>
          </a:prstGeom>
          <a:noFill/>
          <a:ln w="0">
            <a:noFill/>
          </a:ln>
        </p:spPr>
        <p:txBody>
          <a:bodyPr lIns="0" rIns="0" tIns="0" bIns="0" anchor="ctr">
            <a:noAutofit/>
          </a:bodyPr>
          <a:p>
            <a:pPr>
              <a:lnSpc>
                <a:spcPct val="100000"/>
              </a:lnSpc>
              <a:buNone/>
            </a:pPr>
            <a:r>
              <a:rPr b="1" lang="en-PH" sz="3600" spc="-1" strike="noStrike">
                <a:latin typeface="Lato"/>
              </a:rPr>
              <a:t>Proving Perpendicular Lines</a:t>
            </a:r>
            <a:endParaRPr b="0" lang="en-PH" sz="3600" spc="-1" strike="noStrike">
              <a:latin typeface="Arial"/>
            </a:endParaRPr>
          </a:p>
        </p:txBody>
      </p:sp>
      <p:sp>
        <p:nvSpPr>
          <p:cNvPr id="136" name="PlaceHolder 2"/>
          <p:cNvSpPr>
            <a:spLocks noGrp="1"/>
          </p:cNvSpPr>
          <p:nvPr>
            <p:ph/>
          </p:nvPr>
        </p:nvSpPr>
        <p:spPr>
          <a:xfrm>
            <a:off x="609480" y="936000"/>
            <a:ext cx="10908000" cy="5037120"/>
          </a:xfrm>
          <a:prstGeom prst="rect">
            <a:avLst/>
          </a:prstGeom>
          <a:noFill/>
          <a:ln w="0">
            <a:noFill/>
          </a:ln>
        </p:spPr>
        <p:txBody>
          <a:bodyPr lIns="0" rIns="0" tIns="0" bIns="0" anchor="t">
            <a:normAutofit/>
          </a:bodyPr>
          <a:p>
            <a:pPr algn="just">
              <a:buNone/>
            </a:pPr>
            <a:r>
              <a:rPr b="1" lang="en-PH" sz="2000" spc="-1" strike="noStrike">
                <a:latin typeface="Lato"/>
              </a:rPr>
              <a:t>Linear Pair Perpendicular Theorem</a:t>
            </a:r>
            <a:endParaRPr b="0" lang="en-PH" sz="2000" spc="-1" strike="noStrike">
              <a:latin typeface="Lato"/>
              <a:ea typeface="PingFang SC"/>
            </a:endParaRPr>
          </a:p>
          <a:p>
            <a:pPr algn="just">
              <a:buNone/>
            </a:pPr>
            <a:r>
              <a:rPr b="0" lang="en-PH" sz="2000" spc="-1" strike="noStrike">
                <a:latin typeface="Lato"/>
              </a:rPr>
              <a:t>If two straight lines intersect at a point and form a linear pair of equal angles, then the lines are perpendicular.</a:t>
            </a:r>
            <a:endParaRPr b="0" lang="en-PH" sz="2000" spc="-1" strike="noStrike">
              <a:latin typeface="Lato"/>
              <a:ea typeface="PingFang SC"/>
            </a:endParaRPr>
          </a:p>
          <a:p>
            <a:pPr algn="just">
              <a:buNone/>
            </a:pPr>
            <a:endParaRPr b="0" lang="en-PH" sz="2000" spc="-1" strike="noStrike">
              <a:latin typeface="Lato"/>
              <a:ea typeface="PingFang SC"/>
            </a:endParaRPr>
          </a:p>
          <a:p>
            <a:pPr algn="just">
              <a:buNone/>
            </a:pPr>
            <a:r>
              <a:rPr b="0" lang="en-PH" sz="2000" spc="-1" strike="noStrike">
                <a:latin typeface="Lato"/>
                <a:ea typeface="PingFang SC"/>
              </a:rPr>
              <a:t>Given: ∠1≅</a:t>
            </a:r>
            <a:r>
              <a:rPr b="0" lang="en-PH" sz="2000" spc="-1" strike="noStrike">
                <a:latin typeface="Lato"/>
                <a:ea typeface="PingFang SC"/>
              </a:rPr>
              <a:t>∠</a:t>
            </a:r>
            <a:r>
              <a:rPr b="0" lang="en-PH" sz="2000" spc="-1" strike="noStrike">
                <a:latin typeface="Lato"/>
                <a:ea typeface="PingFang SC"/>
              </a:rPr>
              <a:t>2</a:t>
            </a:r>
            <a:endParaRPr b="0" lang="en-PH" sz="2000" spc="-1" strike="noStrike">
              <a:latin typeface="Lato"/>
              <a:ea typeface="PingFang SC"/>
            </a:endParaRPr>
          </a:p>
          <a:p>
            <a:pPr algn="just">
              <a:buNone/>
            </a:pPr>
            <a:r>
              <a:rPr b="0" lang="en-PH" sz="2000" spc="-1" strike="noStrike">
                <a:latin typeface="Lato"/>
                <a:ea typeface="PingFang SC"/>
              </a:rPr>
              <a:t>Prove: AB</a:t>
            </a:r>
            <a:r>
              <a:rPr b="0" lang="en-PH" sz="2000" spc="-1" strike="noStrike">
                <a:latin typeface="Lato"/>
                <a:ea typeface="PingFang SC"/>
              </a:rPr>
              <a:t>⊥</a:t>
            </a:r>
            <a:r>
              <a:rPr b="0" lang="en-PH" sz="2000" spc="-1" strike="noStrike">
                <a:latin typeface="Lato"/>
                <a:ea typeface="PingFang SC"/>
              </a:rPr>
              <a:t>CD</a:t>
            </a:r>
            <a:endParaRPr b="0" lang="en-PH" sz="2000" spc="-1" strike="noStrike">
              <a:latin typeface="Lato"/>
              <a:ea typeface="PingFang SC"/>
            </a:endParaRPr>
          </a:p>
          <a:p>
            <a:pPr algn="just">
              <a:buNone/>
            </a:pPr>
            <a:r>
              <a:rPr b="0" lang="en-PH" sz="2000" spc="-1" strike="noStrike">
                <a:latin typeface="Lato"/>
              </a:rPr>
              <a:t>Proof:</a:t>
            </a:r>
            <a:endParaRPr b="0" lang="en-PH" sz="2000" spc="-1" strike="noStrike">
              <a:latin typeface="Lato"/>
              <a:ea typeface="PingFang SC"/>
            </a:endParaRPr>
          </a:p>
        </p:txBody>
      </p:sp>
      <p:pic>
        <p:nvPicPr>
          <p:cNvPr id="137" name="" descr=""/>
          <p:cNvPicPr/>
          <p:nvPr/>
        </p:nvPicPr>
        <p:blipFill>
          <a:blip r:embed="rId1"/>
          <a:stretch/>
        </p:blipFill>
        <p:spPr>
          <a:xfrm>
            <a:off x="9419760" y="2298600"/>
            <a:ext cx="2460240" cy="2260800"/>
          </a:xfrm>
          <a:prstGeom prst="rect">
            <a:avLst/>
          </a:prstGeom>
          <a:ln w="0">
            <a:noFill/>
          </a:ln>
        </p:spPr>
      </p:pic>
      <p:sp>
        <p:nvSpPr>
          <p:cNvPr id="138" name=""/>
          <p:cNvSpPr/>
          <p:nvPr/>
        </p:nvSpPr>
        <p:spPr>
          <a:xfrm>
            <a:off x="1368000" y="2484000"/>
            <a:ext cx="360000" cy="0"/>
          </a:xfrm>
          <a:prstGeom prst="line">
            <a:avLst/>
          </a:prstGeom>
          <a:ln w="0">
            <a:solidFill>
              <a:srgbClr val="000000"/>
            </a:solidFill>
            <a:headEnd len="med" type="triangle" w="med"/>
            <a:tailEnd len="med" type="triangle" w="med"/>
          </a:ln>
        </p:spPr>
        <p:style>
          <a:lnRef idx="0"/>
          <a:fillRef idx="0"/>
          <a:effectRef idx="0"/>
          <a:fontRef idx="minor"/>
        </p:style>
      </p:sp>
      <p:sp>
        <p:nvSpPr>
          <p:cNvPr id="139" name=""/>
          <p:cNvSpPr/>
          <p:nvPr/>
        </p:nvSpPr>
        <p:spPr>
          <a:xfrm>
            <a:off x="1908000" y="2484000"/>
            <a:ext cx="360000" cy="0"/>
          </a:xfrm>
          <a:prstGeom prst="line">
            <a:avLst/>
          </a:prstGeom>
          <a:ln w="0">
            <a:solidFill>
              <a:srgbClr val="000000"/>
            </a:solidFill>
            <a:headEnd len="med" type="triangle" w="med"/>
            <a:tailEnd len="med" type="triangle" w="med"/>
          </a:ln>
        </p:spPr>
        <p:style>
          <a:lnRef idx="0"/>
          <a:fillRef idx="0"/>
          <a:effectRef idx="0"/>
          <a:fontRef idx="minor"/>
        </p:style>
      </p:sp>
      <p:graphicFrame>
        <p:nvGraphicFramePr>
          <p:cNvPr id="140" name=""/>
          <p:cNvGraphicFramePr/>
          <p:nvPr/>
        </p:nvGraphicFramePr>
        <p:xfrm>
          <a:off x="2412000" y="1692000"/>
          <a:ext cx="6840000" cy="4320000"/>
        </p:xfrm>
        <a:graphic>
          <a:graphicData uri="http://schemas.openxmlformats.org/drawingml/2006/table">
            <a:tbl>
              <a:tblPr/>
              <a:tblGrid>
                <a:gridCol w="3419280"/>
                <a:gridCol w="3420720"/>
              </a:tblGrid>
              <a:tr h="393120">
                <a:tc>
                  <a:txBody>
                    <a:bodyPr lIns="90000" rIns="90000" tIns="46800" bIns="46800" anchor="ctr">
                      <a:noAutofit/>
                    </a:bodyPr>
                    <a:p>
                      <a:pPr algn="ctr">
                        <a:buNone/>
                      </a:pPr>
                      <a:r>
                        <a:rPr b="1" lang="en-PH" sz="1800" spc="-1" strike="noStrike">
                          <a:latin typeface="Lato"/>
                        </a:rPr>
                        <a:t>Statement</a:t>
                      </a:r>
                      <a:endParaRPr b="1" lang="en-PH" sz="18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tIns="46800" bIns="46800" anchor="ctr">
                      <a:noAutofit/>
                    </a:bodyPr>
                    <a:p>
                      <a:pPr algn="ctr">
                        <a:buNone/>
                      </a:pPr>
                      <a:r>
                        <a:rPr b="1" lang="en-PH" sz="1800" spc="-1" strike="noStrike">
                          <a:latin typeface="Lato"/>
                        </a:rPr>
                        <a:t>Reasons</a:t>
                      </a:r>
                      <a:endParaRPr b="1" lang="en-PH" sz="18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r h="393120">
                <a:tc>
                  <a:txBody>
                    <a:bodyPr lIns="90000" rIns="90000" tIns="46800" bIns="46800" anchor="ctr">
                      <a:noAutofit/>
                    </a:bodyPr>
                    <a:p>
                      <a:r>
                        <a:rPr b="0" lang="en-PH" sz="1800" spc="-1" strike="noStrike">
                          <a:latin typeface="Lato"/>
                          <a:ea typeface="PingFang SC"/>
                        </a:rPr>
                        <a:t>1. </a:t>
                      </a:r>
                      <a:r>
                        <a:rPr b="0" lang="en-PH" sz="2000" spc="-1" strike="noStrike">
                          <a:latin typeface="Lato"/>
                          <a:ea typeface="PingFang SC"/>
                        </a:rPr>
                        <a:t>∠</a:t>
                      </a:r>
                      <a:r>
                        <a:rPr b="0" lang="en-PH" sz="1800" spc="-1" strike="noStrike">
                          <a:latin typeface="Lato"/>
                          <a:ea typeface="PingFang SC"/>
                        </a:rPr>
                        <a:t>1 </a:t>
                      </a:r>
                      <a:r>
                        <a:rPr b="0" lang="en-PH" sz="2000" spc="-1" strike="noStrike">
                          <a:latin typeface="Lato"/>
                          <a:ea typeface="PingFang SC"/>
                        </a:rPr>
                        <a:t>≅</a:t>
                      </a:r>
                      <a:r>
                        <a:rPr b="0" lang="en-PH" sz="1800" spc="-1" strike="noStrike">
                          <a:latin typeface="Lato"/>
                          <a:ea typeface="PingFang SC"/>
                        </a:rPr>
                        <a:t> </a:t>
                      </a:r>
                      <a:r>
                        <a:rPr b="0" lang="en-PH" sz="2000" spc="-1" strike="noStrike">
                          <a:latin typeface="Lato"/>
                          <a:ea typeface="PingFang SC"/>
                        </a:rPr>
                        <a:t>∠</a:t>
                      </a:r>
                      <a:r>
                        <a:rPr b="0" lang="en-PH" sz="1800" spc="-1" strike="noStrike">
                          <a:latin typeface="Lato"/>
                        </a:rPr>
                        <a:t>2</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tIns="46800" bIns="46800" anchor="ctr">
                      <a:noAutofit/>
                    </a:bodyPr>
                    <a:p>
                      <a:r>
                        <a:rPr b="0" lang="en-PH" sz="1400" spc="-1" strike="noStrike">
                          <a:latin typeface="Lato"/>
                        </a:rPr>
                        <a:t>1. Given</a:t>
                      </a:r>
                      <a:endParaRPr b="0" lang="en-PH" sz="14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r h="393120">
                <a:tc>
                  <a:txBody>
                    <a:bodyPr lIns="90000" rIns="90000" tIns="46800" bIns="46800" anchor="ctr">
                      <a:noAutofit/>
                    </a:bodyPr>
                    <a:p>
                      <a:r>
                        <a:rPr b="0" lang="en-PH" sz="1800" spc="-1" strike="noStrike">
                          <a:latin typeface="Lato"/>
                          <a:ea typeface="PingFang SC"/>
                        </a:rPr>
                        <a:t>2. m</a:t>
                      </a:r>
                      <a:r>
                        <a:rPr b="0" lang="en-PH" sz="2000" spc="-1" strike="noStrike">
                          <a:latin typeface="Lato"/>
                          <a:ea typeface="PingFang SC"/>
                        </a:rPr>
                        <a:t>∠</a:t>
                      </a:r>
                      <a:r>
                        <a:rPr b="0" lang="en-PH" sz="1800" spc="-1" strike="noStrike">
                          <a:latin typeface="Lato"/>
                          <a:ea typeface="PingFang SC"/>
                        </a:rPr>
                        <a:t>1 = m</a:t>
                      </a:r>
                      <a:r>
                        <a:rPr b="0" lang="en-PH" sz="2000" spc="-1" strike="noStrike">
                          <a:latin typeface="Lato"/>
                          <a:ea typeface="PingFang SC"/>
                        </a:rPr>
                        <a:t>∠</a:t>
                      </a:r>
                      <a:r>
                        <a:rPr b="0" lang="en-PH" sz="1800" spc="-1" strike="noStrike">
                          <a:latin typeface="Lato"/>
                        </a:rPr>
                        <a:t>2</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tIns="46800" bIns="46800" anchor="ctr">
                      <a:noAutofit/>
                    </a:bodyPr>
                    <a:p>
                      <a:r>
                        <a:rPr b="0" lang="en-PH" sz="1400" spc="-1" strike="noStrike">
                          <a:latin typeface="Lato"/>
                        </a:rPr>
                        <a:t>2. Definition of congruent angles</a:t>
                      </a:r>
                      <a:endParaRPr b="0" lang="en-PH" sz="14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r h="393120">
                <a:tc>
                  <a:txBody>
                    <a:bodyPr lIns="90000" rIns="90000" tIns="46800" bIns="46800" anchor="ctr">
                      <a:noAutofit/>
                    </a:bodyPr>
                    <a:p>
                      <a:r>
                        <a:rPr b="0" lang="en-PH" sz="1800" spc="-1" strike="noStrike">
                          <a:latin typeface="Lato"/>
                          <a:ea typeface="PingFang SC"/>
                        </a:rPr>
                        <a:t>3. </a:t>
                      </a:r>
                      <a:r>
                        <a:rPr b="0" lang="en-PH" sz="2000" spc="-1" strike="noStrike">
                          <a:latin typeface="Lato"/>
                          <a:ea typeface="PingFang SC"/>
                        </a:rPr>
                        <a:t>∠</a:t>
                      </a:r>
                      <a:r>
                        <a:rPr b="0" lang="en-PH" sz="1800" spc="-1" strike="noStrike">
                          <a:latin typeface="Lato"/>
                          <a:ea typeface="PingFang SC"/>
                        </a:rPr>
                        <a:t>1 and </a:t>
                      </a:r>
                      <a:r>
                        <a:rPr b="0" lang="en-PH" sz="2000" spc="-1" strike="noStrike">
                          <a:latin typeface="Lato"/>
                          <a:ea typeface="PingFang SC"/>
                        </a:rPr>
                        <a:t>∠</a:t>
                      </a:r>
                      <a:r>
                        <a:rPr b="0" lang="en-PH" sz="1800" spc="-1" strike="noStrike">
                          <a:latin typeface="Lato"/>
                        </a:rPr>
                        <a:t>2 form a linear pair.</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tIns="46800" bIns="46800" anchor="ctr">
                      <a:noAutofit/>
                    </a:bodyPr>
                    <a:p>
                      <a:r>
                        <a:rPr b="0" lang="en-PH" sz="1400" spc="-1" strike="noStrike">
                          <a:latin typeface="Lato"/>
                        </a:rPr>
                        <a:t>3. Definition of a linear pair</a:t>
                      </a:r>
                      <a:endParaRPr b="0" lang="en-PH" sz="14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r h="393120">
                <a:tc>
                  <a:txBody>
                    <a:bodyPr lIns="90000" rIns="90000" tIns="46800" bIns="46800" anchor="ctr">
                      <a:noAutofit/>
                    </a:bodyPr>
                    <a:p>
                      <a:r>
                        <a:rPr b="0" lang="en-PH" sz="1800" spc="-1" strike="noStrike">
                          <a:latin typeface="Lato"/>
                          <a:ea typeface="PingFang SC"/>
                        </a:rPr>
                        <a:t>4. m</a:t>
                      </a:r>
                      <a:r>
                        <a:rPr b="0" lang="en-PH" sz="2000" spc="-1" strike="noStrike">
                          <a:latin typeface="Lato"/>
                          <a:ea typeface="PingFang SC"/>
                        </a:rPr>
                        <a:t>∠</a:t>
                      </a:r>
                      <a:r>
                        <a:rPr b="0" lang="en-PH" sz="1800" spc="-1" strike="noStrike">
                          <a:latin typeface="Lato"/>
                          <a:ea typeface="PingFang SC"/>
                        </a:rPr>
                        <a:t>1 + m</a:t>
                      </a:r>
                      <a:r>
                        <a:rPr b="0" lang="en-PH" sz="2000" spc="-1" strike="noStrike">
                          <a:latin typeface="Lato"/>
                          <a:ea typeface="PingFang SC"/>
                        </a:rPr>
                        <a:t>∠</a:t>
                      </a:r>
                      <a:r>
                        <a:rPr b="0" lang="en-PH" sz="1800" spc="-1" strike="noStrike">
                          <a:latin typeface="Lato"/>
                        </a:rPr>
                        <a:t>2 = 180°</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tIns="46800" bIns="46800" anchor="ctr">
                      <a:noAutofit/>
                    </a:bodyPr>
                    <a:p>
                      <a:r>
                        <a:rPr b="0" lang="en-PH" sz="1400" spc="-1" strike="noStrike">
                          <a:latin typeface="Lato"/>
                        </a:rPr>
                        <a:t>4. Linear pairs are supplementary.</a:t>
                      </a:r>
                      <a:endParaRPr b="0" lang="en-PH" sz="14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r h="393120">
                <a:tc>
                  <a:txBody>
                    <a:bodyPr lIns="90000" rIns="90000" tIns="46800" bIns="46800" anchor="ctr">
                      <a:noAutofit/>
                    </a:bodyPr>
                    <a:p>
                      <a:r>
                        <a:rPr b="0" lang="en-PH" sz="1800" spc="-1" strike="noStrike">
                          <a:latin typeface="Lato"/>
                          <a:ea typeface="PingFang SC"/>
                        </a:rPr>
                        <a:t>5. m</a:t>
                      </a:r>
                      <a:r>
                        <a:rPr b="0" lang="en-PH" sz="2000" spc="-1" strike="noStrike">
                          <a:latin typeface="Lato"/>
                          <a:ea typeface="PingFang SC"/>
                        </a:rPr>
                        <a:t>∠</a:t>
                      </a:r>
                      <a:r>
                        <a:rPr b="0" lang="en-PH" sz="1800" spc="-1" strike="noStrike">
                          <a:latin typeface="Lato"/>
                          <a:ea typeface="PingFang SC"/>
                        </a:rPr>
                        <a:t>1 + m</a:t>
                      </a:r>
                      <a:r>
                        <a:rPr b="0" lang="en-PH" sz="2000" spc="-1" strike="noStrike">
                          <a:latin typeface="Lato"/>
                          <a:ea typeface="PingFang SC"/>
                        </a:rPr>
                        <a:t>∠</a:t>
                      </a:r>
                      <a:r>
                        <a:rPr b="0" lang="en-PH" sz="1800" spc="-1" strike="noStrike">
                          <a:latin typeface="Lato"/>
                        </a:rPr>
                        <a:t>1 = 180°</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tIns="46800" bIns="46800" anchor="ctr">
                      <a:noAutofit/>
                    </a:bodyPr>
                    <a:p>
                      <a:r>
                        <a:rPr b="0" lang="en-PH" sz="1400" spc="-1" strike="noStrike">
                          <a:latin typeface="Lato"/>
                        </a:rPr>
                        <a:t>5. Substitution</a:t>
                      </a:r>
                      <a:endParaRPr b="0" lang="en-PH" sz="14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r h="393120">
                <a:tc>
                  <a:txBody>
                    <a:bodyPr lIns="90000" rIns="90000" tIns="46800" bIns="46800" anchor="ctr">
                      <a:noAutofit/>
                    </a:bodyPr>
                    <a:p>
                      <a:r>
                        <a:rPr b="0" lang="en-PH" sz="1800" spc="-1" strike="noStrike">
                          <a:latin typeface="Lato"/>
                          <a:ea typeface="PingFang SC"/>
                        </a:rPr>
                        <a:t>6. 2(m</a:t>
                      </a:r>
                      <a:r>
                        <a:rPr b="0" lang="en-PH" sz="2000" spc="-1" strike="noStrike">
                          <a:latin typeface="Lato"/>
                          <a:ea typeface="PingFang SC"/>
                        </a:rPr>
                        <a:t>∠</a:t>
                      </a:r>
                      <a:r>
                        <a:rPr b="0" lang="en-PH" sz="1800" spc="-1" strike="noStrike">
                          <a:latin typeface="Lato"/>
                        </a:rPr>
                        <a:t>1) = 180°</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tIns="46800" bIns="46800" anchor="ctr">
                      <a:noAutofit/>
                    </a:bodyPr>
                    <a:p>
                      <a:r>
                        <a:rPr b="0" lang="en-PH" sz="1400" spc="-1" strike="noStrike">
                          <a:latin typeface="Lato"/>
                        </a:rPr>
                        <a:t>6. Simplification</a:t>
                      </a:r>
                      <a:endParaRPr b="0" lang="en-PH" sz="14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r h="393120">
                <a:tc>
                  <a:txBody>
                    <a:bodyPr lIns="90000" rIns="90000" tIns="46800" bIns="46800" anchor="ctr">
                      <a:noAutofit/>
                    </a:bodyPr>
                    <a:p>
                      <a:r>
                        <a:rPr b="0" lang="en-PH" sz="1800" spc="-1" strike="noStrike">
                          <a:latin typeface="Lato"/>
                          <a:ea typeface="PingFang SC"/>
                        </a:rPr>
                        <a:t>7. m</a:t>
                      </a:r>
                      <a:r>
                        <a:rPr b="0" lang="en-PH" sz="2000" spc="-1" strike="noStrike">
                          <a:latin typeface="Lato"/>
                          <a:ea typeface="PingFang SC"/>
                        </a:rPr>
                        <a:t>∠</a:t>
                      </a:r>
                      <a:r>
                        <a:rPr b="0" lang="en-PH" sz="1800" spc="-1" strike="noStrike">
                          <a:latin typeface="Lato"/>
                        </a:rPr>
                        <a:t>1 = 90°</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tIns="46800" bIns="46800" anchor="ctr">
                      <a:noAutofit/>
                    </a:bodyPr>
                    <a:p>
                      <a:r>
                        <a:rPr b="0" lang="en-PH" sz="1400" spc="-1" strike="noStrike">
                          <a:latin typeface="Lato"/>
                          <a:ea typeface=""/>
                        </a:rPr>
                        <a:t>7. Multiplication property of equality</a:t>
                      </a:r>
                      <a:endParaRPr b="0" lang="en-PH" sz="14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r h="393120">
                <a:tc>
                  <a:txBody>
                    <a:bodyPr lIns="90000" rIns="90000" tIns="46800" bIns="46800" anchor="ctr">
                      <a:noAutofit/>
                    </a:bodyPr>
                    <a:p>
                      <a:r>
                        <a:rPr b="0" lang="en-PH" sz="1800" spc="-1" strike="noStrike">
                          <a:latin typeface="Lato"/>
                          <a:ea typeface="PingFang SC"/>
                        </a:rPr>
                        <a:t>8. m</a:t>
                      </a:r>
                      <a:r>
                        <a:rPr b="0" lang="en-PH" sz="2000" spc="-1" strike="noStrike">
                          <a:latin typeface="Lato"/>
                          <a:ea typeface="PingFang SC"/>
                        </a:rPr>
                        <a:t>∠</a:t>
                      </a:r>
                      <a:r>
                        <a:rPr b="0" lang="en-PH" sz="1800" spc="-1" strike="noStrike">
                          <a:latin typeface="Lato"/>
                        </a:rPr>
                        <a:t>2 = 90°</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tIns="46800" bIns="46800" anchor="ctr">
                      <a:noAutofit/>
                    </a:bodyPr>
                    <a:p>
                      <a:r>
                        <a:rPr b="0" lang="en-PH" sz="1400" spc="-1" strike="noStrike">
                          <a:latin typeface="Lato"/>
                        </a:rPr>
                        <a:t>8. Definition of congruent angles</a:t>
                      </a:r>
                      <a:endParaRPr b="0" lang="en-PH" sz="14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r h="393120">
                <a:tc>
                  <a:txBody>
                    <a:bodyPr lIns="90000" rIns="90000" tIns="46800" bIns="46800" anchor="ctr">
                      <a:noAutofit/>
                    </a:bodyPr>
                    <a:p>
                      <a:r>
                        <a:rPr b="0" lang="en-PH" sz="1800" spc="-1" strike="noStrike">
                          <a:latin typeface="Lato"/>
                          <a:ea typeface="PingFang SC"/>
                        </a:rPr>
                        <a:t>9. </a:t>
                      </a:r>
                      <a:r>
                        <a:rPr b="0" lang="en-PH" sz="2000" spc="-1" strike="noStrike">
                          <a:latin typeface="Lato"/>
                          <a:ea typeface="PingFang SC"/>
                        </a:rPr>
                        <a:t>∠</a:t>
                      </a:r>
                      <a:r>
                        <a:rPr b="0" lang="en-PH" sz="1800" spc="-1" strike="noStrike">
                          <a:latin typeface="Lato"/>
                          <a:ea typeface="PingFang SC"/>
                        </a:rPr>
                        <a:t>1 and </a:t>
                      </a:r>
                      <a:r>
                        <a:rPr b="0" lang="en-PH" sz="2000" spc="-1" strike="noStrike">
                          <a:latin typeface="Lato"/>
                          <a:ea typeface="PingFang SC"/>
                        </a:rPr>
                        <a:t>∠</a:t>
                      </a:r>
                      <a:r>
                        <a:rPr b="0" lang="en-PH" sz="1800" spc="-1" strike="noStrike">
                          <a:latin typeface="Lato"/>
                        </a:rPr>
                        <a:t>2 are right angles</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tIns="46800" bIns="46800" anchor="ctr">
                      <a:noAutofit/>
                    </a:bodyPr>
                    <a:p>
                      <a:r>
                        <a:rPr b="0" lang="en-PH" sz="1400" spc="-1" strike="noStrike">
                          <a:latin typeface="Lato"/>
                        </a:rPr>
                        <a:t>9. Definition of a right angle</a:t>
                      </a:r>
                      <a:endParaRPr b="0" lang="en-PH" sz="14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r h="388800">
                <a:tc>
                  <a:txBody>
                    <a:bodyPr lIns="90000" rIns="90000" tIns="46800" bIns="46800" anchor="ctr">
                      <a:noAutofit/>
                    </a:bodyPr>
                    <a:p>
                      <a:r>
                        <a:rPr b="0" lang="en-PH" sz="1800" spc="-1" strike="noStrike">
                          <a:latin typeface="Lato"/>
                        </a:rPr>
                        <a:t>10. AB⊥CD</a:t>
                      </a:r>
                      <a:endParaRPr b="0" lang="en-PH" sz="18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tIns="46800" bIns="46800" anchor="ctr">
                      <a:noAutofit/>
                    </a:bodyPr>
                    <a:p>
                      <a:r>
                        <a:rPr b="0" lang="en-PH" sz="1400" spc="-1" strike="noStrike">
                          <a:latin typeface="Lato"/>
                        </a:rPr>
                        <a:t>10. Definition of perpendicular lines</a:t>
                      </a:r>
                      <a:endParaRPr b="0" lang="en-PH" sz="14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bl>
          </a:graphicData>
        </a:graphic>
      </p:graphicFrame>
      <p:sp>
        <p:nvSpPr>
          <p:cNvPr id="141" name=""/>
          <p:cNvSpPr/>
          <p:nvPr/>
        </p:nvSpPr>
        <p:spPr>
          <a:xfrm>
            <a:off x="2844000" y="5760000"/>
            <a:ext cx="360000" cy="0"/>
          </a:xfrm>
          <a:prstGeom prst="line">
            <a:avLst/>
          </a:prstGeom>
          <a:ln w="0">
            <a:solidFill>
              <a:srgbClr val="000000"/>
            </a:solidFill>
            <a:headEnd len="med" type="triangle" w="med"/>
            <a:tailEnd len="med" type="triangle" w="med"/>
          </a:ln>
        </p:spPr>
        <p:style>
          <a:lnRef idx="0"/>
          <a:fillRef idx="0"/>
          <a:effectRef idx="0"/>
          <a:fontRef idx="minor"/>
        </p:style>
      </p:sp>
      <p:sp>
        <p:nvSpPr>
          <p:cNvPr id="142" name=""/>
          <p:cNvSpPr/>
          <p:nvPr/>
        </p:nvSpPr>
        <p:spPr>
          <a:xfrm>
            <a:off x="3312000" y="5760000"/>
            <a:ext cx="360000" cy="0"/>
          </a:xfrm>
          <a:prstGeom prst="line">
            <a:avLst/>
          </a:prstGeom>
          <a:ln w="0">
            <a:solidFill>
              <a:srgbClr val="000000"/>
            </a:solidFill>
            <a:headEnd len="med" type="triangle" w="med"/>
            <a:tailEnd len="med" type="triangle" w="med"/>
          </a:ln>
        </p:spPr>
        <p:style>
          <a:lnRef idx="0"/>
          <a:fillRef idx="0"/>
          <a:effectRef idx="0"/>
          <a:fontRef idx="minor"/>
        </p:style>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3" name="PlaceHolder 1"/>
          <p:cNvSpPr>
            <a:spLocks noGrp="1"/>
          </p:cNvSpPr>
          <p:nvPr>
            <p:ph type="title"/>
          </p:nvPr>
        </p:nvSpPr>
        <p:spPr>
          <a:xfrm>
            <a:off x="609480" y="165600"/>
            <a:ext cx="10968480" cy="802440"/>
          </a:xfrm>
          <a:prstGeom prst="rect">
            <a:avLst/>
          </a:prstGeom>
          <a:noFill/>
          <a:ln w="0">
            <a:noFill/>
          </a:ln>
        </p:spPr>
        <p:txBody>
          <a:bodyPr lIns="0" rIns="0" tIns="0" bIns="0" anchor="ctr">
            <a:noAutofit/>
          </a:bodyPr>
          <a:p>
            <a:pPr>
              <a:lnSpc>
                <a:spcPct val="100000"/>
              </a:lnSpc>
              <a:buNone/>
            </a:pPr>
            <a:r>
              <a:rPr b="1" lang="en-PH" sz="3600" spc="-1" strike="noStrike">
                <a:latin typeface="Lato"/>
              </a:rPr>
              <a:t>Proving Perpendicular Lines</a:t>
            </a:r>
            <a:endParaRPr b="0" lang="en-PH" sz="3600" spc="-1" strike="noStrike">
              <a:latin typeface="Arial"/>
            </a:endParaRPr>
          </a:p>
        </p:txBody>
      </p:sp>
      <p:sp>
        <p:nvSpPr>
          <p:cNvPr id="144" name="PlaceHolder 2"/>
          <p:cNvSpPr>
            <a:spLocks noGrp="1"/>
          </p:cNvSpPr>
          <p:nvPr>
            <p:ph/>
          </p:nvPr>
        </p:nvSpPr>
        <p:spPr>
          <a:xfrm>
            <a:off x="609480" y="864000"/>
            <a:ext cx="10908000" cy="5037120"/>
          </a:xfrm>
          <a:prstGeom prst="rect">
            <a:avLst/>
          </a:prstGeom>
          <a:noFill/>
          <a:ln w="0">
            <a:noFill/>
          </a:ln>
        </p:spPr>
        <p:txBody>
          <a:bodyPr lIns="0" rIns="0" tIns="0" bIns="0" anchor="t">
            <a:normAutofit/>
          </a:bodyPr>
          <a:p>
            <a:pPr algn="just">
              <a:buNone/>
            </a:pPr>
            <a:r>
              <a:rPr b="1" lang="en-PH" sz="2000" spc="-1" strike="noStrike">
                <a:latin typeface="Lato"/>
              </a:rPr>
              <a:t>Perpendicular Transversal Theorem</a:t>
            </a:r>
            <a:endParaRPr b="0" lang="en-PH" sz="2000" spc="-1" strike="noStrike">
              <a:latin typeface="Lato"/>
              <a:ea typeface="PingFang SC"/>
            </a:endParaRPr>
          </a:p>
          <a:p>
            <a:pPr algn="just">
              <a:buNone/>
            </a:pPr>
            <a:r>
              <a:rPr b="0" lang="en-PH" sz="2000" spc="-1" strike="noStrike">
                <a:latin typeface="Lato"/>
              </a:rPr>
              <a:t>If a transversal is perpendicular to one of the two parallel lines, then it is perpendicular to the second parallel line.</a:t>
            </a:r>
            <a:endParaRPr b="0" lang="en-PH" sz="2000" spc="-1" strike="noStrike">
              <a:latin typeface="Lato"/>
              <a:ea typeface="PingFang SC"/>
            </a:endParaRPr>
          </a:p>
          <a:p>
            <a:pPr algn="just">
              <a:buNone/>
            </a:pPr>
            <a:r>
              <a:rPr b="0" lang="en-PH" sz="2000" spc="-1" strike="noStrike">
                <a:latin typeface="Lato"/>
                <a:ea typeface="PingFang SC"/>
              </a:rPr>
              <a:t>Given: AB || CD, AB</a:t>
            </a:r>
            <a:r>
              <a:rPr b="0" lang="en-PH" sz="2000" spc="-1" strike="noStrike">
                <a:latin typeface="Lato"/>
                <a:ea typeface="PingFang SC"/>
              </a:rPr>
              <a:t>⊥</a:t>
            </a:r>
            <a:r>
              <a:rPr b="0" lang="en-PH" sz="2000" spc="-1" strike="noStrike">
                <a:latin typeface="Lato"/>
                <a:ea typeface="PingFang SC"/>
              </a:rPr>
              <a:t>EF</a:t>
            </a:r>
            <a:endParaRPr b="0" lang="en-PH" sz="2000" spc="-1" strike="noStrike">
              <a:latin typeface="Lato"/>
              <a:ea typeface="PingFang SC"/>
            </a:endParaRPr>
          </a:p>
          <a:p>
            <a:pPr algn="just">
              <a:buNone/>
            </a:pPr>
            <a:r>
              <a:rPr b="0" lang="en-PH" sz="2000" spc="-1" strike="noStrike">
                <a:latin typeface="Lato"/>
                <a:ea typeface="PingFang SC"/>
              </a:rPr>
              <a:t>Prove: CD</a:t>
            </a:r>
            <a:r>
              <a:rPr b="0" lang="en-PH" sz="2000" spc="-1" strike="noStrike">
                <a:latin typeface="Lato"/>
                <a:ea typeface="PingFang SC"/>
              </a:rPr>
              <a:t>⊥</a:t>
            </a:r>
            <a:r>
              <a:rPr b="0" lang="en-PH" sz="2000" spc="-1" strike="noStrike">
                <a:latin typeface="Lato"/>
                <a:ea typeface="PingFang SC"/>
              </a:rPr>
              <a:t>EF</a:t>
            </a:r>
            <a:endParaRPr b="0" lang="en-PH" sz="2000" spc="-1" strike="noStrike">
              <a:latin typeface="Lato"/>
              <a:ea typeface="PingFang SC"/>
            </a:endParaRPr>
          </a:p>
          <a:p>
            <a:pPr algn="just">
              <a:buNone/>
            </a:pPr>
            <a:r>
              <a:rPr b="0" lang="en-PH" sz="2000" spc="-1" strike="noStrike">
                <a:latin typeface="Lato"/>
              </a:rPr>
              <a:t>Proof: </a:t>
            </a:r>
            <a:endParaRPr b="0" lang="en-PH" sz="2000" spc="-1" strike="noStrike">
              <a:latin typeface="Lato"/>
              <a:ea typeface="PingFang SC"/>
            </a:endParaRPr>
          </a:p>
        </p:txBody>
      </p:sp>
      <p:sp>
        <p:nvSpPr>
          <p:cNvPr id="145" name=""/>
          <p:cNvSpPr/>
          <p:nvPr/>
        </p:nvSpPr>
        <p:spPr>
          <a:xfrm>
            <a:off x="1368000" y="2088000"/>
            <a:ext cx="360000" cy="0"/>
          </a:xfrm>
          <a:prstGeom prst="line">
            <a:avLst/>
          </a:prstGeom>
          <a:ln w="0">
            <a:solidFill>
              <a:srgbClr val="000000"/>
            </a:solidFill>
            <a:headEnd len="med" type="triangle" w="med"/>
            <a:tailEnd len="med" type="triangle" w="med"/>
          </a:ln>
        </p:spPr>
        <p:style>
          <a:lnRef idx="0"/>
          <a:fillRef idx="0"/>
          <a:effectRef idx="0"/>
          <a:fontRef idx="minor"/>
        </p:style>
      </p:sp>
      <p:sp>
        <p:nvSpPr>
          <p:cNvPr id="146" name=""/>
          <p:cNvSpPr/>
          <p:nvPr/>
        </p:nvSpPr>
        <p:spPr>
          <a:xfrm>
            <a:off x="1908000" y="2088000"/>
            <a:ext cx="360000" cy="0"/>
          </a:xfrm>
          <a:prstGeom prst="line">
            <a:avLst/>
          </a:prstGeom>
          <a:ln w="0">
            <a:solidFill>
              <a:srgbClr val="000000"/>
            </a:solidFill>
            <a:headEnd len="med" type="triangle" w="med"/>
            <a:tailEnd len="med" type="triangle" w="med"/>
          </a:ln>
        </p:spPr>
        <p:style>
          <a:lnRef idx="0"/>
          <a:fillRef idx="0"/>
          <a:effectRef idx="0"/>
          <a:fontRef idx="minor"/>
        </p:style>
      </p:sp>
      <p:pic>
        <p:nvPicPr>
          <p:cNvPr id="147" name="" descr=""/>
          <p:cNvPicPr/>
          <p:nvPr/>
        </p:nvPicPr>
        <p:blipFill>
          <a:blip r:embed="rId1"/>
          <a:stretch/>
        </p:blipFill>
        <p:spPr>
          <a:xfrm>
            <a:off x="9495720" y="2445120"/>
            <a:ext cx="2528280" cy="1968120"/>
          </a:xfrm>
          <a:prstGeom prst="rect">
            <a:avLst/>
          </a:prstGeom>
          <a:ln w="0">
            <a:noFill/>
          </a:ln>
        </p:spPr>
      </p:pic>
      <p:sp>
        <p:nvSpPr>
          <p:cNvPr id="148" name=""/>
          <p:cNvSpPr/>
          <p:nvPr/>
        </p:nvSpPr>
        <p:spPr>
          <a:xfrm>
            <a:off x="1368000" y="1800000"/>
            <a:ext cx="360000" cy="0"/>
          </a:xfrm>
          <a:prstGeom prst="line">
            <a:avLst/>
          </a:prstGeom>
          <a:ln w="0">
            <a:solidFill>
              <a:srgbClr val="000000"/>
            </a:solidFill>
            <a:headEnd len="med" type="triangle" w="med"/>
            <a:tailEnd len="med" type="triangle" w="med"/>
          </a:ln>
        </p:spPr>
        <p:style>
          <a:lnRef idx="0"/>
          <a:fillRef idx="0"/>
          <a:effectRef idx="0"/>
          <a:fontRef idx="minor"/>
        </p:style>
      </p:sp>
      <p:sp>
        <p:nvSpPr>
          <p:cNvPr id="149" name=""/>
          <p:cNvSpPr/>
          <p:nvPr/>
        </p:nvSpPr>
        <p:spPr>
          <a:xfrm>
            <a:off x="1980000" y="1800000"/>
            <a:ext cx="360000" cy="0"/>
          </a:xfrm>
          <a:prstGeom prst="line">
            <a:avLst/>
          </a:prstGeom>
          <a:ln w="0">
            <a:solidFill>
              <a:srgbClr val="000000"/>
            </a:solidFill>
            <a:headEnd len="med" type="triangle" w="med"/>
            <a:tailEnd len="med" type="triangle" w="med"/>
          </a:ln>
        </p:spPr>
        <p:style>
          <a:lnRef idx="0"/>
          <a:fillRef idx="0"/>
          <a:effectRef idx="0"/>
          <a:fontRef idx="minor"/>
        </p:style>
      </p:sp>
      <p:sp>
        <p:nvSpPr>
          <p:cNvPr id="150" name=""/>
          <p:cNvSpPr/>
          <p:nvPr/>
        </p:nvSpPr>
        <p:spPr>
          <a:xfrm>
            <a:off x="2448000" y="1800000"/>
            <a:ext cx="360000" cy="0"/>
          </a:xfrm>
          <a:prstGeom prst="line">
            <a:avLst/>
          </a:prstGeom>
          <a:ln w="0">
            <a:solidFill>
              <a:srgbClr val="000000"/>
            </a:solidFill>
            <a:headEnd len="med" type="triangle" w="med"/>
            <a:tailEnd len="med" type="triangle" w="med"/>
          </a:ln>
        </p:spPr>
        <p:style>
          <a:lnRef idx="0"/>
          <a:fillRef idx="0"/>
          <a:effectRef idx="0"/>
          <a:fontRef idx="minor"/>
        </p:style>
      </p:sp>
      <p:sp>
        <p:nvSpPr>
          <p:cNvPr id="151" name=""/>
          <p:cNvSpPr/>
          <p:nvPr/>
        </p:nvSpPr>
        <p:spPr>
          <a:xfrm>
            <a:off x="2916000" y="1800000"/>
            <a:ext cx="360000" cy="0"/>
          </a:xfrm>
          <a:prstGeom prst="line">
            <a:avLst/>
          </a:prstGeom>
          <a:ln w="0">
            <a:solidFill>
              <a:srgbClr val="000000"/>
            </a:solidFill>
            <a:headEnd len="med" type="triangle" w="med"/>
            <a:tailEnd len="med" type="triangle" w="med"/>
          </a:ln>
        </p:spPr>
        <p:style>
          <a:lnRef idx="0"/>
          <a:fillRef idx="0"/>
          <a:effectRef idx="0"/>
          <a:fontRef idx="minor"/>
        </p:style>
      </p:sp>
      <p:graphicFrame>
        <p:nvGraphicFramePr>
          <p:cNvPr id="152" name=""/>
          <p:cNvGraphicFramePr/>
          <p:nvPr/>
        </p:nvGraphicFramePr>
        <p:xfrm>
          <a:off x="1332000" y="2448000"/>
          <a:ext cx="8099280" cy="3599280"/>
        </p:xfrm>
        <a:graphic>
          <a:graphicData uri="http://schemas.openxmlformats.org/drawingml/2006/table">
            <a:tbl>
              <a:tblPr/>
              <a:tblGrid>
                <a:gridCol w="4048920"/>
                <a:gridCol w="4050720"/>
              </a:tblGrid>
              <a:tr h="399960">
                <a:tc>
                  <a:txBody>
                    <a:bodyPr lIns="90000" rIns="90000" tIns="46800" bIns="46800" anchor="ctr">
                      <a:noAutofit/>
                    </a:bodyPr>
                    <a:p>
                      <a:pPr algn="ctr">
                        <a:buNone/>
                      </a:pPr>
                      <a:r>
                        <a:rPr b="1" lang="en-PH" sz="1800" spc="-1" strike="noStrike">
                          <a:latin typeface="Lato"/>
                        </a:rPr>
                        <a:t>Statements</a:t>
                      </a:r>
                      <a:endParaRPr b="1" lang="en-PH" sz="18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tIns="46800" bIns="46800" anchor="ctr">
                      <a:noAutofit/>
                    </a:bodyPr>
                    <a:p>
                      <a:pPr algn="ctr">
                        <a:buNone/>
                      </a:pPr>
                      <a:r>
                        <a:rPr b="1" lang="en-PH" sz="1800" spc="-1" strike="noStrike">
                          <a:latin typeface="Lato"/>
                        </a:rPr>
                        <a:t>Reasons</a:t>
                      </a:r>
                      <a:endParaRPr b="1" lang="en-PH" sz="18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r h="399960">
                <a:tc>
                  <a:txBody>
                    <a:bodyPr lIns="90000" rIns="90000" tIns="46800" bIns="46800" anchor="t">
                      <a:noAutofit/>
                    </a:bodyPr>
                    <a:p>
                      <a:pPr algn="just">
                        <a:buNone/>
                      </a:pPr>
                      <a:r>
                        <a:rPr b="0" lang="en-PH" sz="1800" spc="-1" strike="noStrike">
                          <a:latin typeface="Lato"/>
                          <a:ea typeface="PingFang SC"/>
                        </a:rPr>
                        <a:t>1. AB || CD, AB</a:t>
                      </a:r>
                      <a:r>
                        <a:rPr b="0" lang="en-PH" sz="2000" spc="-1" strike="noStrike">
                          <a:latin typeface="Lato"/>
                          <a:ea typeface="PingFang SC"/>
                        </a:rPr>
                        <a:t>⊥</a:t>
                      </a:r>
                      <a:r>
                        <a:rPr b="0" lang="en-PH" sz="1800" spc="-1" strike="noStrike">
                          <a:latin typeface="Lato"/>
                        </a:rPr>
                        <a:t>EF</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tIns="46800" bIns="46800" anchor="t">
                      <a:noAutofit/>
                    </a:bodyPr>
                    <a:p>
                      <a:pPr algn="just">
                        <a:buNone/>
                      </a:pPr>
                      <a:r>
                        <a:rPr b="0" lang="en-PH" sz="1800" spc="-1" strike="noStrike">
                          <a:latin typeface="Lato"/>
                        </a:rPr>
                        <a:t>1. Given</a:t>
                      </a:r>
                      <a:endParaRPr b="0" lang="en-PH" sz="1800" spc="-1" strike="noStrike">
                        <a:latin typeface="Lato"/>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r h="399960">
                <a:tc>
                  <a:txBody>
                    <a:bodyPr lIns="90000" rIns="90000" tIns="46800" bIns="46800" anchor="t">
                      <a:noAutofit/>
                    </a:bodyPr>
                    <a:p>
                      <a:pPr algn="just">
                        <a:buNone/>
                      </a:pPr>
                      <a:r>
                        <a:rPr b="0" lang="en-PH" sz="1800" spc="-1" strike="noStrike">
                          <a:latin typeface="Lato"/>
                          <a:ea typeface="PingFang SC"/>
                        </a:rPr>
                        <a:t>2. </a:t>
                      </a:r>
                      <a:r>
                        <a:rPr b="0" lang="en-PH" sz="2000" spc="-1" strike="noStrike">
                          <a:latin typeface="Lato"/>
                          <a:ea typeface="PingFang SC"/>
                        </a:rPr>
                        <a:t>∠</a:t>
                      </a:r>
                      <a:r>
                        <a:rPr b="0" lang="en-PH" sz="1800" spc="-1" strike="noStrike">
                          <a:latin typeface="Lato"/>
                        </a:rPr>
                        <a:t>1 is a right angle</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tIns="46800" bIns="46800" anchor="t">
                      <a:noAutofit/>
                    </a:bodyPr>
                    <a:p>
                      <a:pPr algn="just">
                        <a:buNone/>
                      </a:pPr>
                      <a:r>
                        <a:rPr b="0" lang="en-PH" sz="1800" spc="-1" strike="noStrike">
                          <a:latin typeface="Lato"/>
                        </a:rPr>
                        <a:t>2. Definition of perpendicular lines</a:t>
                      </a:r>
                      <a:endParaRPr b="0" lang="en-PH" sz="1800" spc="-1" strike="noStrike">
                        <a:latin typeface="Lato"/>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r h="399960">
                <a:tc>
                  <a:txBody>
                    <a:bodyPr lIns="90000" rIns="90000" tIns="46800" bIns="46800" anchor="t">
                      <a:noAutofit/>
                    </a:bodyPr>
                    <a:p>
                      <a:pPr algn="just">
                        <a:buNone/>
                      </a:pPr>
                      <a:r>
                        <a:rPr b="0" lang="en-PH" sz="1800" spc="-1" strike="noStrike">
                          <a:latin typeface="Lato"/>
                          <a:ea typeface="PingFang SC"/>
                        </a:rPr>
                        <a:t>3. m</a:t>
                      </a:r>
                      <a:r>
                        <a:rPr b="0" lang="en-PH" sz="2000" spc="-1" strike="noStrike">
                          <a:latin typeface="Lato"/>
                          <a:ea typeface="PingFang SC"/>
                        </a:rPr>
                        <a:t>∠</a:t>
                      </a:r>
                      <a:r>
                        <a:rPr b="0" lang="en-PH" sz="1800" spc="-1" strike="noStrike">
                          <a:latin typeface="Lato"/>
                        </a:rPr>
                        <a:t>1 = 90°</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tIns="46800" bIns="46800" anchor="t">
                      <a:noAutofit/>
                    </a:bodyPr>
                    <a:p>
                      <a:pPr algn="just">
                        <a:buNone/>
                      </a:pPr>
                      <a:r>
                        <a:rPr b="0" lang="en-PH" sz="1800" spc="-1" strike="noStrike">
                          <a:latin typeface="Lato"/>
                        </a:rPr>
                        <a:t>3. Definition of a right angle</a:t>
                      </a:r>
                      <a:endParaRPr b="0" lang="en-PH" sz="1800" spc="-1" strike="noStrike">
                        <a:latin typeface="Lato"/>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r h="399960">
                <a:tc>
                  <a:txBody>
                    <a:bodyPr lIns="90000" rIns="90000" tIns="46800" bIns="46800" anchor="t">
                      <a:noAutofit/>
                    </a:bodyPr>
                    <a:p>
                      <a:pPr algn="just">
                        <a:buNone/>
                      </a:pPr>
                      <a:r>
                        <a:rPr b="0" lang="en-PH" sz="1800" spc="-1" strike="noStrike">
                          <a:latin typeface="Lato"/>
                          <a:ea typeface="PingFang SC"/>
                        </a:rPr>
                        <a:t>4. </a:t>
                      </a:r>
                      <a:r>
                        <a:rPr b="0" lang="en-PH" sz="2000" spc="-1" strike="noStrike">
                          <a:latin typeface="Lato"/>
                          <a:ea typeface="PingFang SC"/>
                        </a:rPr>
                        <a:t>∠</a:t>
                      </a:r>
                      <a:r>
                        <a:rPr b="0" lang="en-PH" sz="1800" spc="-1" strike="noStrike">
                          <a:latin typeface="Lato"/>
                          <a:ea typeface="PingFang SC"/>
                        </a:rPr>
                        <a:t>1</a:t>
                      </a:r>
                      <a:r>
                        <a:rPr b="0" lang="en-PH" sz="2000" spc="-1" strike="noStrike">
                          <a:latin typeface="Lato"/>
                          <a:ea typeface="PingFang SC"/>
                        </a:rPr>
                        <a:t>≅</a:t>
                      </a:r>
                      <a:r>
                        <a:rPr b="0" lang="en-PH" sz="2000" spc="-1" strike="noStrike">
                          <a:latin typeface="Lato"/>
                          <a:ea typeface="PingFang SC"/>
                        </a:rPr>
                        <a:t>∠</a:t>
                      </a:r>
                      <a:r>
                        <a:rPr b="0" lang="en-PH" sz="1800" spc="-1" strike="noStrike">
                          <a:latin typeface="Lato"/>
                        </a:rPr>
                        <a:t>2</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tIns="46800" bIns="46800" anchor="t">
                      <a:noAutofit/>
                    </a:bodyPr>
                    <a:p>
                      <a:pPr algn="just">
                        <a:buNone/>
                      </a:pPr>
                      <a:r>
                        <a:rPr b="0" lang="en-PH" sz="1800" spc="-1" strike="noStrike">
                          <a:latin typeface="Lato"/>
                        </a:rPr>
                        <a:t>4. Corresponding angle postulate</a:t>
                      </a:r>
                      <a:endParaRPr b="0" lang="en-PH" sz="1800" spc="-1" strike="noStrike">
                        <a:latin typeface="Lato"/>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r h="399960">
                <a:tc>
                  <a:txBody>
                    <a:bodyPr lIns="90000" rIns="90000" tIns="46800" bIns="46800" anchor="t">
                      <a:noAutofit/>
                    </a:bodyPr>
                    <a:p>
                      <a:pPr algn="just">
                        <a:buNone/>
                      </a:pPr>
                      <a:r>
                        <a:rPr b="0" lang="en-PH" sz="1800" spc="-1" strike="noStrike">
                          <a:latin typeface="Lato"/>
                          <a:ea typeface="PingFang SC"/>
                        </a:rPr>
                        <a:t>5. m</a:t>
                      </a:r>
                      <a:r>
                        <a:rPr b="0" lang="en-PH" sz="2000" spc="-1" strike="noStrike">
                          <a:latin typeface="Lato"/>
                          <a:ea typeface="PingFang SC"/>
                        </a:rPr>
                        <a:t>∠</a:t>
                      </a:r>
                      <a:r>
                        <a:rPr b="0" lang="en-PH" sz="1800" spc="-1" strike="noStrike">
                          <a:latin typeface="Lato"/>
                          <a:ea typeface="PingFang SC"/>
                        </a:rPr>
                        <a:t>1=m</a:t>
                      </a:r>
                      <a:r>
                        <a:rPr b="0" lang="en-PH" sz="2000" spc="-1" strike="noStrike">
                          <a:latin typeface="Lato"/>
                          <a:ea typeface="PingFang SC"/>
                        </a:rPr>
                        <a:t>∠</a:t>
                      </a:r>
                      <a:r>
                        <a:rPr b="0" lang="en-PH" sz="1800" spc="-1" strike="noStrike">
                          <a:latin typeface="Lato"/>
                        </a:rPr>
                        <a:t>2</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tIns="46800" bIns="46800" anchor="t">
                      <a:noAutofit/>
                    </a:bodyPr>
                    <a:p>
                      <a:pPr algn="just">
                        <a:buNone/>
                      </a:pPr>
                      <a:r>
                        <a:rPr b="0" lang="en-PH" sz="1800" spc="-1" strike="noStrike">
                          <a:latin typeface="Lato"/>
                        </a:rPr>
                        <a:t>5. Definition of congruent angles</a:t>
                      </a:r>
                      <a:endParaRPr b="0" lang="en-PH" sz="1800" spc="-1" strike="noStrike">
                        <a:latin typeface="Lato"/>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r h="399960">
                <a:tc>
                  <a:txBody>
                    <a:bodyPr lIns="90000" rIns="90000" tIns="46800" bIns="46800" anchor="t">
                      <a:noAutofit/>
                    </a:bodyPr>
                    <a:p>
                      <a:pPr algn="just">
                        <a:buNone/>
                      </a:pPr>
                      <a:r>
                        <a:rPr b="0" lang="en-PH" sz="1800" spc="-1" strike="noStrike">
                          <a:latin typeface="Lato"/>
                          <a:ea typeface="PingFang SC"/>
                        </a:rPr>
                        <a:t>6. m</a:t>
                      </a:r>
                      <a:r>
                        <a:rPr b="0" lang="en-PH" sz="2000" spc="-1" strike="noStrike">
                          <a:latin typeface="Lato"/>
                          <a:ea typeface="PingFang SC"/>
                        </a:rPr>
                        <a:t>∠</a:t>
                      </a:r>
                      <a:r>
                        <a:rPr b="0" lang="en-PH" sz="1800" spc="-1" strike="noStrike">
                          <a:latin typeface="Lato"/>
                        </a:rPr>
                        <a:t>2=90°</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tIns="46800" bIns="46800" anchor="t">
                      <a:noAutofit/>
                    </a:bodyPr>
                    <a:p>
                      <a:pPr algn="just">
                        <a:buNone/>
                      </a:pPr>
                      <a:r>
                        <a:rPr b="0" lang="en-PH" sz="1800" spc="-1" strike="noStrike">
                          <a:latin typeface="Lato"/>
                        </a:rPr>
                        <a:t>6. Transitive property</a:t>
                      </a:r>
                      <a:endParaRPr b="0" lang="en-PH" sz="1800" spc="-1" strike="noStrike">
                        <a:latin typeface="Lato"/>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r h="399960">
                <a:tc>
                  <a:txBody>
                    <a:bodyPr lIns="90000" rIns="90000" tIns="46800" bIns="46800" anchor="t">
                      <a:noAutofit/>
                    </a:bodyPr>
                    <a:p>
                      <a:pPr algn="just">
                        <a:buNone/>
                      </a:pPr>
                      <a:r>
                        <a:rPr b="0" lang="en-PH" sz="1800" spc="-1" strike="noStrike">
                          <a:latin typeface="Lato"/>
                          <a:ea typeface="PingFang SC"/>
                        </a:rPr>
                        <a:t>7. </a:t>
                      </a:r>
                      <a:r>
                        <a:rPr b="0" lang="en-PH" sz="2000" spc="-1" strike="noStrike">
                          <a:latin typeface="Lato"/>
                          <a:ea typeface="PingFang SC"/>
                        </a:rPr>
                        <a:t>∠</a:t>
                      </a:r>
                      <a:r>
                        <a:rPr b="0" lang="en-PH" sz="1800" spc="-1" strike="noStrike">
                          <a:latin typeface="Lato"/>
                        </a:rPr>
                        <a:t>2 is a right angle</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tIns="46800" bIns="46800" anchor="t">
                      <a:noAutofit/>
                    </a:bodyPr>
                    <a:p>
                      <a:pPr algn="just">
                        <a:buNone/>
                      </a:pPr>
                      <a:r>
                        <a:rPr b="0" lang="en-PH" sz="1800" spc="-1" strike="noStrike">
                          <a:latin typeface="Lato"/>
                        </a:rPr>
                        <a:t>7. Definition of a right angle</a:t>
                      </a:r>
                      <a:endParaRPr b="0" lang="en-PH" sz="1800" spc="-1" strike="noStrike">
                        <a:latin typeface="Lato"/>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r h="399600">
                <a:tc>
                  <a:txBody>
                    <a:bodyPr lIns="90000" rIns="90000" tIns="46800" bIns="46800" anchor="t">
                      <a:noAutofit/>
                    </a:bodyPr>
                    <a:p>
                      <a:pPr algn="just">
                        <a:buNone/>
                      </a:pPr>
                      <a:r>
                        <a:rPr b="0" lang="en-PH" sz="1800" spc="-1" strike="noStrike">
                          <a:latin typeface="Lato"/>
                          <a:ea typeface="PingFang SC"/>
                        </a:rPr>
                        <a:t>8. CD</a:t>
                      </a:r>
                      <a:r>
                        <a:rPr b="0" lang="en-PH" sz="2000" spc="-1" strike="noStrike">
                          <a:latin typeface="Lato"/>
                          <a:ea typeface="PingFang SC"/>
                        </a:rPr>
                        <a:t>⊥</a:t>
                      </a:r>
                      <a:r>
                        <a:rPr b="0" lang="en-PH" sz="1800" spc="-1" strike="noStrike">
                          <a:latin typeface="Lato"/>
                        </a:rPr>
                        <a:t>EF</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tIns="46800" bIns="46800" anchor="t">
                      <a:noAutofit/>
                    </a:bodyPr>
                    <a:p>
                      <a:pPr algn="just">
                        <a:buNone/>
                      </a:pPr>
                      <a:r>
                        <a:rPr b="0" lang="en-PH" sz="1800" spc="-1" strike="noStrike">
                          <a:latin typeface="Lato"/>
                        </a:rPr>
                        <a:t>8. Definition of perpendicular lines</a:t>
                      </a:r>
                      <a:endParaRPr b="0" lang="en-PH" sz="1800" spc="-1" strike="noStrike">
                        <a:latin typeface="Lato"/>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bl>
          </a:graphicData>
        </a:graphic>
      </p:graphicFrame>
      <p:sp>
        <p:nvSpPr>
          <p:cNvPr id="153" name=""/>
          <p:cNvSpPr/>
          <p:nvPr/>
        </p:nvSpPr>
        <p:spPr>
          <a:xfrm>
            <a:off x="1620000" y="2916000"/>
            <a:ext cx="360000" cy="0"/>
          </a:xfrm>
          <a:prstGeom prst="line">
            <a:avLst/>
          </a:prstGeom>
          <a:ln w="0">
            <a:solidFill>
              <a:srgbClr val="000000"/>
            </a:solidFill>
            <a:headEnd len="med" type="triangle" w="med"/>
            <a:tailEnd len="med" type="triangle" w="med"/>
          </a:ln>
        </p:spPr>
        <p:style>
          <a:lnRef idx="0"/>
          <a:fillRef idx="0"/>
          <a:effectRef idx="0"/>
          <a:fontRef idx="minor"/>
        </p:style>
      </p:sp>
      <p:sp>
        <p:nvSpPr>
          <p:cNvPr id="154" name=""/>
          <p:cNvSpPr/>
          <p:nvPr/>
        </p:nvSpPr>
        <p:spPr>
          <a:xfrm>
            <a:off x="2160000" y="2916000"/>
            <a:ext cx="360000" cy="0"/>
          </a:xfrm>
          <a:prstGeom prst="line">
            <a:avLst/>
          </a:prstGeom>
          <a:ln w="0">
            <a:solidFill>
              <a:srgbClr val="000000"/>
            </a:solidFill>
            <a:headEnd len="med" type="triangle" w="med"/>
            <a:tailEnd len="med" type="triangle" w="med"/>
          </a:ln>
        </p:spPr>
        <p:style>
          <a:lnRef idx="0"/>
          <a:fillRef idx="0"/>
          <a:effectRef idx="0"/>
          <a:fontRef idx="minor"/>
        </p:style>
      </p:sp>
      <p:sp>
        <p:nvSpPr>
          <p:cNvPr id="155" name=""/>
          <p:cNvSpPr/>
          <p:nvPr/>
        </p:nvSpPr>
        <p:spPr>
          <a:xfrm>
            <a:off x="2592000" y="2916000"/>
            <a:ext cx="360000" cy="0"/>
          </a:xfrm>
          <a:prstGeom prst="line">
            <a:avLst/>
          </a:prstGeom>
          <a:ln w="0">
            <a:solidFill>
              <a:srgbClr val="000000"/>
            </a:solidFill>
            <a:headEnd len="med" type="triangle" w="med"/>
            <a:tailEnd len="med" type="triangle" w="med"/>
          </a:ln>
        </p:spPr>
        <p:style>
          <a:lnRef idx="0"/>
          <a:fillRef idx="0"/>
          <a:effectRef idx="0"/>
          <a:fontRef idx="minor"/>
        </p:style>
      </p:sp>
      <p:sp>
        <p:nvSpPr>
          <p:cNvPr id="156" name=""/>
          <p:cNvSpPr/>
          <p:nvPr/>
        </p:nvSpPr>
        <p:spPr>
          <a:xfrm>
            <a:off x="3060000" y="2916000"/>
            <a:ext cx="360000" cy="0"/>
          </a:xfrm>
          <a:prstGeom prst="line">
            <a:avLst/>
          </a:prstGeom>
          <a:ln w="0">
            <a:solidFill>
              <a:srgbClr val="000000"/>
            </a:solidFill>
            <a:headEnd len="med" type="triangle" w="med"/>
            <a:tailEnd len="med" type="triangle" w="med"/>
          </a:ln>
        </p:spPr>
        <p:style>
          <a:lnRef idx="0"/>
          <a:fillRef idx="0"/>
          <a:effectRef idx="0"/>
          <a:fontRef idx="minor"/>
        </p:style>
      </p:sp>
      <p:sp>
        <p:nvSpPr>
          <p:cNvPr id="157" name=""/>
          <p:cNvSpPr/>
          <p:nvPr/>
        </p:nvSpPr>
        <p:spPr>
          <a:xfrm>
            <a:off x="1656000" y="5724000"/>
            <a:ext cx="360000" cy="0"/>
          </a:xfrm>
          <a:prstGeom prst="line">
            <a:avLst/>
          </a:prstGeom>
          <a:ln w="0">
            <a:solidFill>
              <a:srgbClr val="000000"/>
            </a:solidFill>
            <a:headEnd len="med" type="triangle" w="med"/>
            <a:tailEnd len="med" type="triangle" w="med"/>
          </a:ln>
        </p:spPr>
        <p:style>
          <a:lnRef idx="0"/>
          <a:fillRef idx="0"/>
          <a:effectRef idx="0"/>
          <a:fontRef idx="minor"/>
        </p:style>
      </p:sp>
      <p:sp>
        <p:nvSpPr>
          <p:cNvPr id="158" name=""/>
          <p:cNvSpPr/>
          <p:nvPr/>
        </p:nvSpPr>
        <p:spPr>
          <a:xfrm>
            <a:off x="2124000" y="5724000"/>
            <a:ext cx="360000" cy="0"/>
          </a:xfrm>
          <a:prstGeom prst="line">
            <a:avLst/>
          </a:prstGeom>
          <a:ln w="0">
            <a:solidFill>
              <a:srgbClr val="000000"/>
            </a:solidFill>
            <a:headEnd len="med" type="triangle" w="med"/>
            <a:tailEnd len="med" type="triangle" w="med"/>
          </a:ln>
        </p:spPr>
        <p:style>
          <a:lnRef idx="0"/>
          <a:fillRef idx="0"/>
          <a:effectRef idx="0"/>
          <a:fontRef idx="minor"/>
        </p:style>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9" name="PlaceHolder 1"/>
          <p:cNvSpPr>
            <a:spLocks noGrp="1"/>
          </p:cNvSpPr>
          <p:nvPr>
            <p:ph type="title"/>
          </p:nvPr>
        </p:nvSpPr>
        <p:spPr>
          <a:xfrm>
            <a:off x="609480" y="165600"/>
            <a:ext cx="10968480" cy="802440"/>
          </a:xfrm>
          <a:prstGeom prst="rect">
            <a:avLst/>
          </a:prstGeom>
          <a:noFill/>
          <a:ln w="0">
            <a:noFill/>
          </a:ln>
        </p:spPr>
        <p:txBody>
          <a:bodyPr lIns="0" rIns="0" tIns="0" bIns="0" anchor="ctr">
            <a:noAutofit/>
          </a:bodyPr>
          <a:p>
            <a:pPr>
              <a:lnSpc>
                <a:spcPct val="100000"/>
              </a:lnSpc>
              <a:buNone/>
            </a:pPr>
            <a:r>
              <a:rPr b="1" lang="en-PH" sz="3600" spc="-1" strike="noStrike">
                <a:latin typeface="Lato"/>
              </a:rPr>
              <a:t>Proving Perpendicular Lines</a:t>
            </a:r>
            <a:endParaRPr b="0" lang="en-PH" sz="3600" spc="-1" strike="noStrike">
              <a:latin typeface="Arial"/>
            </a:endParaRPr>
          </a:p>
        </p:txBody>
      </p:sp>
      <p:sp>
        <p:nvSpPr>
          <p:cNvPr id="160" name="PlaceHolder 2"/>
          <p:cNvSpPr>
            <a:spLocks noGrp="1"/>
          </p:cNvSpPr>
          <p:nvPr>
            <p:ph/>
          </p:nvPr>
        </p:nvSpPr>
        <p:spPr>
          <a:xfrm>
            <a:off x="609480" y="864000"/>
            <a:ext cx="10908000" cy="5037120"/>
          </a:xfrm>
          <a:prstGeom prst="rect">
            <a:avLst/>
          </a:prstGeom>
          <a:noFill/>
          <a:ln w="0">
            <a:noFill/>
          </a:ln>
        </p:spPr>
        <p:txBody>
          <a:bodyPr lIns="0" rIns="0" tIns="0" bIns="0" anchor="t">
            <a:normAutofit fontScale="97000"/>
          </a:bodyPr>
          <a:p>
            <a:r>
              <a:rPr b="1" lang="en-PH" sz="2000" spc="-1" strike="noStrike">
                <a:latin typeface="Lato"/>
                <a:ea typeface="PingFang SC"/>
              </a:rPr>
              <a:t>Example</a:t>
            </a:r>
            <a:r>
              <a:rPr b="0" lang="en-PH" sz="2000" spc="-1" strike="noStrike">
                <a:latin typeface="Lato"/>
                <a:ea typeface="PingFang SC"/>
              </a:rPr>
              <a:t>: Find the value of x that will make AB </a:t>
            </a:r>
            <a:r>
              <a:rPr b="0" lang="en-PH" sz="2000" spc="-1" strike="noStrike">
                <a:latin typeface="Lato"/>
                <a:ea typeface="PingFang SC"/>
              </a:rPr>
              <a:t>⊥</a:t>
            </a:r>
            <a:r>
              <a:rPr b="0" lang="en-PH" sz="2000" spc="-1" strike="noStrike">
                <a:latin typeface="Lato"/>
                <a:ea typeface="PingFang SC"/>
              </a:rPr>
              <a:t> CD, given that m∠BFE = (2x + 26)° and m∠DFE = 38°.</a:t>
            </a:r>
            <a:endParaRPr b="0" lang="en-PH" sz="2000" spc="-1" strike="noStrike">
              <a:latin typeface="Lato"/>
              <a:ea typeface="PingFang SC"/>
            </a:endParaRPr>
          </a:p>
          <a:p>
            <a:endParaRPr b="0" lang="en-PH" sz="2000" spc="-1" strike="noStrike">
              <a:latin typeface="Lato"/>
              <a:ea typeface="PingFang SC"/>
            </a:endParaRPr>
          </a:p>
          <a:p>
            <a:r>
              <a:rPr b="0" lang="en-PH" sz="2000" spc="-1" strike="noStrike">
                <a:latin typeface="Lato"/>
              </a:rPr>
              <a:t>Solution:</a:t>
            </a:r>
            <a:endParaRPr b="0" lang="en-PH" sz="2000" spc="-1" strike="noStrike">
              <a:latin typeface="Lato"/>
              <a:ea typeface="PingFang SC"/>
            </a:endParaRPr>
          </a:p>
          <a:p>
            <a:r>
              <a:rPr b="0" lang="en-PH" sz="2000" spc="-1" strike="noStrike">
                <a:latin typeface="Lato"/>
              </a:rPr>
              <a:t>In this example, you need to find the value of x that will</a:t>
            </a:r>
            <a:endParaRPr b="0" lang="en-PH" sz="2000" spc="-1" strike="noStrike">
              <a:latin typeface="Lato"/>
              <a:ea typeface="PingFang SC"/>
            </a:endParaRPr>
          </a:p>
          <a:p>
            <a:r>
              <a:rPr b="0" lang="en-PH" sz="2000" spc="-1" strike="noStrike">
                <a:latin typeface="Lato"/>
                <a:ea typeface="PingFang SC"/>
              </a:rPr>
              <a:t>make AB </a:t>
            </a:r>
            <a:r>
              <a:rPr b="0" lang="en-PH" sz="2000" spc="-1" strike="noStrike">
                <a:latin typeface="Lato"/>
                <a:ea typeface="PingFang SC"/>
              </a:rPr>
              <a:t>⊥</a:t>
            </a:r>
            <a:r>
              <a:rPr b="0" lang="en-PH" sz="2000" spc="-1" strike="noStrike">
                <a:latin typeface="Lato"/>
                <a:ea typeface="PingFang SC"/>
              </a:rPr>
              <a:t> CD. By the definition of perpendicular lines, you can</a:t>
            </a:r>
            <a:endParaRPr b="0" lang="en-PH" sz="2000" spc="-1" strike="noStrike">
              <a:latin typeface="Lato"/>
              <a:ea typeface="PingFang SC"/>
            </a:endParaRPr>
          </a:p>
          <a:p>
            <a:r>
              <a:rPr b="0" lang="en-PH" sz="2000" spc="-1" strike="noStrike">
                <a:latin typeface="Lato"/>
                <a:ea typeface="PingFang SC"/>
              </a:rPr>
              <a:t>say that m</a:t>
            </a:r>
            <a:r>
              <a:rPr b="0" lang="en-PH" sz="2000" spc="-1" strike="noStrike">
                <a:latin typeface="Lato"/>
                <a:ea typeface="PingFang SC"/>
              </a:rPr>
              <a:t>∠</a:t>
            </a:r>
            <a:r>
              <a:rPr b="0" lang="en-PH" sz="2000" spc="-1" strike="noStrike">
                <a:latin typeface="Lato"/>
                <a:ea typeface="PingFang SC"/>
              </a:rPr>
              <a:t>BFD = 90°. Thus, by the angle addition postulate,</a:t>
            </a:r>
            <a:endParaRPr b="0" lang="en-PH" sz="2000" spc="-1" strike="noStrike">
              <a:latin typeface="Lato"/>
              <a:ea typeface="PingFang SC"/>
            </a:endParaRPr>
          </a:p>
          <a:p>
            <a:r>
              <a:rPr b="0" lang="en-PH" sz="2000" spc="-1" strike="noStrike">
                <a:latin typeface="Lato"/>
                <a:ea typeface="PingFang SC"/>
              </a:rPr>
              <a:t>m</a:t>
            </a:r>
            <a:r>
              <a:rPr b="0" lang="en-PH" sz="2000" spc="-1" strike="noStrike">
                <a:latin typeface="Lato"/>
                <a:ea typeface="PingFang SC"/>
              </a:rPr>
              <a:t>∠</a:t>
            </a:r>
            <a:r>
              <a:rPr b="0" lang="en-PH" sz="2000" spc="-1" strike="noStrike">
                <a:latin typeface="Lato"/>
                <a:ea typeface="PingFang SC"/>
              </a:rPr>
              <a:t>BFE + m∠DFE = 90°. Solving for the value of x,</a:t>
            </a:r>
            <a:endParaRPr b="0" lang="en-PH" sz="2000" spc="-1" strike="noStrike">
              <a:latin typeface="Lato"/>
              <a:ea typeface="PingFang SC"/>
            </a:endParaRPr>
          </a:p>
          <a:p>
            <a:endParaRPr b="0" lang="en-PH" sz="2000" spc="-1" strike="noStrike">
              <a:latin typeface="Lato"/>
              <a:ea typeface="PingFang SC"/>
            </a:endParaRPr>
          </a:p>
          <a:p>
            <a:pPr algn="ctr">
              <a:buNone/>
            </a:pPr>
            <a:r>
              <a:rPr b="0" lang="en-PH" sz="2000" spc="-1" strike="noStrike">
                <a:latin typeface="Lato"/>
                <a:ea typeface="PingFang SC"/>
              </a:rPr>
              <a:t>m∠BFE + m</a:t>
            </a:r>
            <a:r>
              <a:rPr b="0" lang="en-PH" sz="2000" spc="-1" strike="noStrike">
                <a:latin typeface="Lato"/>
                <a:ea typeface="PingFang SC"/>
              </a:rPr>
              <a:t>∠</a:t>
            </a:r>
            <a:r>
              <a:rPr b="0" lang="en-PH" sz="2000" spc="-1" strike="noStrike">
                <a:latin typeface="Lato"/>
                <a:ea typeface="PingFang SC"/>
              </a:rPr>
              <a:t>DFE = 90</a:t>
            </a:r>
            <a:endParaRPr b="0" lang="en-PH" sz="2000" spc="-1" strike="noStrike">
              <a:latin typeface="Lato"/>
              <a:ea typeface="PingFang SC"/>
            </a:endParaRPr>
          </a:p>
          <a:p>
            <a:pPr algn="ctr">
              <a:buNone/>
            </a:pPr>
            <a:r>
              <a:rPr b="0" lang="en-PH" sz="2000" spc="-1" strike="noStrike">
                <a:latin typeface="Lato"/>
              </a:rPr>
              <a:t>        </a:t>
            </a:r>
            <a:r>
              <a:rPr b="0" lang="en-PH" sz="2000" spc="-1" strike="noStrike">
                <a:latin typeface="Lato"/>
              </a:rPr>
              <a:t>2x + 26 + 38 = 90</a:t>
            </a:r>
            <a:endParaRPr b="0" lang="en-PH" sz="2000" spc="-1" strike="noStrike">
              <a:latin typeface="Lato"/>
              <a:ea typeface="PingFang SC"/>
            </a:endParaRPr>
          </a:p>
          <a:p>
            <a:pPr algn="ctr">
              <a:buNone/>
            </a:pPr>
            <a:r>
              <a:rPr b="0" lang="en-PH" sz="2000" spc="-1" strike="noStrike">
                <a:latin typeface="Lato"/>
              </a:rPr>
              <a:t>                 </a:t>
            </a:r>
            <a:r>
              <a:rPr b="0" lang="en-PH" sz="2000" spc="-1" strike="noStrike">
                <a:latin typeface="Lato"/>
              </a:rPr>
              <a:t>2x + 64 = 90</a:t>
            </a:r>
            <a:endParaRPr b="0" lang="en-PH" sz="2000" spc="-1" strike="noStrike">
              <a:latin typeface="Lato"/>
              <a:ea typeface="PingFang SC"/>
            </a:endParaRPr>
          </a:p>
          <a:p>
            <a:pPr algn="ctr">
              <a:buNone/>
            </a:pPr>
            <a:r>
              <a:rPr b="0" lang="en-PH" sz="2000" spc="-1" strike="noStrike">
                <a:latin typeface="Lato"/>
              </a:rPr>
              <a:t>                 </a:t>
            </a:r>
            <a:r>
              <a:rPr b="0" lang="en-PH" sz="2000" spc="-1" strike="noStrike">
                <a:latin typeface="Lato"/>
              </a:rPr>
              <a:t>2x + 64 − 64 = 90 − 64</a:t>
            </a:r>
            <a:endParaRPr b="0" lang="en-PH" sz="2000" spc="-1" strike="noStrike">
              <a:latin typeface="Lato"/>
              <a:ea typeface="PingFang SC"/>
            </a:endParaRPr>
          </a:p>
          <a:p>
            <a:pPr algn="ctr">
              <a:buNone/>
            </a:pPr>
            <a:r>
              <a:rPr b="0" lang="en-PH" sz="2000" spc="-1" strike="noStrike">
                <a:latin typeface="Lato"/>
              </a:rPr>
              <a:t>                          </a:t>
            </a:r>
            <a:r>
              <a:rPr b="0" lang="en-PH" sz="2000" spc="-1" strike="noStrike">
                <a:latin typeface="Lato"/>
              </a:rPr>
              <a:t>2x = 26</a:t>
            </a:r>
            <a:endParaRPr b="0" lang="en-PH" sz="2000" spc="-1" strike="noStrike">
              <a:latin typeface="Lato"/>
              <a:ea typeface="PingFang SC"/>
            </a:endParaRPr>
          </a:p>
          <a:p>
            <a:pPr algn="ctr">
              <a:buNone/>
            </a:pPr>
            <a:r>
              <a:rPr b="0" lang="en-PH" sz="2000" spc="-1" strike="noStrike">
                <a:latin typeface="Lato"/>
              </a:rPr>
              <a:t>                            </a:t>
            </a:r>
            <a:r>
              <a:rPr b="0" lang="en-PH" sz="2000" spc="-1" strike="noStrike">
                <a:latin typeface="Lato"/>
              </a:rPr>
              <a:t>x = 13</a:t>
            </a:r>
            <a:endParaRPr b="0" lang="en-PH" sz="2000" spc="-1" strike="noStrike">
              <a:latin typeface="Lato"/>
              <a:ea typeface="PingFang SC"/>
            </a:endParaRPr>
          </a:p>
          <a:p>
            <a:endParaRPr b="0" lang="en-PH" sz="2000" spc="-1" strike="noStrike">
              <a:latin typeface="Lato"/>
              <a:ea typeface="PingFang SC"/>
            </a:endParaRPr>
          </a:p>
          <a:p>
            <a:r>
              <a:rPr b="0" lang="en-PH" sz="2000" spc="-1" strike="noStrike">
                <a:latin typeface="Lato"/>
                <a:ea typeface="PingFang SC"/>
              </a:rPr>
              <a:t>Therefore, the value of x that will make AB</a:t>
            </a:r>
            <a:r>
              <a:rPr b="0" lang="en-PH" sz="2000" spc="-1" strike="noStrike">
                <a:latin typeface="Lato"/>
                <a:ea typeface="PingFang SC"/>
              </a:rPr>
              <a:t>⊥</a:t>
            </a:r>
            <a:r>
              <a:rPr b="0" lang="en-PH" sz="2000" spc="-1" strike="noStrike">
                <a:latin typeface="Lato"/>
                <a:ea typeface="PingFang SC"/>
              </a:rPr>
              <a:t>CD is 13.</a:t>
            </a:r>
            <a:endParaRPr b="0" lang="en-PH" sz="2000" spc="-1" strike="noStrike">
              <a:latin typeface="Lato"/>
              <a:ea typeface="PingFang SC"/>
            </a:endParaRPr>
          </a:p>
        </p:txBody>
      </p:sp>
      <p:pic>
        <p:nvPicPr>
          <p:cNvPr id="161" name="" descr=""/>
          <p:cNvPicPr/>
          <p:nvPr/>
        </p:nvPicPr>
        <p:blipFill>
          <a:blip r:embed="rId1"/>
          <a:stretch/>
        </p:blipFill>
        <p:spPr>
          <a:xfrm>
            <a:off x="8721000" y="2256840"/>
            <a:ext cx="2727000" cy="2344320"/>
          </a:xfrm>
          <a:prstGeom prst="rect">
            <a:avLst/>
          </a:prstGeom>
          <a:ln w="0">
            <a:noFill/>
          </a:ln>
        </p:spPr>
      </p:pic>
      <p:sp>
        <p:nvSpPr>
          <p:cNvPr id="162" name=""/>
          <p:cNvSpPr/>
          <p:nvPr/>
        </p:nvSpPr>
        <p:spPr>
          <a:xfrm>
            <a:off x="4860000" y="5616000"/>
            <a:ext cx="360000" cy="0"/>
          </a:xfrm>
          <a:prstGeom prst="line">
            <a:avLst/>
          </a:prstGeom>
          <a:ln w="0">
            <a:solidFill>
              <a:srgbClr val="000000"/>
            </a:solidFill>
            <a:headEnd len="med" type="triangle" w="med"/>
            <a:tailEnd len="med" type="triangle" w="med"/>
          </a:ln>
        </p:spPr>
        <p:style>
          <a:lnRef idx="0"/>
          <a:fillRef idx="0"/>
          <a:effectRef idx="0"/>
          <a:fontRef idx="minor"/>
        </p:style>
      </p:sp>
      <p:sp>
        <p:nvSpPr>
          <p:cNvPr id="163" name=""/>
          <p:cNvSpPr/>
          <p:nvPr/>
        </p:nvSpPr>
        <p:spPr>
          <a:xfrm>
            <a:off x="5364000" y="5616000"/>
            <a:ext cx="360000" cy="0"/>
          </a:xfrm>
          <a:prstGeom prst="line">
            <a:avLst/>
          </a:prstGeom>
          <a:ln w="0">
            <a:solidFill>
              <a:srgbClr val="000000"/>
            </a:solidFill>
            <a:headEnd len="med" type="triangle" w="med"/>
            <a:tailEnd len="med" type="triangle" w="med"/>
          </a:ln>
        </p:spPr>
        <p:style>
          <a:lnRef idx="0"/>
          <a:fillRef idx="0"/>
          <a:effectRef idx="0"/>
          <a:fontRef idx="minor"/>
        </p:style>
      </p:sp>
      <p:sp>
        <p:nvSpPr>
          <p:cNvPr id="164" name=""/>
          <p:cNvSpPr/>
          <p:nvPr/>
        </p:nvSpPr>
        <p:spPr>
          <a:xfrm>
            <a:off x="5256000" y="896040"/>
            <a:ext cx="360000" cy="0"/>
          </a:xfrm>
          <a:prstGeom prst="line">
            <a:avLst/>
          </a:prstGeom>
          <a:ln w="0">
            <a:solidFill>
              <a:srgbClr val="000000"/>
            </a:solidFill>
            <a:headEnd len="med" type="triangle" w="med"/>
            <a:tailEnd len="med" type="triangle" w="med"/>
          </a:ln>
        </p:spPr>
        <p:style>
          <a:lnRef idx="0"/>
          <a:fillRef idx="0"/>
          <a:effectRef idx="0"/>
          <a:fontRef idx="minor"/>
        </p:style>
      </p:sp>
      <p:sp>
        <p:nvSpPr>
          <p:cNvPr id="165" name=""/>
          <p:cNvSpPr/>
          <p:nvPr/>
        </p:nvSpPr>
        <p:spPr>
          <a:xfrm>
            <a:off x="5904000" y="896040"/>
            <a:ext cx="360000" cy="0"/>
          </a:xfrm>
          <a:prstGeom prst="line">
            <a:avLst/>
          </a:prstGeom>
          <a:ln w="0">
            <a:solidFill>
              <a:srgbClr val="000000"/>
            </a:solidFill>
            <a:headEnd len="med" type="triangle" w="med"/>
            <a:tailEnd len="med" type="triangle" w="med"/>
          </a:ln>
        </p:spPr>
        <p:style>
          <a:lnRef idx="0"/>
          <a:fillRef idx="0"/>
          <a:effectRef idx="0"/>
          <a:fontRef idx="minor"/>
        </p:style>
      </p:sp>
      <p:sp>
        <p:nvSpPr>
          <p:cNvPr id="166" name=""/>
          <p:cNvSpPr/>
          <p:nvPr/>
        </p:nvSpPr>
        <p:spPr>
          <a:xfrm>
            <a:off x="1224000" y="2376000"/>
            <a:ext cx="360000" cy="0"/>
          </a:xfrm>
          <a:prstGeom prst="line">
            <a:avLst/>
          </a:prstGeom>
          <a:ln w="0">
            <a:solidFill>
              <a:srgbClr val="000000"/>
            </a:solidFill>
            <a:headEnd len="med" type="triangle" w="med"/>
            <a:tailEnd len="med" type="triangle" w="med"/>
          </a:ln>
        </p:spPr>
        <p:style>
          <a:lnRef idx="0"/>
          <a:fillRef idx="0"/>
          <a:effectRef idx="0"/>
          <a:fontRef idx="minor"/>
        </p:style>
      </p:sp>
      <p:sp>
        <p:nvSpPr>
          <p:cNvPr id="167" name=""/>
          <p:cNvSpPr/>
          <p:nvPr/>
        </p:nvSpPr>
        <p:spPr>
          <a:xfrm>
            <a:off x="1872000" y="2376000"/>
            <a:ext cx="360000" cy="0"/>
          </a:xfrm>
          <a:prstGeom prst="line">
            <a:avLst/>
          </a:prstGeom>
          <a:ln w="0">
            <a:solidFill>
              <a:srgbClr val="000000"/>
            </a:solidFill>
            <a:headEnd len="med" type="triangle" w="med"/>
            <a:tailEnd len="med" type="triangle" w="med"/>
          </a:ln>
        </p:spPr>
        <p:style>
          <a:lnRef idx="0"/>
          <a:fillRef idx="0"/>
          <a:effectRef idx="0"/>
          <a:fontRef idx="minor"/>
        </p:style>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14627</TotalTime>
  <Application>LibreOffice/7.2.5.2$MacOSX_X86_64 LibreOffice_project/499f9727c189e6ef3471021d6132d4c694f357e5</Application>
  <AppVersion>15.0000</AppVersion>
  <Words>71</Words>
  <Paragraphs>6</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2019-04-16T02:10:14Z</dcterms:created>
  <dc:creator>Microsoft Office User</dc:creator>
  <dc:description/>
  <dc:language>en-PH</dc:language>
  <cp:lastModifiedBy/>
  <dcterms:modified xsi:type="dcterms:W3CDTF">2023-08-11T19:02:20Z</dcterms:modified>
  <cp:revision>5672</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i4>7</vt:i4>
  </property>
</Properties>
</file>