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11840" cy="6777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18720" cy="2718720"/>
          </a:xfrm>
          <a:prstGeom prst="rect">
            <a:avLst/>
          </a:prstGeom>
          <a:ln w="0">
            <a:noFill/>
          </a:ln>
        </p:spPr>
      </p:pic>
      <p:sp>
        <p:nvSpPr>
          <p:cNvPr id="2" name="Rectangle 5"/>
          <p:cNvSpPr/>
          <p:nvPr/>
        </p:nvSpPr>
        <p:spPr>
          <a:xfrm>
            <a:off x="3487320" y="1475280"/>
            <a:ext cx="8624160" cy="3782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24160" cy="3038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11840" cy="554760"/>
          </a:xfrm>
          <a:prstGeom prst="rect">
            <a:avLst/>
          </a:prstGeom>
          <a:ln w="0">
            <a:noFill/>
          </a:ln>
        </p:spPr>
      </p:pic>
      <p:sp>
        <p:nvSpPr>
          <p:cNvPr id="43" name="Rectangle 7"/>
          <p:cNvSpPr/>
          <p:nvPr/>
        </p:nvSpPr>
        <p:spPr>
          <a:xfrm>
            <a:off x="10868760" y="0"/>
            <a:ext cx="890280" cy="890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54360" cy="954360"/>
          </a:xfrm>
          <a:prstGeom prst="rect">
            <a:avLst/>
          </a:prstGeom>
          <a:ln w="0">
            <a:noFill/>
          </a:ln>
        </p:spPr>
      </p:pic>
      <p:sp>
        <p:nvSpPr>
          <p:cNvPr id="45" name="TextBox 9"/>
          <p:cNvSpPr/>
          <p:nvPr/>
        </p:nvSpPr>
        <p:spPr>
          <a:xfrm>
            <a:off x="185400" y="6362280"/>
            <a:ext cx="4611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35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36160" cy="330444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996000" y="3078360"/>
            <a:ext cx="7545960" cy="70020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4000" spc="-1" strike="noStrike">
                <a:solidFill>
                  <a:srgbClr val="ffffff"/>
                </a:solidFill>
                <a:latin typeface="Lato"/>
                <a:ea typeface="AppleSystemUIFont"/>
              </a:rPr>
              <a:t>Proving Perpendicular Lines</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609480" y="165600"/>
            <a:ext cx="10968480" cy="802440"/>
          </a:xfrm>
          <a:prstGeom prst="rect">
            <a:avLst/>
          </a:prstGeom>
          <a:noFill/>
          <a:ln w="0">
            <a:noFill/>
          </a:ln>
        </p:spPr>
        <p:txBody>
          <a:bodyPr lIns="0" rIns="0" tIns="0" bIns="0" anchor="ctr">
            <a:noAutofit/>
          </a:bodyPr>
          <a:p>
            <a:pPr>
              <a:lnSpc>
                <a:spcPct val="100000"/>
              </a:lnSpc>
              <a:buNone/>
            </a:pPr>
            <a:r>
              <a:rPr b="1" lang="en-PH" sz="3600" spc="-1" strike="noStrike">
                <a:latin typeface="Lato"/>
              </a:rPr>
              <a:t>Proving Perpendicular Lines</a:t>
            </a:r>
            <a:endParaRPr b="0" lang="en-PH" sz="3600" spc="-1" strike="noStrike">
              <a:latin typeface="Arial"/>
            </a:endParaRPr>
          </a:p>
        </p:txBody>
      </p:sp>
      <p:sp>
        <p:nvSpPr>
          <p:cNvPr id="126" name="PlaceHolder 2"/>
          <p:cNvSpPr>
            <a:spLocks noGrp="1"/>
          </p:cNvSpPr>
          <p:nvPr>
            <p:ph/>
          </p:nvPr>
        </p:nvSpPr>
        <p:spPr>
          <a:xfrm>
            <a:off x="609480" y="1080000"/>
            <a:ext cx="10908000" cy="503712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Perpendicular lines</a:t>
            </a:r>
            <a:r>
              <a:rPr b="0" lang="en-PH" sz="2000" spc="-1" strike="noStrike">
                <a:latin typeface="Lato"/>
              </a:rPr>
              <a:t> are formed when two lines meet at exactly one point, forming four right angles. Perpendicular lines are represented by the symbol “⊥.” AB⊥CD is read as “AB is perpendicular to CD.”</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If EF and GH are the two lines intersecting each other at 90°, then they are perpendicular to each other and are written as EF</a:t>
            </a:r>
            <a:r>
              <a:rPr b="0" lang="en-PH" sz="2000" spc="-1" strike="noStrike">
                <a:latin typeface="Lato"/>
              </a:rPr>
              <a:t>⊥GH. Recall that the point of intersection of perpendicular lines is called the </a:t>
            </a:r>
            <a:r>
              <a:rPr b="1" lang="en-PH" sz="2000" spc="-1" strike="noStrike">
                <a:latin typeface="Lato"/>
              </a:rPr>
              <a:t>foot of the perpendicular</a:t>
            </a:r>
            <a:r>
              <a:rPr b="0" lang="en-PH" sz="2000" spc="-1" strike="noStrike">
                <a:latin typeface="Lato"/>
              </a:rPr>
              <a:t>.</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rPr>
              <a:t>You already know the properties of perpendicular lines from the past lessons, but how will you prove that the two given lines are perpendicular to each other? In this lesson, you will learn about the converse of the properties of perpendicular lines and use them to prove that the given lines are perpendicular.</a:t>
            </a:r>
            <a:r>
              <a:rPr b="0" lang="en-PH" sz="2000" spc="-1" strike="noStrike">
                <a:latin typeface="Lato"/>
              </a:rPr>
              <a:t>	</a:t>
            </a:r>
            <a:endParaRPr b="0" lang="en-PH" sz="2000" spc="-1" strike="noStrike">
              <a:latin typeface="Arial"/>
            </a:endParaRPr>
          </a:p>
        </p:txBody>
      </p:sp>
      <p:sp>
        <p:nvSpPr>
          <p:cNvPr id="127" name=""/>
          <p:cNvSpPr/>
          <p:nvPr/>
        </p:nvSpPr>
        <p:spPr>
          <a:xfrm>
            <a:off x="8352000" y="1404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28" name=""/>
          <p:cNvSpPr/>
          <p:nvPr/>
        </p:nvSpPr>
        <p:spPr>
          <a:xfrm>
            <a:off x="8856000" y="1404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29" name=""/>
          <p:cNvSpPr/>
          <p:nvPr/>
        </p:nvSpPr>
        <p:spPr>
          <a:xfrm>
            <a:off x="10836000" y="1404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30" name=""/>
          <p:cNvSpPr/>
          <p:nvPr/>
        </p:nvSpPr>
        <p:spPr>
          <a:xfrm>
            <a:off x="2520000" y="1728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31" name=""/>
          <p:cNvSpPr/>
          <p:nvPr/>
        </p:nvSpPr>
        <p:spPr>
          <a:xfrm>
            <a:off x="1692000" y="2304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32" name=""/>
          <p:cNvSpPr/>
          <p:nvPr/>
        </p:nvSpPr>
        <p:spPr>
          <a:xfrm>
            <a:off x="792000" y="2304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33" name=""/>
          <p:cNvSpPr/>
          <p:nvPr/>
        </p:nvSpPr>
        <p:spPr>
          <a:xfrm>
            <a:off x="3456000" y="2628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34" name=""/>
          <p:cNvSpPr/>
          <p:nvPr/>
        </p:nvSpPr>
        <p:spPr>
          <a:xfrm>
            <a:off x="4032000" y="2628000"/>
            <a:ext cx="360000" cy="0"/>
          </a:xfrm>
          <a:prstGeom prst="line">
            <a:avLst/>
          </a:prstGeom>
          <a:ln w="0">
            <a:solidFill>
              <a:srgbClr val="000000"/>
            </a:solidFill>
            <a:headEnd len="med" type="triangle" w="med"/>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165600"/>
            <a:ext cx="10968480" cy="802440"/>
          </a:xfrm>
          <a:prstGeom prst="rect">
            <a:avLst/>
          </a:prstGeom>
          <a:noFill/>
          <a:ln w="0">
            <a:noFill/>
          </a:ln>
        </p:spPr>
        <p:txBody>
          <a:bodyPr lIns="0" rIns="0" tIns="0" bIns="0" anchor="ctr">
            <a:noAutofit/>
          </a:bodyPr>
          <a:p>
            <a:pPr>
              <a:lnSpc>
                <a:spcPct val="100000"/>
              </a:lnSpc>
              <a:buNone/>
            </a:pPr>
            <a:r>
              <a:rPr b="1" lang="en-PH" sz="3600" spc="-1" strike="noStrike">
                <a:latin typeface="Lato"/>
              </a:rPr>
              <a:t>Proving Perpendicular Lines</a:t>
            </a:r>
            <a:endParaRPr b="0" lang="en-PH" sz="3600" spc="-1" strike="noStrike">
              <a:latin typeface="Arial"/>
            </a:endParaRPr>
          </a:p>
        </p:txBody>
      </p:sp>
      <p:sp>
        <p:nvSpPr>
          <p:cNvPr id="136" name="PlaceHolder 2"/>
          <p:cNvSpPr>
            <a:spLocks noGrp="1"/>
          </p:cNvSpPr>
          <p:nvPr>
            <p:ph/>
          </p:nvPr>
        </p:nvSpPr>
        <p:spPr>
          <a:xfrm>
            <a:off x="609480" y="936000"/>
            <a:ext cx="10908000" cy="5037120"/>
          </a:xfrm>
          <a:prstGeom prst="rect">
            <a:avLst/>
          </a:prstGeom>
          <a:noFill/>
          <a:ln w="0">
            <a:noFill/>
          </a:ln>
        </p:spPr>
        <p:txBody>
          <a:bodyPr lIns="0" rIns="0" tIns="0" bIns="0" anchor="t">
            <a:normAutofit/>
          </a:bodyPr>
          <a:p>
            <a:pPr algn="just">
              <a:buNone/>
            </a:pPr>
            <a:r>
              <a:rPr b="1" lang="en-PH" sz="2000" spc="-1" strike="noStrike">
                <a:latin typeface="Lato"/>
              </a:rPr>
              <a:t>Linear Pair Perpendicular Theorem</a:t>
            </a:r>
            <a:endParaRPr b="0" lang="en-PH" sz="2000" spc="-1" strike="noStrike">
              <a:latin typeface="Lato"/>
              <a:ea typeface="PingFang SC"/>
            </a:endParaRPr>
          </a:p>
          <a:p>
            <a:pPr algn="just">
              <a:buNone/>
            </a:pPr>
            <a:r>
              <a:rPr b="0" lang="en-PH" sz="2000" spc="-1" strike="noStrike">
                <a:latin typeface="Lato"/>
              </a:rPr>
              <a:t>If two straight lines intersect at a point and form a linear pair of equal angles, then the lines are perpendicular.</a:t>
            </a:r>
            <a:endParaRPr b="0" lang="en-PH" sz="2000" spc="-1" strike="noStrike">
              <a:latin typeface="Lato"/>
              <a:ea typeface="PingFang SC"/>
            </a:endParaRPr>
          </a:p>
          <a:p>
            <a:pPr algn="just">
              <a:buNone/>
            </a:pPr>
            <a:endParaRPr b="0" lang="en-PH" sz="2000" spc="-1" strike="noStrike">
              <a:latin typeface="Lato"/>
              <a:ea typeface="PingFang SC"/>
            </a:endParaRPr>
          </a:p>
          <a:p>
            <a:pPr algn="just">
              <a:buNone/>
            </a:pPr>
            <a:r>
              <a:rPr b="0" lang="en-PH" sz="2000" spc="-1" strike="noStrike">
                <a:latin typeface="Lato"/>
                <a:ea typeface="PingFang SC"/>
              </a:rPr>
              <a:t>Given: ∠1≅</a:t>
            </a:r>
            <a:r>
              <a:rPr b="0" lang="en-PH" sz="2000" spc="-1" strike="noStrike">
                <a:latin typeface="Lato"/>
                <a:ea typeface="PingFang SC"/>
              </a:rPr>
              <a:t>∠</a:t>
            </a:r>
            <a:r>
              <a:rPr b="0" lang="en-PH" sz="2000" spc="-1" strike="noStrike">
                <a:latin typeface="Lato"/>
                <a:ea typeface="PingFang SC"/>
              </a:rPr>
              <a:t>2</a:t>
            </a:r>
            <a:endParaRPr b="0" lang="en-PH" sz="2000" spc="-1" strike="noStrike">
              <a:latin typeface="Lato"/>
              <a:ea typeface="PingFang SC"/>
            </a:endParaRPr>
          </a:p>
          <a:p>
            <a:pPr algn="just">
              <a:buNone/>
            </a:pPr>
            <a:r>
              <a:rPr b="0" lang="en-PH" sz="2000" spc="-1" strike="noStrike">
                <a:latin typeface="Lato"/>
                <a:ea typeface="PingFang SC"/>
              </a:rPr>
              <a:t>Prove: AB</a:t>
            </a:r>
            <a:r>
              <a:rPr b="0" lang="en-PH" sz="2000" spc="-1" strike="noStrike">
                <a:latin typeface="Lato"/>
                <a:ea typeface="PingFang SC"/>
              </a:rPr>
              <a:t>⊥</a:t>
            </a:r>
            <a:r>
              <a:rPr b="0" lang="en-PH" sz="2000" spc="-1" strike="noStrike">
                <a:latin typeface="Lato"/>
                <a:ea typeface="PingFang SC"/>
              </a:rPr>
              <a:t>CD</a:t>
            </a:r>
            <a:endParaRPr b="0" lang="en-PH" sz="2000" spc="-1" strike="noStrike">
              <a:latin typeface="Lato"/>
              <a:ea typeface="PingFang SC"/>
            </a:endParaRPr>
          </a:p>
          <a:p>
            <a:pPr algn="just">
              <a:buNone/>
            </a:pPr>
            <a:r>
              <a:rPr b="0" lang="en-PH" sz="2000" spc="-1" strike="noStrike">
                <a:latin typeface="Lato"/>
              </a:rPr>
              <a:t>Proof:</a:t>
            </a:r>
            <a:endParaRPr b="0" lang="en-PH" sz="2000" spc="-1" strike="noStrike">
              <a:latin typeface="Lato"/>
              <a:ea typeface="PingFang SC"/>
            </a:endParaRPr>
          </a:p>
        </p:txBody>
      </p:sp>
      <p:pic>
        <p:nvPicPr>
          <p:cNvPr id="137" name="" descr=""/>
          <p:cNvPicPr/>
          <p:nvPr/>
        </p:nvPicPr>
        <p:blipFill>
          <a:blip r:embed="rId1"/>
          <a:stretch/>
        </p:blipFill>
        <p:spPr>
          <a:xfrm>
            <a:off x="9419760" y="2298600"/>
            <a:ext cx="2460240" cy="2260800"/>
          </a:xfrm>
          <a:prstGeom prst="rect">
            <a:avLst/>
          </a:prstGeom>
          <a:ln w="0">
            <a:noFill/>
          </a:ln>
        </p:spPr>
      </p:pic>
      <p:sp>
        <p:nvSpPr>
          <p:cNvPr id="138" name=""/>
          <p:cNvSpPr/>
          <p:nvPr/>
        </p:nvSpPr>
        <p:spPr>
          <a:xfrm>
            <a:off x="1368000" y="2484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39" name=""/>
          <p:cNvSpPr/>
          <p:nvPr/>
        </p:nvSpPr>
        <p:spPr>
          <a:xfrm>
            <a:off x="1908000" y="2484000"/>
            <a:ext cx="360000" cy="0"/>
          </a:xfrm>
          <a:prstGeom prst="line">
            <a:avLst/>
          </a:prstGeom>
          <a:ln w="0">
            <a:solidFill>
              <a:srgbClr val="000000"/>
            </a:solidFill>
            <a:headEnd len="med" type="triangle" w="med"/>
            <a:tailEnd len="med" type="triangle" w="med"/>
          </a:ln>
        </p:spPr>
        <p:style>
          <a:lnRef idx="0"/>
          <a:fillRef idx="0"/>
          <a:effectRef idx="0"/>
          <a:fontRef idx="minor"/>
        </p:style>
      </p:sp>
      <p:graphicFrame>
        <p:nvGraphicFramePr>
          <p:cNvPr id="140" name=""/>
          <p:cNvGraphicFramePr/>
          <p:nvPr/>
        </p:nvGraphicFramePr>
        <p:xfrm>
          <a:off x="2412000" y="1692000"/>
          <a:ext cx="6840000" cy="4320000"/>
        </p:xfrm>
        <a:graphic>
          <a:graphicData uri="http://schemas.openxmlformats.org/drawingml/2006/table">
            <a:tbl>
              <a:tblPr/>
              <a:tblGrid>
                <a:gridCol w="3419280"/>
                <a:gridCol w="3420720"/>
              </a:tblGrid>
              <a:tr h="393120">
                <a:tc>
                  <a:txBody>
                    <a:bodyPr lIns="90000" rIns="90000" tIns="46800" bIns="46800" anchor="ctr">
                      <a:noAutofit/>
                    </a:bodyPr>
                    <a:p>
                      <a:pPr algn="ctr">
                        <a:buNone/>
                      </a:pPr>
                      <a:r>
                        <a:rPr b="1" lang="en-PH" sz="1800" spc="-1" strike="noStrike">
                          <a:latin typeface="Lato"/>
                        </a:rPr>
                        <a:t>Statement</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Reasons</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3120">
                <a:tc>
                  <a:txBody>
                    <a:bodyPr lIns="90000" rIns="90000" tIns="46800" bIns="46800" anchor="ctr">
                      <a:noAutofit/>
                    </a:bodyPr>
                    <a:p>
                      <a:r>
                        <a:rPr b="0" lang="en-PH" sz="1800" spc="-1" strike="noStrike">
                          <a:latin typeface="Lato"/>
                          <a:ea typeface="PingFang SC"/>
                        </a:rPr>
                        <a:t>1. </a:t>
                      </a:r>
                      <a:r>
                        <a:rPr b="0" lang="en-PH" sz="2000" spc="-1" strike="noStrike">
                          <a:latin typeface="Lato"/>
                          <a:ea typeface="PingFang SC"/>
                        </a:rPr>
                        <a:t>∠</a:t>
                      </a:r>
                      <a:r>
                        <a:rPr b="0" lang="en-PH" sz="1800" spc="-1" strike="noStrike">
                          <a:latin typeface="Lato"/>
                          <a:ea typeface="PingFang SC"/>
                        </a:rPr>
                        <a:t>1 </a:t>
                      </a:r>
                      <a:r>
                        <a:rPr b="0" lang="en-PH" sz="2000" spc="-1" strike="noStrike">
                          <a:latin typeface="Lato"/>
                          <a:ea typeface="PingFang SC"/>
                        </a:rPr>
                        <a:t>≅</a:t>
                      </a:r>
                      <a:r>
                        <a:rPr b="0" lang="en-PH" sz="1800" spc="-1" strike="noStrike">
                          <a:latin typeface="Lato"/>
                          <a:ea typeface="PingFang SC"/>
                        </a:rPr>
                        <a:t> </a:t>
                      </a:r>
                      <a:r>
                        <a:rPr b="0" lang="en-PH" sz="2000" spc="-1" strike="noStrike">
                          <a:latin typeface="Lato"/>
                          <a:ea typeface="PingFang SC"/>
                        </a:rPr>
                        <a:t>∠</a:t>
                      </a:r>
                      <a:r>
                        <a:rPr b="0" lang="en-PH" sz="1800" spc="-1" strike="noStrike">
                          <a:latin typeface="Lato"/>
                        </a:rPr>
                        <a:t>2</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400" spc="-1" strike="noStrike">
                          <a:latin typeface="Lato"/>
                        </a:rPr>
                        <a:t>1. Given</a:t>
                      </a:r>
                      <a:endParaRPr b="0" lang="en-PH" sz="14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3120">
                <a:tc>
                  <a:txBody>
                    <a:bodyPr lIns="90000" rIns="90000" tIns="46800" bIns="46800" anchor="ctr">
                      <a:noAutofit/>
                    </a:bodyPr>
                    <a:p>
                      <a:r>
                        <a:rPr b="0" lang="en-PH" sz="1800" spc="-1" strike="noStrike">
                          <a:latin typeface="Lato"/>
                          <a:ea typeface="PingFang SC"/>
                        </a:rPr>
                        <a:t>2. m</a:t>
                      </a:r>
                      <a:r>
                        <a:rPr b="0" lang="en-PH" sz="2000" spc="-1" strike="noStrike">
                          <a:latin typeface="Lato"/>
                          <a:ea typeface="PingFang SC"/>
                        </a:rPr>
                        <a:t>∠</a:t>
                      </a:r>
                      <a:r>
                        <a:rPr b="0" lang="en-PH" sz="1800" spc="-1" strike="noStrike">
                          <a:latin typeface="Lato"/>
                          <a:ea typeface="PingFang SC"/>
                        </a:rPr>
                        <a:t>1 = m</a:t>
                      </a:r>
                      <a:r>
                        <a:rPr b="0" lang="en-PH" sz="2000" spc="-1" strike="noStrike">
                          <a:latin typeface="Lato"/>
                          <a:ea typeface="PingFang SC"/>
                        </a:rPr>
                        <a:t>∠</a:t>
                      </a:r>
                      <a:r>
                        <a:rPr b="0" lang="en-PH" sz="1800" spc="-1" strike="noStrike">
                          <a:latin typeface="Lato"/>
                        </a:rPr>
                        <a:t>2</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400" spc="-1" strike="noStrike">
                          <a:latin typeface="Lato"/>
                        </a:rPr>
                        <a:t>2. Definition of congruent angles</a:t>
                      </a:r>
                      <a:endParaRPr b="0" lang="en-PH" sz="14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3120">
                <a:tc>
                  <a:txBody>
                    <a:bodyPr lIns="90000" rIns="90000" tIns="46800" bIns="46800" anchor="ctr">
                      <a:noAutofit/>
                    </a:bodyPr>
                    <a:p>
                      <a:r>
                        <a:rPr b="0" lang="en-PH" sz="1800" spc="-1" strike="noStrike">
                          <a:latin typeface="Lato"/>
                          <a:ea typeface="PingFang SC"/>
                        </a:rPr>
                        <a:t>3. </a:t>
                      </a:r>
                      <a:r>
                        <a:rPr b="0" lang="en-PH" sz="2000" spc="-1" strike="noStrike">
                          <a:latin typeface="Lato"/>
                          <a:ea typeface="PingFang SC"/>
                        </a:rPr>
                        <a:t>∠</a:t>
                      </a:r>
                      <a:r>
                        <a:rPr b="0" lang="en-PH" sz="1800" spc="-1" strike="noStrike">
                          <a:latin typeface="Lato"/>
                          <a:ea typeface="PingFang SC"/>
                        </a:rPr>
                        <a:t>1 and </a:t>
                      </a:r>
                      <a:r>
                        <a:rPr b="0" lang="en-PH" sz="2000" spc="-1" strike="noStrike">
                          <a:latin typeface="Lato"/>
                          <a:ea typeface="PingFang SC"/>
                        </a:rPr>
                        <a:t>∠</a:t>
                      </a:r>
                      <a:r>
                        <a:rPr b="0" lang="en-PH" sz="1800" spc="-1" strike="noStrike">
                          <a:latin typeface="Lato"/>
                        </a:rPr>
                        <a:t>2 form a linear pair.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400" spc="-1" strike="noStrike">
                          <a:latin typeface="Lato"/>
                        </a:rPr>
                        <a:t>3. Definition of a linear pair</a:t>
                      </a:r>
                      <a:endParaRPr b="0" lang="en-PH" sz="14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3120">
                <a:tc>
                  <a:txBody>
                    <a:bodyPr lIns="90000" rIns="90000" tIns="46800" bIns="46800" anchor="ctr">
                      <a:noAutofit/>
                    </a:bodyPr>
                    <a:p>
                      <a:r>
                        <a:rPr b="0" lang="en-PH" sz="1800" spc="-1" strike="noStrike">
                          <a:latin typeface="Lato"/>
                          <a:ea typeface="PingFang SC"/>
                        </a:rPr>
                        <a:t>4. m</a:t>
                      </a:r>
                      <a:r>
                        <a:rPr b="0" lang="en-PH" sz="2000" spc="-1" strike="noStrike">
                          <a:latin typeface="Lato"/>
                          <a:ea typeface="PingFang SC"/>
                        </a:rPr>
                        <a:t>∠</a:t>
                      </a:r>
                      <a:r>
                        <a:rPr b="0" lang="en-PH" sz="1800" spc="-1" strike="noStrike">
                          <a:latin typeface="Lato"/>
                          <a:ea typeface="PingFang SC"/>
                        </a:rPr>
                        <a:t>1 + m</a:t>
                      </a:r>
                      <a:r>
                        <a:rPr b="0" lang="en-PH" sz="2000" spc="-1" strike="noStrike">
                          <a:latin typeface="Lato"/>
                          <a:ea typeface="PingFang SC"/>
                        </a:rPr>
                        <a:t>∠</a:t>
                      </a:r>
                      <a:r>
                        <a:rPr b="0" lang="en-PH" sz="1800" spc="-1" strike="noStrike">
                          <a:latin typeface="Lato"/>
                        </a:rPr>
                        <a:t>2 = 180°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400" spc="-1" strike="noStrike">
                          <a:latin typeface="Lato"/>
                        </a:rPr>
                        <a:t>4. Linear pairs are supplementary.</a:t>
                      </a:r>
                      <a:endParaRPr b="0" lang="en-PH" sz="14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3120">
                <a:tc>
                  <a:txBody>
                    <a:bodyPr lIns="90000" rIns="90000" tIns="46800" bIns="46800" anchor="ctr">
                      <a:noAutofit/>
                    </a:bodyPr>
                    <a:p>
                      <a:r>
                        <a:rPr b="0" lang="en-PH" sz="1800" spc="-1" strike="noStrike">
                          <a:latin typeface="Lato"/>
                          <a:ea typeface="PingFang SC"/>
                        </a:rPr>
                        <a:t>5. m</a:t>
                      </a:r>
                      <a:r>
                        <a:rPr b="0" lang="en-PH" sz="2000" spc="-1" strike="noStrike">
                          <a:latin typeface="Lato"/>
                          <a:ea typeface="PingFang SC"/>
                        </a:rPr>
                        <a:t>∠</a:t>
                      </a:r>
                      <a:r>
                        <a:rPr b="0" lang="en-PH" sz="1800" spc="-1" strike="noStrike">
                          <a:latin typeface="Lato"/>
                          <a:ea typeface="PingFang SC"/>
                        </a:rPr>
                        <a:t>1 + m</a:t>
                      </a:r>
                      <a:r>
                        <a:rPr b="0" lang="en-PH" sz="2000" spc="-1" strike="noStrike">
                          <a:latin typeface="Lato"/>
                          <a:ea typeface="PingFang SC"/>
                        </a:rPr>
                        <a:t>∠</a:t>
                      </a:r>
                      <a:r>
                        <a:rPr b="0" lang="en-PH" sz="1800" spc="-1" strike="noStrike">
                          <a:latin typeface="Lato"/>
                        </a:rPr>
                        <a:t>1 = 180°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400" spc="-1" strike="noStrike">
                          <a:latin typeface="Lato"/>
                        </a:rPr>
                        <a:t>5. Substitution</a:t>
                      </a:r>
                      <a:endParaRPr b="0" lang="en-PH" sz="14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3120">
                <a:tc>
                  <a:txBody>
                    <a:bodyPr lIns="90000" rIns="90000" tIns="46800" bIns="46800" anchor="ctr">
                      <a:noAutofit/>
                    </a:bodyPr>
                    <a:p>
                      <a:r>
                        <a:rPr b="0" lang="en-PH" sz="1800" spc="-1" strike="noStrike">
                          <a:latin typeface="Lato"/>
                          <a:ea typeface="PingFang SC"/>
                        </a:rPr>
                        <a:t>6. 2(m</a:t>
                      </a:r>
                      <a:r>
                        <a:rPr b="0" lang="en-PH" sz="2000" spc="-1" strike="noStrike">
                          <a:latin typeface="Lato"/>
                          <a:ea typeface="PingFang SC"/>
                        </a:rPr>
                        <a:t>∠</a:t>
                      </a:r>
                      <a:r>
                        <a:rPr b="0" lang="en-PH" sz="1800" spc="-1" strike="noStrike">
                          <a:latin typeface="Lato"/>
                        </a:rPr>
                        <a:t>1) = 180°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400" spc="-1" strike="noStrike">
                          <a:latin typeface="Lato"/>
                        </a:rPr>
                        <a:t>6. Simplification</a:t>
                      </a:r>
                      <a:endParaRPr b="0" lang="en-PH" sz="14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3120">
                <a:tc>
                  <a:txBody>
                    <a:bodyPr lIns="90000" rIns="90000" tIns="46800" bIns="46800" anchor="ctr">
                      <a:noAutofit/>
                    </a:bodyPr>
                    <a:p>
                      <a:r>
                        <a:rPr b="0" lang="en-PH" sz="1800" spc="-1" strike="noStrike">
                          <a:latin typeface="Lato"/>
                          <a:ea typeface="PingFang SC"/>
                        </a:rPr>
                        <a:t>7. m</a:t>
                      </a:r>
                      <a:r>
                        <a:rPr b="0" lang="en-PH" sz="2000" spc="-1" strike="noStrike">
                          <a:latin typeface="Lato"/>
                          <a:ea typeface="PingFang SC"/>
                        </a:rPr>
                        <a:t>∠</a:t>
                      </a:r>
                      <a:r>
                        <a:rPr b="0" lang="en-PH" sz="1800" spc="-1" strike="noStrike">
                          <a:latin typeface="Lato"/>
                        </a:rPr>
                        <a:t>1 = 90°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400" spc="-1" strike="noStrike">
                          <a:latin typeface="Lato"/>
                          <a:ea typeface=""/>
                        </a:rPr>
                        <a:t>7. Multiplication property of equality</a:t>
                      </a:r>
                      <a:endParaRPr b="0" lang="en-PH" sz="1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3120">
                <a:tc>
                  <a:txBody>
                    <a:bodyPr lIns="90000" rIns="90000" tIns="46800" bIns="46800" anchor="ctr">
                      <a:noAutofit/>
                    </a:bodyPr>
                    <a:p>
                      <a:r>
                        <a:rPr b="0" lang="en-PH" sz="1800" spc="-1" strike="noStrike">
                          <a:latin typeface="Lato"/>
                          <a:ea typeface="PingFang SC"/>
                        </a:rPr>
                        <a:t>8. m</a:t>
                      </a:r>
                      <a:r>
                        <a:rPr b="0" lang="en-PH" sz="2000" spc="-1" strike="noStrike">
                          <a:latin typeface="Lato"/>
                          <a:ea typeface="PingFang SC"/>
                        </a:rPr>
                        <a:t>∠</a:t>
                      </a:r>
                      <a:r>
                        <a:rPr b="0" lang="en-PH" sz="1800" spc="-1" strike="noStrike">
                          <a:latin typeface="Lato"/>
                        </a:rPr>
                        <a:t>2 = 90°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400" spc="-1" strike="noStrike">
                          <a:latin typeface="Lato"/>
                        </a:rPr>
                        <a:t>8. Definition of congruent angles</a:t>
                      </a:r>
                      <a:endParaRPr b="0" lang="en-PH" sz="14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3120">
                <a:tc>
                  <a:txBody>
                    <a:bodyPr lIns="90000" rIns="90000" tIns="46800" bIns="46800" anchor="ctr">
                      <a:noAutofit/>
                    </a:bodyPr>
                    <a:p>
                      <a:r>
                        <a:rPr b="0" lang="en-PH" sz="1800" spc="-1" strike="noStrike">
                          <a:latin typeface="Lato"/>
                          <a:ea typeface="PingFang SC"/>
                        </a:rPr>
                        <a:t>9. </a:t>
                      </a:r>
                      <a:r>
                        <a:rPr b="0" lang="en-PH" sz="2000" spc="-1" strike="noStrike">
                          <a:latin typeface="Lato"/>
                          <a:ea typeface="PingFang SC"/>
                        </a:rPr>
                        <a:t>∠</a:t>
                      </a:r>
                      <a:r>
                        <a:rPr b="0" lang="en-PH" sz="1800" spc="-1" strike="noStrike">
                          <a:latin typeface="Lato"/>
                          <a:ea typeface="PingFang SC"/>
                        </a:rPr>
                        <a:t>1 and </a:t>
                      </a:r>
                      <a:r>
                        <a:rPr b="0" lang="en-PH" sz="2000" spc="-1" strike="noStrike">
                          <a:latin typeface="Lato"/>
                          <a:ea typeface="PingFang SC"/>
                        </a:rPr>
                        <a:t>∠</a:t>
                      </a:r>
                      <a:r>
                        <a:rPr b="0" lang="en-PH" sz="1800" spc="-1" strike="noStrike">
                          <a:latin typeface="Lato"/>
                        </a:rPr>
                        <a:t>2 are right angles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400" spc="-1" strike="noStrike">
                          <a:latin typeface="Lato"/>
                        </a:rPr>
                        <a:t>9. Definition of a right angle</a:t>
                      </a:r>
                      <a:endParaRPr b="0" lang="en-PH" sz="14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88800">
                <a:tc>
                  <a:txBody>
                    <a:bodyPr lIns="90000" rIns="90000" tIns="46800" bIns="46800" anchor="ctr">
                      <a:noAutofit/>
                    </a:bodyPr>
                    <a:p>
                      <a:r>
                        <a:rPr b="0" lang="en-PH" sz="1800" spc="-1" strike="noStrike">
                          <a:latin typeface="Lato"/>
                        </a:rPr>
                        <a:t>10. AB⊥CD</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400" spc="-1" strike="noStrike">
                          <a:latin typeface="Lato"/>
                        </a:rPr>
                        <a:t>10. Definition of perpendicular lines</a:t>
                      </a:r>
                      <a:endParaRPr b="0" lang="en-PH" sz="14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41" name=""/>
          <p:cNvSpPr/>
          <p:nvPr/>
        </p:nvSpPr>
        <p:spPr>
          <a:xfrm>
            <a:off x="2844000" y="5760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42" name=""/>
          <p:cNvSpPr/>
          <p:nvPr/>
        </p:nvSpPr>
        <p:spPr>
          <a:xfrm>
            <a:off x="3312000" y="5760000"/>
            <a:ext cx="360000" cy="0"/>
          </a:xfrm>
          <a:prstGeom prst="line">
            <a:avLst/>
          </a:prstGeom>
          <a:ln w="0">
            <a:solidFill>
              <a:srgbClr val="000000"/>
            </a:solidFill>
            <a:headEnd len="med" type="triangle" w="med"/>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165600"/>
            <a:ext cx="10968480" cy="802440"/>
          </a:xfrm>
          <a:prstGeom prst="rect">
            <a:avLst/>
          </a:prstGeom>
          <a:noFill/>
          <a:ln w="0">
            <a:noFill/>
          </a:ln>
        </p:spPr>
        <p:txBody>
          <a:bodyPr lIns="0" rIns="0" tIns="0" bIns="0" anchor="ctr">
            <a:noAutofit/>
          </a:bodyPr>
          <a:p>
            <a:pPr>
              <a:lnSpc>
                <a:spcPct val="100000"/>
              </a:lnSpc>
              <a:buNone/>
            </a:pPr>
            <a:r>
              <a:rPr b="1" lang="en-PH" sz="3600" spc="-1" strike="noStrike">
                <a:latin typeface="Lato"/>
              </a:rPr>
              <a:t>Proving Perpendicular Lines</a:t>
            </a:r>
            <a:endParaRPr b="0" lang="en-PH" sz="3600" spc="-1" strike="noStrike">
              <a:latin typeface="Arial"/>
            </a:endParaRPr>
          </a:p>
        </p:txBody>
      </p:sp>
      <p:sp>
        <p:nvSpPr>
          <p:cNvPr id="144" name="PlaceHolder 2"/>
          <p:cNvSpPr>
            <a:spLocks noGrp="1"/>
          </p:cNvSpPr>
          <p:nvPr>
            <p:ph/>
          </p:nvPr>
        </p:nvSpPr>
        <p:spPr>
          <a:xfrm>
            <a:off x="609480" y="864000"/>
            <a:ext cx="10908000" cy="5037120"/>
          </a:xfrm>
          <a:prstGeom prst="rect">
            <a:avLst/>
          </a:prstGeom>
          <a:noFill/>
          <a:ln w="0">
            <a:noFill/>
          </a:ln>
        </p:spPr>
        <p:txBody>
          <a:bodyPr lIns="0" rIns="0" tIns="0" bIns="0" anchor="t">
            <a:normAutofit/>
          </a:bodyPr>
          <a:p>
            <a:pPr algn="just">
              <a:buNone/>
            </a:pPr>
            <a:r>
              <a:rPr b="1" lang="en-PH" sz="2000" spc="-1" strike="noStrike">
                <a:latin typeface="Lato"/>
              </a:rPr>
              <a:t>Perpendicular Transversal Theorem</a:t>
            </a:r>
            <a:endParaRPr b="0" lang="en-PH" sz="2000" spc="-1" strike="noStrike">
              <a:latin typeface="Lato"/>
              <a:ea typeface="PingFang SC"/>
            </a:endParaRPr>
          </a:p>
          <a:p>
            <a:pPr algn="just">
              <a:buNone/>
            </a:pPr>
            <a:r>
              <a:rPr b="0" lang="en-PH" sz="2000" spc="-1" strike="noStrike">
                <a:latin typeface="Lato"/>
              </a:rPr>
              <a:t>If a transversal is perpendicular to one of the two parallel lines, then it is perpendicular to the second parallel line.</a:t>
            </a:r>
            <a:endParaRPr b="0" lang="en-PH" sz="2000" spc="-1" strike="noStrike">
              <a:latin typeface="Lato"/>
              <a:ea typeface="PingFang SC"/>
            </a:endParaRPr>
          </a:p>
          <a:p>
            <a:pPr algn="just">
              <a:buNone/>
            </a:pPr>
            <a:r>
              <a:rPr b="0" lang="en-PH" sz="2000" spc="-1" strike="noStrike">
                <a:latin typeface="Lato"/>
                <a:ea typeface="PingFang SC"/>
              </a:rPr>
              <a:t>Given: AB || CD, AB</a:t>
            </a:r>
            <a:r>
              <a:rPr b="0" lang="en-PH" sz="2000" spc="-1" strike="noStrike">
                <a:latin typeface="Lato"/>
                <a:ea typeface="PingFang SC"/>
              </a:rPr>
              <a:t>⊥</a:t>
            </a:r>
            <a:r>
              <a:rPr b="0" lang="en-PH" sz="2000" spc="-1" strike="noStrike">
                <a:latin typeface="Lato"/>
                <a:ea typeface="PingFang SC"/>
              </a:rPr>
              <a:t>EF</a:t>
            </a:r>
            <a:endParaRPr b="0" lang="en-PH" sz="2000" spc="-1" strike="noStrike">
              <a:latin typeface="Lato"/>
              <a:ea typeface="PingFang SC"/>
            </a:endParaRPr>
          </a:p>
          <a:p>
            <a:pPr algn="just">
              <a:buNone/>
            </a:pPr>
            <a:r>
              <a:rPr b="0" lang="en-PH" sz="2000" spc="-1" strike="noStrike">
                <a:latin typeface="Lato"/>
                <a:ea typeface="PingFang SC"/>
              </a:rPr>
              <a:t>Prove: CD</a:t>
            </a:r>
            <a:r>
              <a:rPr b="0" lang="en-PH" sz="2000" spc="-1" strike="noStrike">
                <a:latin typeface="Lato"/>
                <a:ea typeface="PingFang SC"/>
              </a:rPr>
              <a:t>⊥</a:t>
            </a:r>
            <a:r>
              <a:rPr b="0" lang="en-PH" sz="2000" spc="-1" strike="noStrike">
                <a:latin typeface="Lato"/>
                <a:ea typeface="PingFang SC"/>
              </a:rPr>
              <a:t>EF</a:t>
            </a:r>
            <a:endParaRPr b="0" lang="en-PH" sz="2000" spc="-1" strike="noStrike">
              <a:latin typeface="Lato"/>
              <a:ea typeface="PingFang SC"/>
            </a:endParaRPr>
          </a:p>
          <a:p>
            <a:pPr algn="just">
              <a:buNone/>
            </a:pPr>
            <a:r>
              <a:rPr b="0" lang="en-PH" sz="2000" spc="-1" strike="noStrike">
                <a:latin typeface="Lato"/>
              </a:rPr>
              <a:t>Proof: </a:t>
            </a:r>
            <a:endParaRPr b="0" lang="en-PH" sz="2000" spc="-1" strike="noStrike">
              <a:latin typeface="Lato"/>
              <a:ea typeface="PingFang SC"/>
            </a:endParaRPr>
          </a:p>
        </p:txBody>
      </p:sp>
      <p:sp>
        <p:nvSpPr>
          <p:cNvPr id="145" name=""/>
          <p:cNvSpPr/>
          <p:nvPr/>
        </p:nvSpPr>
        <p:spPr>
          <a:xfrm>
            <a:off x="1368000" y="2088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46" name=""/>
          <p:cNvSpPr/>
          <p:nvPr/>
        </p:nvSpPr>
        <p:spPr>
          <a:xfrm>
            <a:off x="1908000" y="2088000"/>
            <a:ext cx="360000" cy="0"/>
          </a:xfrm>
          <a:prstGeom prst="line">
            <a:avLst/>
          </a:prstGeom>
          <a:ln w="0">
            <a:solidFill>
              <a:srgbClr val="000000"/>
            </a:solidFill>
            <a:headEnd len="med" type="triangle" w="med"/>
            <a:tailEnd len="med" type="triangle" w="med"/>
          </a:ln>
        </p:spPr>
        <p:style>
          <a:lnRef idx="0"/>
          <a:fillRef idx="0"/>
          <a:effectRef idx="0"/>
          <a:fontRef idx="minor"/>
        </p:style>
      </p:sp>
      <p:pic>
        <p:nvPicPr>
          <p:cNvPr id="147" name="" descr=""/>
          <p:cNvPicPr/>
          <p:nvPr/>
        </p:nvPicPr>
        <p:blipFill>
          <a:blip r:embed="rId1"/>
          <a:stretch/>
        </p:blipFill>
        <p:spPr>
          <a:xfrm>
            <a:off x="9495720" y="2445120"/>
            <a:ext cx="2528280" cy="1968120"/>
          </a:xfrm>
          <a:prstGeom prst="rect">
            <a:avLst/>
          </a:prstGeom>
          <a:ln w="0">
            <a:noFill/>
          </a:ln>
        </p:spPr>
      </p:pic>
      <p:sp>
        <p:nvSpPr>
          <p:cNvPr id="148" name=""/>
          <p:cNvSpPr/>
          <p:nvPr/>
        </p:nvSpPr>
        <p:spPr>
          <a:xfrm>
            <a:off x="1368000" y="1800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49" name=""/>
          <p:cNvSpPr/>
          <p:nvPr/>
        </p:nvSpPr>
        <p:spPr>
          <a:xfrm>
            <a:off x="1980000" y="1800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50" name=""/>
          <p:cNvSpPr/>
          <p:nvPr/>
        </p:nvSpPr>
        <p:spPr>
          <a:xfrm>
            <a:off x="2448000" y="1800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51" name=""/>
          <p:cNvSpPr/>
          <p:nvPr/>
        </p:nvSpPr>
        <p:spPr>
          <a:xfrm>
            <a:off x="2916000" y="1800000"/>
            <a:ext cx="360000" cy="0"/>
          </a:xfrm>
          <a:prstGeom prst="line">
            <a:avLst/>
          </a:prstGeom>
          <a:ln w="0">
            <a:solidFill>
              <a:srgbClr val="000000"/>
            </a:solidFill>
            <a:headEnd len="med" type="triangle" w="med"/>
            <a:tailEnd len="med" type="triangle" w="med"/>
          </a:ln>
        </p:spPr>
        <p:style>
          <a:lnRef idx="0"/>
          <a:fillRef idx="0"/>
          <a:effectRef idx="0"/>
          <a:fontRef idx="minor"/>
        </p:style>
      </p:sp>
      <p:graphicFrame>
        <p:nvGraphicFramePr>
          <p:cNvPr id="152" name=""/>
          <p:cNvGraphicFramePr/>
          <p:nvPr/>
        </p:nvGraphicFramePr>
        <p:xfrm>
          <a:off x="1332000" y="2448000"/>
          <a:ext cx="8099280" cy="3599280"/>
        </p:xfrm>
        <a:graphic>
          <a:graphicData uri="http://schemas.openxmlformats.org/drawingml/2006/table">
            <a:tbl>
              <a:tblPr/>
              <a:tblGrid>
                <a:gridCol w="4048920"/>
                <a:gridCol w="4050720"/>
              </a:tblGrid>
              <a:tr h="399960">
                <a:tc>
                  <a:txBody>
                    <a:bodyPr lIns="90000" rIns="90000" tIns="46800" bIns="46800" anchor="ctr">
                      <a:noAutofit/>
                    </a:bodyPr>
                    <a:p>
                      <a:pPr algn="ctr">
                        <a:buNone/>
                      </a:pPr>
                      <a:r>
                        <a:rPr b="1" lang="en-PH" sz="1800" spc="-1" strike="noStrike">
                          <a:latin typeface="Lato"/>
                        </a:rPr>
                        <a:t>Statements</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Reasons</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9960">
                <a:tc>
                  <a:txBody>
                    <a:bodyPr lIns="90000" rIns="90000" tIns="46800" bIns="46800" anchor="t">
                      <a:noAutofit/>
                    </a:bodyPr>
                    <a:p>
                      <a:pPr algn="just">
                        <a:buNone/>
                      </a:pPr>
                      <a:r>
                        <a:rPr b="0" lang="en-PH" sz="1800" spc="-1" strike="noStrike">
                          <a:latin typeface="Lato"/>
                          <a:ea typeface="PingFang SC"/>
                        </a:rPr>
                        <a:t>1. AB || CD, AB</a:t>
                      </a:r>
                      <a:r>
                        <a:rPr b="0" lang="en-PH" sz="2000" spc="-1" strike="noStrike">
                          <a:latin typeface="Lato"/>
                          <a:ea typeface="PingFang SC"/>
                        </a:rPr>
                        <a:t>⊥</a:t>
                      </a:r>
                      <a:r>
                        <a:rPr b="0" lang="en-PH" sz="1800" spc="-1" strike="noStrike">
                          <a:latin typeface="Lato"/>
                        </a:rPr>
                        <a:t>EF</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just">
                        <a:buNone/>
                      </a:pPr>
                      <a:r>
                        <a:rPr b="0" lang="en-PH" sz="1800" spc="-1" strike="noStrike">
                          <a:latin typeface="Lato"/>
                        </a:rPr>
                        <a:t>1. Given</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9960">
                <a:tc>
                  <a:txBody>
                    <a:bodyPr lIns="90000" rIns="90000" tIns="46800" bIns="46800" anchor="t">
                      <a:noAutofit/>
                    </a:bodyPr>
                    <a:p>
                      <a:pPr algn="just">
                        <a:buNone/>
                      </a:pPr>
                      <a:r>
                        <a:rPr b="0" lang="en-PH" sz="1800" spc="-1" strike="noStrike">
                          <a:latin typeface="Lato"/>
                          <a:ea typeface="PingFang SC"/>
                        </a:rPr>
                        <a:t>2. </a:t>
                      </a:r>
                      <a:r>
                        <a:rPr b="0" lang="en-PH" sz="2000" spc="-1" strike="noStrike">
                          <a:latin typeface="Lato"/>
                          <a:ea typeface="PingFang SC"/>
                        </a:rPr>
                        <a:t>∠</a:t>
                      </a:r>
                      <a:r>
                        <a:rPr b="0" lang="en-PH" sz="1800" spc="-1" strike="noStrike">
                          <a:latin typeface="Lato"/>
                        </a:rPr>
                        <a:t>1 is a right angle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just">
                        <a:buNone/>
                      </a:pPr>
                      <a:r>
                        <a:rPr b="0" lang="en-PH" sz="1800" spc="-1" strike="noStrike">
                          <a:latin typeface="Lato"/>
                        </a:rPr>
                        <a:t>2. Definition of perpendicular lines</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9960">
                <a:tc>
                  <a:txBody>
                    <a:bodyPr lIns="90000" rIns="90000" tIns="46800" bIns="46800" anchor="t">
                      <a:noAutofit/>
                    </a:bodyPr>
                    <a:p>
                      <a:pPr algn="just">
                        <a:buNone/>
                      </a:pPr>
                      <a:r>
                        <a:rPr b="0" lang="en-PH" sz="1800" spc="-1" strike="noStrike">
                          <a:latin typeface="Lato"/>
                          <a:ea typeface="PingFang SC"/>
                        </a:rPr>
                        <a:t>3. m</a:t>
                      </a:r>
                      <a:r>
                        <a:rPr b="0" lang="en-PH" sz="2000" spc="-1" strike="noStrike">
                          <a:latin typeface="Lato"/>
                          <a:ea typeface="PingFang SC"/>
                        </a:rPr>
                        <a:t>∠</a:t>
                      </a:r>
                      <a:r>
                        <a:rPr b="0" lang="en-PH" sz="1800" spc="-1" strike="noStrike">
                          <a:latin typeface="Lato"/>
                        </a:rPr>
                        <a:t>1 = 90°</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just">
                        <a:buNone/>
                      </a:pPr>
                      <a:r>
                        <a:rPr b="0" lang="en-PH" sz="1800" spc="-1" strike="noStrike">
                          <a:latin typeface="Lato"/>
                        </a:rPr>
                        <a:t>3. Definition of a right angle</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9960">
                <a:tc>
                  <a:txBody>
                    <a:bodyPr lIns="90000" rIns="90000" tIns="46800" bIns="46800" anchor="t">
                      <a:noAutofit/>
                    </a:bodyPr>
                    <a:p>
                      <a:pPr algn="just">
                        <a:buNone/>
                      </a:pPr>
                      <a:r>
                        <a:rPr b="0" lang="en-PH" sz="1800" spc="-1" strike="noStrike">
                          <a:latin typeface="Lato"/>
                          <a:ea typeface="PingFang SC"/>
                        </a:rPr>
                        <a:t>4. </a:t>
                      </a:r>
                      <a:r>
                        <a:rPr b="0" lang="en-PH" sz="2000" spc="-1" strike="noStrike">
                          <a:latin typeface="Lato"/>
                          <a:ea typeface="PingFang SC"/>
                        </a:rPr>
                        <a:t>∠</a:t>
                      </a:r>
                      <a:r>
                        <a:rPr b="0" lang="en-PH" sz="1800" spc="-1" strike="noStrike">
                          <a:latin typeface="Lato"/>
                          <a:ea typeface="PingFang SC"/>
                        </a:rPr>
                        <a:t>1</a:t>
                      </a:r>
                      <a:r>
                        <a:rPr b="0" lang="en-PH" sz="2000" spc="-1" strike="noStrike">
                          <a:latin typeface="Lato"/>
                          <a:ea typeface="PingFang SC"/>
                        </a:rPr>
                        <a:t>≅</a:t>
                      </a:r>
                      <a:r>
                        <a:rPr b="0" lang="en-PH" sz="2000" spc="-1" strike="noStrike">
                          <a:latin typeface="Lato"/>
                          <a:ea typeface="PingFang SC"/>
                        </a:rPr>
                        <a:t>∠</a:t>
                      </a:r>
                      <a:r>
                        <a:rPr b="0" lang="en-PH" sz="1800" spc="-1" strike="noStrike">
                          <a:latin typeface="Lato"/>
                        </a:rPr>
                        <a:t>2</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just">
                        <a:buNone/>
                      </a:pPr>
                      <a:r>
                        <a:rPr b="0" lang="en-PH" sz="1800" spc="-1" strike="noStrike">
                          <a:latin typeface="Lato"/>
                        </a:rPr>
                        <a:t>4. Corresponding angle postulate</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9960">
                <a:tc>
                  <a:txBody>
                    <a:bodyPr lIns="90000" rIns="90000" tIns="46800" bIns="46800" anchor="t">
                      <a:noAutofit/>
                    </a:bodyPr>
                    <a:p>
                      <a:pPr algn="just">
                        <a:buNone/>
                      </a:pPr>
                      <a:r>
                        <a:rPr b="0" lang="en-PH" sz="1800" spc="-1" strike="noStrike">
                          <a:latin typeface="Lato"/>
                          <a:ea typeface="PingFang SC"/>
                        </a:rPr>
                        <a:t>5. m</a:t>
                      </a:r>
                      <a:r>
                        <a:rPr b="0" lang="en-PH" sz="2000" spc="-1" strike="noStrike">
                          <a:latin typeface="Lato"/>
                          <a:ea typeface="PingFang SC"/>
                        </a:rPr>
                        <a:t>∠</a:t>
                      </a:r>
                      <a:r>
                        <a:rPr b="0" lang="en-PH" sz="1800" spc="-1" strike="noStrike">
                          <a:latin typeface="Lato"/>
                          <a:ea typeface="PingFang SC"/>
                        </a:rPr>
                        <a:t>1=m</a:t>
                      </a:r>
                      <a:r>
                        <a:rPr b="0" lang="en-PH" sz="2000" spc="-1" strike="noStrike">
                          <a:latin typeface="Lato"/>
                          <a:ea typeface="PingFang SC"/>
                        </a:rPr>
                        <a:t>∠</a:t>
                      </a:r>
                      <a:r>
                        <a:rPr b="0" lang="en-PH" sz="1800" spc="-1" strike="noStrike">
                          <a:latin typeface="Lato"/>
                        </a:rPr>
                        <a:t>2</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just">
                        <a:buNone/>
                      </a:pPr>
                      <a:r>
                        <a:rPr b="0" lang="en-PH" sz="1800" spc="-1" strike="noStrike">
                          <a:latin typeface="Lato"/>
                        </a:rPr>
                        <a:t>5. Definition of congruent angles</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9960">
                <a:tc>
                  <a:txBody>
                    <a:bodyPr lIns="90000" rIns="90000" tIns="46800" bIns="46800" anchor="t">
                      <a:noAutofit/>
                    </a:bodyPr>
                    <a:p>
                      <a:pPr algn="just">
                        <a:buNone/>
                      </a:pPr>
                      <a:r>
                        <a:rPr b="0" lang="en-PH" sz="1800" spc="-1" strike="noStrike">
                          <a:latin typeface="Lato"/>
                          <a:ea typeface="PingFang SC"/>
                        </a:rPr>
                        <a:t>6. m</a:t>
                      </a:r>
                      <a:r>
                        <a:rPr b="0" lang="en-PH" sz="2000" spc="-1" strike="noStrike">
                          <a:latin typeface="Lato"/>
                          <a:ea typeface="PingFang SC"/>
                        </a:rPr>
                        <a:t>∠</a:t>
                      </a:r>
                      <a:r>
                        <a:rPr b="0" lang="en-PH" sz="1800" spc="-1" strike="noStrike">
                          <a:latin typeface="Lato"/>
                        </a:rPr>
                        <a:t>2=90°</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just">
                        <a:buNone/>
                      </a:pPr>
                      <a:r>
                        <a:rPr b="0" lang="en-PH" sz="1800" spc="-1" strike="noStrike">
                          <a:latin typeface="Lato"/>
                        </a:rPr>
                        <a:t>6. Transitive property</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9960">
                <a:tc>
                  <a:txBody>
                    <a:bodyPr lIns="90000" rIns="90000" tIns="46800" bIns="46800" anchor="t">
                      <a:noAutofit/>
                    </a:bodyPr>
                    <a:p>
                      <a:pPr algn="just">
                        <a:buNone/>
                      </a:pPr>
                      <a:r>
                        <a:rPr b="0" lang="en-PH" sz="1800" spc="-1" strike="noStrike">
                          <a:latin typeface="Lato"/>
                          <a:ea typeface="PingFang SC"/>
                        </a:rPr>
                        <a:t>7. </a:t>
                      </a:r>
                      <a:r>
                        <a:rPr b="0" lang="en-PH" sz="2000" spc="-1" strike="noStrike">
                          <a:latin typeface="Lato"/>
                          <a:ea typeface="PingFang SC"/>
                        </a:rPr>
                        <a:t>∠</a:t>
                      </a:r>
                      <a:r>
                        <a:rPr b="0" lang="en-PH" sz="1800" spc="-1" strike="noStrike">
                          <a:latin typeface="Lato"/>
                        </a:rPr>
                        <a:t>2 is a right angle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just">
                        <a:buNone/>
                      </a:pPr>
                      <a:r>
                        <a:rPr b="0" lang="en-PH" sz="1800" spc="-1" strike="noStrike">
                          <a:latin typeface="Lato"/>
                        </a:rPr>
                        <a:t>7. Definition of a right angle</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9600">
                <a:tc>
                  <a:txBody>
                    <a:bodyPr lIns="90000" rIns="90000" tIns="46800" bIns="46800" anchor="t">
                      <a:noAutofit/>
                    </a:bodyPr>
                    <a:p>
                      <a:pPr algn="just">
                        <a:buNone/>
                      </a:pPr>
                      <a:r>
                        <a:rPr b="0" lang="en-PH" sz="1800" spc="-1" strike="noStrike">
                          <a:latin typeface="Lato"/>
                          <a:ea typeface="PingFang SC"/>
                        </a:rPr>
                        <a:t>8. CD</a:t>
                      </a:r>
                      <a:r>
                        <a:rPr b="0" lang="en-PH" sz="2000" spc="-1" strike="noStrike">
                          <a:latin typeface="Lato"/>
                          <a:ea typeface="PingFang SC"/>
                        </a:rPr>
                        <a:t>⊥</a:t>
                      </a:r>
                      <a:r>
                        <a:rPr b="0" lang="en-PH" sz="1800" spc="-1" strike="noStrike">
                          <a:latin typeface="Lato"/>
                        </a:rPr>
                        <a:t>EF</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just">
                        <a:buNone/>
                      </a:pPr>
                      <a:r>
                        <a:rPr b="0" lang="en-PH" sz="1800" spc="-1" strike="noStrike">
                          <a:latin typeface="Lato"/>
                        </a:rPr>
                        <a:t>8. Definition of perpendicular lines</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53" name=""/>
          <p:cNvSpPr/>
          <p:nvPr/>
        </p:nvSpPr>
        <p:spPr>
          <a:xfrm>
            <a:off x="1620000" y="2916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54" name=""/>
          <p:cNvSpPr/>
          <p:nvPr/>
        </p:nvSpPr>
        <p:spPr>
          <a:xfrm>
            <a:off x="2160000" y="2916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55" name=""/>
          <p:cNvSpPr/>
          <p:nvPr/>
        </p:nvSpPr>
        <p:spPr>
          <a:xfrm>
            <a:off x="2592000" y="2916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56" name=""/>
          <p:cNvSpPr/>
          <p:nvPr/>
        </p:nvSpPr>
        <p:spPr>
          <a:xfrm>
            <a:off x="3060000" y="2916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57" name=""/>
          <p:cNvSpPr/>
          <p:nvPr/>
        </p:nvSpPr>
        <p:spPr>
          <a:xfrm>
            <a:off x="1656000" y="5724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58" name=""/>
          <p:cNvSpPr/>
          <p:nvPr/>
        </p:nvSpPr>
        <p:spPr>
          <a:xfrm>
            <a:off x="2124000" y="5724000"/>
            <a:ext cx="360000" cy="0"/>
          </a:xfrm>
          <a:prstGeom prst="line">
            <a:avLst/>
          </a:prstGeom>
          <a:ln w="0">
            <a:solidFill>
              <a:srgbClr val="000000"/>
            </a:solidFill>
            <a:headEnd len="med" type="triangle" w="med"/>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165600"/>
            <a:ext cx="10968480" cy="802440"/>
          </a:xfrm>
          <a:prstGeom prst="rect">
            <a:avLst/>
          </a:prstGeom>
          <a:noFill/>
          <a:ln w="0">
            <a:noFill/>
          </a:ln>
        </p:spPr>
        <p:txBody>
          <a:bodyPr lIns="0" rIns="0" tIns="0" bIns="0" anchor="ctr">
            <a:noAutofit/>
          </a:bodyPr>
          <a:p>
            <a:pPr>
              <a:lnSpc>
                <a:spcPct val="100000"/>
              </a:lnSpc>
              <a:buNone/>
            </a:pPr>
            <a:r>
              <a:rPr b="1" lang="en-PH" sz="3600" spc="-1" strike="noStrike">
                <a:latin typeface="Lato"/>
              </a:rPr>
              <a:t>Proving Perpendicular Lines</a:t>
            </a:r>
            <a:endParaRPr b="0" lang="en-PH" sz="3600" spc="-1" strike="noStrike">
              <a:latin typeface="Arial"/>
            </a:endParaRPr>
          </a:p>
        </p:txBody>
      </p:sp>
      <p:sp>
        <p:nvSpPr>
          <p:cNvPr id="160" name="PlaceHolder 2"/>
          <p:cNvSpPr>
            <a:spLocks noGrp="1"/>
          </p:cNvSpPr>
          <p:nvPr>
            <p:ph/>
          </p:nvPr>
        </p:nvSpPr>
        <p:spPr>
          <a:xfrm>
            <a:off x="609480" y="864000"/>
            <a:ext cx="10908000" cy="5037120"/>
          </a:xfrm>
          <a:prstGeom prst="rect">
            <a:avLst/>
          </a:prstGeom>
          <a:noFill/>
          <a:ln w="0">
            <a:noFill/>
          </a:ln>
        </p:spPr>
        <p:txBody>
          <a:bodyPr lIns="0" rIns="0" tIns="0" bIns="0" anchor="t">
            <a:normAutofit fontScale="97000"/>
          </a:bodyPr>
          <a:p>
            <a:r>
              <a:rPr b="1" lang="en-PH" sz="2000" spc="-1" strike="noStrike">
                <a:latin typeface="Lato"/>
                <a:ea typeface="PingFang SC"/>
              </a:rPr>
              <a:t>Example</a:t>
            </a:r>
            <a:r>
              <a:rPr b="0" lang="en-PH" sz="2000" spc="-1" strike="noStrike">
                <a:latin typeface="Lato"/>
                <a:ea typeface="PingFang SC"/>
              </a:rPr>
              <a:t>: Find the value of x that will make AB </a:t>
            </a:r>
            <a:r>
              <a:rPr b="0" lang="en-PH" sz="2000" spc="-1" strike="noStrike">
                <a:latin typeface="Lato"/>
                <a:ea typeface="PingFang SC"/>
              </a:rPr>
              <a:t>⊥</a:t>
            </a:r>
            <a:r>
              <a:rPr b="0" lang="en-PH" sz="2000" spc="-1" strike="noStrike">
                <a:latin typeface="Lato"/>
                <a:ea typeface="PingFang SC"/>
              </a:rPr>
              <a:t> CD, given that m∠BFE = (2x + 26)° and m∠DFE = 38°.</a:t>
            </a:r>
            <a:endParaRPr b="0" lang="en-PH" sz="2000" spc="-1" strike="noStrike">
              <a:latin typeface="Lato"/>
              <a:ea typeface="PingFang SC"/>
            </a:endParaRPr>
          </a:p>
          <a:p>
            <a:endParaRPr b="0" lang="en-PH" sz="2000" spc="-1" strike="noStrike">
              <a:latin typeface="Lato"/>
              <a:ea typeface="PingFang SC"/>
            </a:endParaRPr>
          </a:p>
          <a:p>
            <a:r>
              <a:rPr b="0" lang="en-PH" sz="2000" spc="-1" strike="noStrike">
                <a:latin typeface="Lato"/>
              </a:rPr>
              <a:t>Solution:</a:t>
            </a:r>
            <a:endParaRPr b="0" lang="en-PH" sz="2000" spc="-1" strike="noStrike">
              <a:latin typeface="Lato"/>
              <a:ea typeface="PingFang SC"/>
            </a:endParaRPr>
          </a:p>
          <a:p>
            <a:r>
              <a:rPr b="0" lang="en-PH" sz="2000" spc="-1" strike="noStrike">
                <a:latin typeface="Lato"/>
              </a:rPr>
              <a:t>In this example, you need to find the value of x that will</a:t>
            </a:r>
            <a:endParaRPr b="0" lang="en-PH" sz="2000" spc="-1" strike="noStrike">
              <a:latin typeface="Lato"/>
              <a:ea typeface="PingFang SC"/>
            </a:endParaRPr>
          </a:p>
          <a:p>
            <a:r>
              <a:rPr b="0" lang="en-PH" sz="2000" spc="-1" strike="noStrike">
                <a:latin typeface="Lato"/>
                <a:ea typeface="PingFang SC"/>
              </a:rPr>
              <a:t>make AB </a:t>
            </a:r>
            <a:r>
              <a:rPr b="0" lang="en-PH" sz="2000" spc="-1" strike="noStrike">
                <a:latin typeface="Lato"/>
                <a:ea typeface="PingFang SC"/>
              </a:rPr>
              <a:t>⊥</a:t>
            </a:r>
            <a:r>
              <a:rPr b="0" lang="en-PH" sz="2000" spc="-1" strike="noStrike">
                <a:latin typeface="Lato"/>
                <a:ea typeface="PingFang SC"/>
              </a:rPr>
              <a:t> CD. By the definition of perpendicular lines, you can</a:t>
            </a:r>
            <a:endParaRPr b="0" lang="en-PH" sz="2000" spc="-1" strike="noStrike">
              <a:latin typeface="Lato"/>
              <a:ea typeface="PingFang SC"/>
            </a:endParaRPr>
          </a:p>
          <a:p>
            <a:r>
              <a:rPr b="0" lang="en-PH" sz="2000" spc="-1" strike="noStrike">
                <a:latin typeface="Lato"/>
                <a:ea typeface="PingFang SC"/>
              </a:rPr>
              <a:t>say that m</a:t>
            </a:r>
            <a:r>
              <a:rPr b="0" lang="en-PH" sz="2000" spc="-1" strike="noStrike">
                <a:latin typeface="Lato"/>
                <a:ea typeface="PingFang SC"/>
              </a:rPr>
              <a:t>∠</a:t>
            </a:r>
            <a:r>
              <a:rPr b="0" lang="en-PH" sz="2000" spc="-1" strike="noStrike">
                <a:latin typeface="Lato"/>
                <a:ea typeface="PingFang SC"/>
              </a:rPr>
              <a:t>BFD = 90°. Thus, by the angle addition postulate,</a:t>
            </a:r>
            <a:endParaRPr b="0" lang="en-PH" sz="2000" spc="-1" strike="noStrike">
              <a:latin typeface="Lato"/>
              <a:ea typeface="PingFang SC"/>
            </a:endParaRPr>
          </a:p>
          <a:p>
            <a:r>
              <a:rPr b="0" lang="en-PH" sz="2000" spc="-1" strike="noStrike">
                <a:latin typeface="Lato"/>
                <a:ea typeface="PingFang SC"/>
              </a:rPr>
              <a:t>m</a:t>
            </a:r>
            <a:r>
              <a:rPr b="0" lang="en-PH" sz="2000" spc="-1" strike="noStrike">
                <a:latin typeface="Lato"/>
                <a:ea typeface="PingFang SC"/>
              </a:rPr>
              <a:t>∠</a:t>
            </a:r>
            <a:r>
              <a:rPr b="0" lang="en-PH" sz="2000" spc="-1" strike="noStrike">
                <a:latin typeface="Lato"/>
                <a:ea typeface="PingFang SC"/>
              </a:rPr>
              <a:t>BFE + m∠DFE = 90°. Solving for the value of x,</a:t>
            </a:r>
            <a:endParaRPr b="0" lang="en-PH" sz="2000" spc="-1" strike="noStrike">
              <a:latin typeface="Lato"/>
              <a:ea typeface="PingFang SC"/>
            </a:endParaRPr>
          </a:p>
          <a:p>
            <a:endParaRPr b="0" lang="en-PH" sz="2000" spc="-1" strike="noStrike">
              <a:latin typeface="Lato"/>
              <a:ea typeface="PingFang SC"/>
            </a:endParaRPr>
          </a:p>
          <a:p>
            <a:pPr algn="ctr">
              <a:buNone/>
            </a:pPr>
            <a:r>
              <a:rPr b="0" lang="en-PH" sz="2000" spc="-1" strike="noStrike">
                <a:latin typeface="Lato"/>
                <a:ea typeface="PingFang SC"/>
              </a:rPr>
              <a:t>m∠BFE + m</a:t>
            </a:r>
            <a:r>
              <a:rPr b="0" lang="en-PH" sz="2000" spc="-1" strike="noStrike">
                <a:latin typeface="Lato"/>
                <a:ea typeface="PingFang SC"/>
              </a:rPr>
              <a:t>∠</a:t>
            </a:r>
            <a:r>
              <a:rPr b="0" lang="en-PH" sz="2000" spc="-1" strike="noStrike">
                <a:latin typeface="Lato"/>
                <a:ea typeface="PingFang SC"/>
              </a:rPr>
              <a:t>DFE = 90</a:t>
            </a:r>
            <a:endParaRPr b="0" lang="en-PH" sz="2000" spc="-1" strike="noStrike">
              <a:latin typeface="Lato"/>
              <a:ea typeface="PingFang SC"/>
            </a:endParaRPr>
          </a:p>
          <a:p>
            <a:pPr algn="ctr">
              <a:buNone/>
            </a:pPr>
            <a:r>
              <a:rPr b="0" lang="en-PH" sz="2000" spc="-1" strike="noStrike">
                <a:latin typeface="Lato"/>
              </a:rPr>
              <a:t>        </a:t>
            </a:r>
            <a:r>
              <a:rPr b="0" lang="en-PH" sz="2000" spc="-1" strike="noStrike">
                <a:latin typeface="Lato"/>
              </a:rPr>
              <a:t>2x + 26 + 38 = 90</a:t>
            </a:r>
            <a:endParaRPr b="0" lang="en-PH" sz="2000" spc="-1" strike="noStrike">
              <a:latin typeface="Lato"/>
              <a:ea typeface="PingFang SC"/>
            </a:endParaRPr>
          </a:p>
          <a:p>
            <a:pPr algn="ctr">
              <a:buNone/>
            </a:pPr>
            <a:r>
              <a:rPr b="0" lang="en-PH" sz="2000" spc="-1" strike="noStrike">
                <a:latin typeface="Lato"/>
              </a:rPr>
              <a:t>                 </a:t>
            </a:r>
            <a:r>
              <a:rPr b="0" lang="en-PH" sz="2000" spc="-1" strike="noStrike">
                <a:latin typeface="Lato"/>
              </a:rPr>
              <a:t>2x + 64 = 90</a:t>
            </a:r>
            <a:endParaRPr b="0" lang="en-PH" sz="2000" spc="-1" strike="noStrike">
              <a:latin typeface="Lato"/>
              <a:ea typeface="PingFang SC"/>
            </a:endParaRPr>
          </a:p>
          <a:p>
            <a:pPr algn="ctr">
              <a:buNone/>
            </a:pPr>
            <a:r>
              <a:rPr b="0" lang="en-PH" sz="2000" spc="-1" strike="noStrike">
                <a:latin typeface="Lato"/>
              </a:rPr>
              <a:t>                 </a:t>
            </a:r>
            <a:r>
              <a:rPr b="0" lang="en-PH" sz="2000" spc="-1" strike="noStrike">
                <a:latin typeface="Lato"/>
              </a:rPr>
              <a:t>2x + 64 − 64 = 90 − 64</a:t>
            </a:r>
            <a:endParaRPr b="0" lang="en-PH" sz="2000" spc="-1" strike="noStrike">
              <a:latin typeface="Lato"/>
              <a:ea typeface="PingFang SC"/>
            </a:endParaRPr>
          </a:p>
          <a:p>
            <a:pPr algn="ctr">
              <a:buNone/>
            </a:pPr>
            <a:r>
              <a:rPr b="0" lang="en-PH" sz="2000" spc="-1" strike="noStrike">
                <a:latin typeface="Lato"/>
              </a:rPr>
              <a:t>                          </a:t>
            </a:r>
            <a:r>
              <a:rPr b="0" lang="en-PH" sz="2000" spc="-1" strike="noStrike">
                <a:latin typeface="Lato"/>
              </a:rPr>
              <a:t>2x = 26</a:t>
            </a:r>
            <a:endParaRPr b="0" lang="en-PH" sz="2000" spc="-1" strike="noStrike">
              <a:latin typeface="Lato"/>
              <a:ea typeface="PingFang SC"/>
            </a:endParaRPr>
          </a:p>
          <a:p>
            <a:pPr algn="ctr">
              <a:buNone/>
            </a:pPr>
            <a:r>
              <a:rPr b="0" lang="en-PH" sz="2000" spc="-1" strike="noStrike">
                <a:latin typeface="Lato"/>
              </a:rPr>
              <a:t>                            </a:t>
            </a:r>
            <a:r>
              <a:rPr b="0" lang="en-PH" sz="2000" spc="-1" strike="noStrike">
                <a:latin typeface="Lato"/>
              </a:rPr>
              <a:t>x = 13</a:t>
            </a:r>
            <a:endParaRPr b="0" lang="en-PH" sz="2000" spc="-1" strike="noStrike">
              <a:latin typeface="Lato"/>
              <a:ea typeface="PingFang SC"/>
            </a:endParaRPr>
          </a:p>
          <a:p>
            <a:endParaRPr b="0" lang="en-PH" sz="2000" spc="-1" strike="noStrike">
              <a:latin typeface="Lato"/>
              <a:ea typeface="PingFang SC"/>
            </a:endParaRPr>
          </a:p>
          <a:p>
            <a:r>
              <a:rPr b="0" lang="en-PH" sz="2000" spc="-1" strike="noStrike">
                <a:latin typeface="Lato"/>
                <a:ea typeface="PingFang SC"/>
              </a:rPr>
              <a:t>Therefore, the value of x that will make AB</a:t>
            </a:r>
            <a:r>
              <a:rPr b="0" lang="en-PH" sz="2000" spc="-1" strike="noStrike">
                <a:latin typeface="Lato"/>
                <a:ea typeface="PingFang SC"/>
              </a:rPr>
              <a:t>⊥</a:t>
            </a:r>
            <a:r>
              <a:rPr b="0" lang="en-PH" sz="2000" spc="-1" strike="noStrike">
                <a:latin typeface="Lato"/>
                <a:ea typeface="PingFang SC"/>
              </a:rPr>
              <a:t>CD is 13.</a:t>
            </a:r>
            <a:endParaRPr b="0" lang="en-PH" sz="2000" spc="-1" strike="noStrike">
              <a:latin typeface="Lato"/>
              <a:ea typeface="PingFang SC"/>
            </a:endParaRPr>
          </a:p>
        </p:txBody>
      </p:sp>
      <p:pic>
        <p:nvPicPr>
          <p:cNvPr id="161" name="" descr=""/>
          <p:cNvPicPr/>
          <p:nvPr/>
        </p:nvPicPr>
        <p:blipFill>
          <a:blip r:embed="rId1"/>
          <a:stretch/>
        </p:blipFill>
        <p:spPr>
          <a:xfrm>
            <a:off x="8721000" y="2256840"/>
            <a:ext cx="2727000" cy="2344320"/>
          </a:xfrm>
          <a:prstGeom prst="rect">
            <a:avLst/>
          </a:prstGeom>
          <a:ln w="0">
            <a:noFill/>
          </a:ln>
        </p:spPr>
      </p:pic>
      <p:sp>
        <p:nvSpPr>
          <p:cNvPr id="162" name=""/>
          <p:cNvSpPr/>
          <p:nvPr/>
        </p:nvSpPr>
        <p:spPr>
          <a:xfrm>
            <a:off x="4860000" y="5616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63" name=""/>
          <p:cNvSpPr/>
          <p:nvPr/>
        </p:nvSpPr>
        <p:spPr>
          <a:xfrm>
            <a:off x="5364000" y="5616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64" name=""/>
          <p:cNvSpPr/>
          <p:nvPr/>
        </p:nvSpPr>
        <p:spPr>
          <a:xfrm>
            <a:off x="5256000" y="89604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65" name=""/>
          <p:cNvSpPr/>
          <p:nvPr/>
        </p:nvSpPr>
        <p:spPr>
          <a:xfrm>
            <a:off x="5904000" y="89604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66" name=""/>
          <p:cNvSpPr/>
          <p:nvPr/>
        </p:nvSpPr>
        <p:spPr>
          <a:xfrm>
            <a:off x="1224000" y="2376000"/>
            <a:ext cx="360000" cy="0"/>
          </a:xfrm>
          <a:prstGeom prst="line">
            <a:avLst/>
          </a:prstGeom>
          <a:ln w="0">
            <a:solidFill>
              <a:srgbClr val="000000"/>
            </a:solidFill>
            <a:headEnd len="med" type="triangle" w="med"/>
            <a:tailEnd len="med" type="triangle" w="med"/>
          </a:ln>
        </p:spPr>
        <p:style>
          <a:lnRef idx="0"/>
          <a:fillRef idx="0"/>
          <a:effectRef idx="0"/>
          <a:fontRef idx="minor"/>
        </p:style>
      </p:sp>
      <p:sp>
        <p:nvSpPr>
          <p:cNvPr id="167" name=""/>
          <p:cNvSpPr/>
          <p:nvPr/>
        </p:nvSpPr>
        <p:spPr>
          <a:xfrm>
            <a:off x="1872000" y="2376000"/>
            <a:ext cx="360000" cy="0"/>
          </a:xfrm>
          <a:prstGeom prst="line">
            <a:avLst/>
          </a:prstGeom>
          <a:ln w="0">
            <a:solidFill>
              <a:srgbClr val="000000"/>
            </a:solidFill>
            <a:headEnd len="med" type="triangle" w="med"/>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14627</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2023-08-11T19:02:20Z</dcterms:modified>
  <cp:revision>5672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