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_rels/presentation.xml.rels" ContentType="application/vnd.openxmlformats-package.relationships+xml"/>
  <Override PartName="/ppt/media/image51.png" ContentType="image/png"/>
  <Override PartName="/ppt/media/image36.png" ContentType="image/png"/>
  <Override PartName="/ppt/media/image52.png" ContentType="image/png"/>
  <Override PartName="/ppt/media/image37.png" ContentType="image/png"/>
  <Override PartName="/ppt/media/image53.png" ContentType="image/png"/>
  <Override PartName="/ppt/media/image1.png" ContentType="image/png"/>
  <Override PartName="/ppt/media/image38.png" ContentType="image/png"/>
  <Override PartName="/ppt/media/image54.png" ContentType="image/png"/>
  <Override PartName="/ppt/media/image2.png" ContentType="image/png"/>
  <Override PartName="/ppt/media/image39.png" ContentType="image/png"/>
  <Override PartName="/ppt/media/image56.png" ContentType="image/png"/>
  <Override PartName="/ppt/media/image4.png" ContentType="image/png"/>
  <Override PartName="/ppt/media/image21.png" ContentType="image/png"/>
  <Override PartName="/ppt/media/image102.png" ContentType="image/png"/>
  <Override PartName="/ppt/media/image11.png" ContentType="image/png"/>
  <Override PartName="/ppt/media/image22.png" ContentType="image/png"/>
  <Override PartName="/ppt/media/image8.png" ContentType="image/png"/>
  <Override PartName="/ppt/media/image58.png" ContentType="image/png"/>
  <Override PartName="/ppt/media/image6.png" ContentType="image/png"/>
  <Override PartName="/ppt/media/image23.png" ContentType="image/png"/>
  <Override PartName="/ppt/media/image9.png" ContentType="image/png"/>
  <Override PartName="/ppt/media/image7.png" ContentType="image/png"/>
  <Override PartName="/ppt/media/image59.png" ContentType="image/png"/>
  <Override PartName="/ppt/media/image24.png" ContentType="image/png"/>
  <Override PartName="/ppt/media/image101.png" ContentType="image/png"/>
  <Override PartName="/ppt/media/image10.png" ContentType="image/png"/>
  <Override PartName="/ppt/media/image69.png" ContentType="image/png"/>
  <Override PartName="/ppt/media/image103.png" ContentType="image/png"/>
  <Override PartName="/ppt/media/image12.png" ContentType="image/png"/>
  <Override PartName="/ppt/media/image104.png" ContentType="image/png"/>
  <Override PartName="/ppt/media/image13.png" ContentType="image/png"/>
  <Override PartName="/ppt/media/image105.png" ContentType="image/png"/>
  <Override PartName="/ppt/media/image14.png" ContentType="image/png"/>
  <Override PartName="/ppt/media/image106.png" ContentType="image/png"/>
  <Override PartName="/ppt/media/image15.png" ContentType="image/png"/>
  <Override PartName="/ppt/media/image90.png" ContentType="image/png"/>
  <Override PartName="/ppt/media/image16.png" ContentType="image/png"/>
  <Override PartName="/ppt/media/image91.png" ContentType="image/png"/>
  <Override PartName="/ppt/media/image17.png" ContentType="image/png"/>
  <Override PartName="/ppt/media/image92.png" ContentType="image/png"/>
  <Override PartName="/ppt/media/image18.png" ContentType="image/png"/>
  <Override PartName="/ppt/media/image93.png" ContentType="image/png"/>
  <Override PartName="/ppt/media/image19.png" ContentType="image/png"/>
  <Override PartName="/ppt/media/image94.png" ContentType="image/png"/>
  <Override PartName="/ppt/media/image20.png" ContentType="image/png"/>
  <Override PartName="/ppt/media/image79.png" ContentType="image/png"/>
  <Override PartName="/ppt/media/image57.png" ContentType="image/png"/>
  <Override PartName="/ppt/media/image5.png" ContentType="image/png"/>
  <Override PartName="/ppt/media/image55.png" ContentType="image/png"/>
  <Override PartName="/ppt/media/image3.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89.png" ContentType="image/png"/>
  <Override PartName="/ppt/media/image31.png" ContentType="image/png"/>
  <Override PartName="/ppt/media/image32.png" ContentType="image/png"/>
  <Override PartName="/ppt/media/image99.png" ContentType="image/png"/>
  <Override PartName="/ppt/media/image40.png" ContentType="image/png"/>
  <Override PartName="/ppt/media/image41.png" ContentType="image/png"/>
  <Override PartName="/ppt/media/image50.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70.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48.png" ContentType="image/png"/>
  <Override PartName="/ppt/media/image81.png" ContentType="image/png"/>
  <Override PartName="/ppt/media/image49.png" ContentType="image/png"/>
  <Override PartName="/ppt/media/image82.png" ContentType="image/png"/>
  <Override PartName="/ppt/media/image83.png" ContentType="image/png"/>
  <Override PartName="/ppt/media/image84.png" ContentType="image/png"/>
  <Override PartName="/ppt/media/image85.png" ContentType="image/png"/>
  <Override PartName="/ppt/media/image34.png" ContentType="image/png"/>
  <Override PartName="/ppt/media/image87.png" ContentType="image/png"/>
  <Override PartName="/ppt/media/image35.png" ContentType="image/png"/>
  <Override PartName="/ppt/media/image88.png" ContentType="image/png"/>
  <Override PartName="/ppt/media/image42.png" ContentType="image/png"/>
  <Override PartName="/ppt/media/image95.png" ContentType="image/png"/>
  <Override PartName="/ppt/media/image44.png" ContentType="image/png"/>
  <Override PartName="/ppt/media/image100.png" ContentType="image/png"/>
  <Override PartName="/ppt/media/image43.png" ContentType="image/png"/>
  <Override PartName="/ppt/media/image96.png" ContentType="image/png"/>
  <Override PartName="/ppt/media/image97.png" ContentType="image/png"/>
  <Override PartName="/ppt/media/image45.png" ContentType="image/png"/>
  <Override PartName="/ppt/media/image98.png" ContentType="image/png"/>
  <Override PartName="/ppt/media/image47.png" ContentType="image/png"/>
  <Override PartName="/ppt/media/image80.png" ContentType="image/png"/>
  <Override PartName="/ppt/media/image46.png" ContentType="image/png"/>
  <Override PartName="/ppt/media/image33.png" ContentType="image/png"/>
  <Override PartName="/ppt/media/image86.png" ContentType="image/pn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8288000" cy="10287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8"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0"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5"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6"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3"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4"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 name="PlaceHolder 2"/>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image" Target="../media/image105.png"/><Relationship Id="rId4"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 name="Picture 2" descr=""/>
          <p:cNvPicPr/>
          <p:nvPr/>
        </p:nvPicPr>
        <p:blipFill>
          <a:blip r:embed="rId1"/>
          <a:stretch/>
        </p:blipFill>
        <p:spPr>
          <a:xfrm>
            <a:off x="0" y="0"/>
            <a:ext cx="18285840" cy="10284840"/>
          </a:xfrm>
          <a:prstGeom prst="rect">
            <a:avLst/>
          </a:prstGeom>
          <a:ln w="0">
            <a:noFill/>
          </a:ln>
        </p:spPr>
      </p:pic>
      <p:grpSp>
        <p:nvGrpSpPr>
          <p:cNvPr id="39" name="Group 3"/>
          <p:cNvGrpSpPr/>
          <p:nvPr/>
        </p:nvGrpSpPr>
        <p:grpSpPr>
          <a:xfrm>
            <a:off x="0" y="0"/>
            <a:ext cx="18273960" cy="10272960"/>
            <a:chOff x="0" y="0"/>
            <a:chExt cx="18273960" cy="10272960"/>
          </a:xfrm>
        </p:grpSpPr>
        <p:sp>
          <p:nvSpPr>
            <p:cNvPr id="40" name="Freeform 4"/>
            <p:cNvSpPr/>
            <p:nvPr/>
          </p:nvSpPr>
          <p:spPr>
            <a:xfrm>
              <a:off x="0" y="0"/>
              <a:ext cx="18273960" cy="10272960"/>
            </a:xfrm>
            <a:custGeom>
              <a:avLst/>
              <a:gdLst/>
              <a:ahLst/>
              <a:rect l="l" t="t" r="r" b="b"/>
              <a:pathLst>
                <a:path w="24368379" h="13700125">
                  <a:moveTo>
                    <a:pt x="0" y="0"/>
                  </a:moveTo>
                  <a:lnTo>
                    <a:pt x="24368379" y="0"/>
                  </a:lnTo>
                  <a:lnTo>
                    <a:pt x="24368379" y="13700125"/>
                  </a:lnTo>
                  <a:lnTo>
                    <a:pt x="0" y="13700125"/>
                  </a:lnTo>
                  <a:close/>
                </a:path>
              </a:pathLst>
            </a:custGeom>
            <a:solidFill>
              <a:srgbClr val="ffffff"/>
            </a:solidFill>
            <a:ln w="0">
              <a:noFill/>
            </a:ln>
          </p:spPr>
          <p:style>
            <a:lnRef idx="0"/>
            <a:fillRef idx="0"/>
            <a:effectRef idx="0"/>
            <a:fontRef idx="minor"/>
          </p:style>
        </p:sp>
      </p:grpSp>
      <p:sp>
        <p:nvSpPr>
          <p:cNvPr id="41" name="Freeform 5"/>
          <p:cNvSpPr/>
          <p:nvPr/>
        </p:nvSpPr>
        <p:spPr>
          <a:xfrm>
            <a:off x="499680" y="2701800"/>
            <a:ext cx="4184640" cy="4184640"/>
          </a:xfrm>
          <a:custGeom>
            <a:avLst/>
            <a:gdLst/>
            <a:ahLst/>
            <a:rect l="l" t="t" r="r" b="b"/>
            <a:pathLst>
              <a:path w="4186620" h="4186620">
                <a:moveTo>
                  <a:pt x="0" y="0"/>
                </a:moveTo>
                <a:lnTo>
                  <a:pt x="4186620" y="0"/>
                </a:lnTo>
                <a:lnTo>
                  <a:pt x="4186620" y="4186620"/>
                </a:lnTo>
                <a:lnTo>
                  <a:pt x="0" y="4186620"/>
                </a:lnTo>
                <a:lnTo>
                  <a:pt x="0" y="0"/>
                </a:lnTo>
                <a:close/>
              </a:path>
            </a:pathLst>
          </a:custGeom>
          <a:blipFill rotWithShape="0">
            <a:blip r:embed="rId2"/>
            <a:srcRect/>
            <a:stretch/>
          </a:blipFill>
          <a:ln w="0">
            <a:noFill/>
          </a:ln>
        </p:spPr>
        <p:style>
          <a:lnRef idx="0"/>
          <a:fillRef idx="0"/>
          <a:effectRef idx="0"/>
          <a:fontRef idx="minor"/>
        </p:style>
      </p:sp>
      <p:grpSp>
        <p:nvGrpSpPr>
          <p:cNvPr id="42" name="Group 6"/>
          <p:cNvGrpSpPr/>
          <p:nvPr/>
        </p:nvGrpSpPr>
        <p:grpSpPr>
          <a:xfrm>
            <a:off x="5231160" y="2212920"/>
            <a:ext cx="13042440" cy="5779440"/>
            <a:chOff x="5231160" y="2212920"/>
            <a:chExt cx="13042440" cy="5779440"/>
          </a:xfrm>
        </p:grpSpPr>
        <p:sp>
          <p:nvSpPr>
            <p:cNvPr id="43" name="Freeform 7"/>
            <p:cNvSpPr/>
            <p:nvPr/>
          </p:nvSpPr>
          <p:spPr>
            <a:xfrm>
              <a:off x="5231160" y="2212920"/>
              <a:ext cx="13042440" cy="5779440"/>
            </a:xfrm>
            <a:custGeom>
              <a:avLst/>
              <a:gdLst/>
              <a:ahLst/>
              <a:rect l="l" t="t" r="r" b="b"/>
              <a:pathLst>
                <a:path w="17393031" h="7709027">
                  <a:moveTo>
                    <a:pt x="0" y="0"/>
                  </a:moveTo>
                  <a:lnTo>
                    <a:pt x="17393031" y="0"/>
                  </a:lnTo>
                  <a:lnTo>
                    <a:pt x="17393031" y="7709027"/>
                  </a:lnTo>
                  <a:lnTo>
                    <a:pt x="0" y="7709027"/>
                  </a:lnTo>
                  <a:close/>
                </a:path>
              </a:pathLst>
            </a:custGeom>
            <a:solidFill>
              <a:srgbClr val="9c0000"/>
            </a:solidFill>
            <a:ln w="0">
              <a:noFill/>
            </a:ln>
          </p:spPr>
          <p:style>
            <a:lnRef idx="0"/>
            <a:fillRef idx="0"/>
            <a:effectRef idx="0"/>
            <a:fontRef idx="minor"/>
          </p:style>
        </p:sp>
      </p:grpSp>
      <p:sp>
        <p:nvSpPr>
          <p:cNvPr id="44" name="Freeform 8"/>
          <p:cNvSpPr/>
          <p:nvPr/>
        </p:nvSpPr>
        <p:spPr>
          <a:xfrm>
            <a:off x="5231160" y="8006760"/>
            <a:ext cx="13042800" cy="562320"/>
          </a:xfrm>
          <a:custGeom>
            <a:avLst/>
            <a:gdLst/>
            <a:ahLst/>
            <a:rect l="l" t="t" r="r" b="b"/>
            <a:pathLst>
              <a:path w="13044780" h="564300">
                <a:moveTo>
                  <a:pt x="0" y="0"/>
                </a:moveTo>
                <a:lnTo>
                  <a:pt x="13044780" y="0"/>
                </a:lnTo>
                <a:lnTo>
                  <a:pt x="13044780" y="564300"/>
                </a:lnTo>
                <a:lnTo>
                  <a:pt x="0" y="564300"/>
                </a:lnTo>
                <a:lnTo>
                  <a:pt x="0" y="0"/>
                </a:lnTo>
                <a:close/>
              </a:path>
            </a:pathLst>
          </a:custGeom>
          <a:blipFill rotWithShape="0">
            <a:blip r:embed="rId3"/>
            <a:srcRect/>
            <a:stretch/>
          </a:blipFill>
          <a:ln w="0">
            <a:noFill/>
          </a:ln>
        </p:spPr>
        <p:style>
          <a:lnRef idx="0"/>
          <a:fillRef idx="0"/>
          <a:effectRef idx="0"/>
          <a:fontRef idx="minor"/>
        </p:style>
      </p:sp>
      <p:sp>
        <p:nvSpPr>
          <p:cNvPr id="45" name="TextBox 9"/>
          <p:cNvSpPr/>
          <p:nvPr/>
        </p:nvSpPr>
        <p:spPr>
          <a:xfrm>
            <a:off x="6068160" y="4361040"/>
            <a:ext cx="11048760" cy="1645560"/>
          </a:xfrm>
          <a:prstGeom prst="rect">
            <a:avLst/>
          </a:prstGeom>
          <a:noFill/>
          <a:ln w="0">
            <a:noFill/>
          </a:ln>
        </p:spPr>
        <p:style>
          <a:lnRef idx="0"/>
          <a:fillRef idx="0"/>
          <a:effectRef idx="0"/>
          <a:fontRef idx="minor"/>
        </p:style>
        <p:txBody>
          <a:bodyPr lIns="0" rIns="0" tIns="0" bIns="0" anchor="t">
            <a:spAutoFit/>
          </a:bodyPr>
          <a:p>
            <a:pPr algn="ctr">
              <a:lnSpc>
                <a:spcPts val="6480"/>
              </a:lnSpc>
              <a:buNone/>
            </a:pPr>
            <a:r>
              <a:rPr b="1" lang="en-US" sz="5400" spc="-1" strike="noStrike">
                <a:solidFill>
                  <a:srgbClr val="ffffff"/>
                </a:solidFill>
                <a:latin typeface="Lato Bold"/>
                <a:ea typeface="DejaVu Sans"/>
              </a:rPr>
              <a:t>Solving Corresponding Parts of</a:t>
            </a:r>
            <a:endParaRPr b="1" lang="en-PH" sz="5400" spc="-1" strike="noStrike">
              <a:latin typeface="Arial"/>
            </a:endParaRPr>
          </a:p>
          <a:p>
            <a:pPr algn="ctr">
              <a:lnSpc>
                <a:spcPts val="6480"/>
              </a:lnSpc>
              <a:buNone/>
            </a:pPr>
            <a:r>
              <a:rPr b="1" lang="en-US" sz="5400" spc="-1" strike="noStrike">
                <a:solidFill>
                  <a:srgbClr val="ffffff"/>
                </a:solidFill>
                <a:latin typeface="Lato Bold"/>
                <a:ea typeface="DejaVu Sans"/>
              </a:rPr>
              <a:t>Congruent Triangles</a:t>
            </a:r>
            <a:endParaRPr b="1" lang="en-PH" sz="5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 descr=""/>
          <p:cNvPicPr/>
          <p:nvPr/>
        </p:nvPicPr>
        <p:blipFill>
          <a:blip r:embed="rId1"/>
          <a:stretch/>
        </p:blipFill>
        <p:spPr>
          <a:xfrm>
            <a:off x="8025840" y="7232760"/>
            <a:ext cx="2738160" cy="2138040"/>
          </a:xfrm>
          <a:prstGeom prst="rect">
            <a:avLst/>
          </a:prstGeom>
          <a:ln w="0">
            <a:noFill/>
          </a:ln>
        </p:spPr>
      </p:pic>
      <p:pic>
        <p:nvPicPr>
          <p:cNvPr id="138" name="" descr=""/>
          <p:cNvPicPr/>
          <p:nvPr/>
        </p:nvPicPr>
        <p:blipFill>
          <a:blip r:embed="rId2"/>
          <a:stretch/>
        </p:blipFill>
        <p:spPr>
          <a:xfrm>
            <a:off x="14299560" y="4860000"/>
            <a:ext cx="2080440" cy="2427120"/>
          </a:xfrm>
          <a:prstGeom prst="rect">
            <a:avLst/>
          </a:prstGeom>
          <a:ln w="0">
            <a:noFill/>
          </a:ln>
        </p:spPr>
      </p:pic>
      <p:pic>
        <p:nvPicPr>
          <p:cNvPr id="139" name="" descr=""/>
          <p:cNvPicPr/>
          <p:nvPr/>
        </p:nvPicPr>
        <p:blipFill>
          <a:blip r:embed="rId3"/>
          <a:stretch/>
        </p:blipFill>
        <p:spPr>
          <a:xfrm>
            <a:off x="8264160" y="4759560"/>
            <a:ext cx="1995840" cy="2182680"/>
          </a:xfrm>
          <a:prstGeom prst="rect">
            <a:avLst/>
          </a:prstGeom>
          <a:ln w="0">
            <a:noFill/>
          </a:ln>
        </p:spPr>
      </p:pic>
      <p:pic>
        <p:nvPicPr>
          <p:cNvPr id="140" name="" descr=""/>
          <p:cNvPicPr/>
          <p:nvPr/>
        </p:nvPicPr>
        <p:blipFill>
          <a:blip r:embed="rId4"/>
          <a:stretch/>
        </p:blipFill>
        <p:spPr>
          <a:xfrm>
            <a:off x="14220000" y="2664000"/>
            <a:ext cx="1962360" cy="1828440"/>
          </a:xfrm>
          <a:prstGeom prst="rect">
            <a:avLst/>
          </a:prstGeom>
          <a:ln w="0">
            <a:noFill/>
          </a:ln>
        </p:spPr>
      </p:pic>
      <p:pic>
        <p:nvPicPr>
          <p:cNvPr id="141" name="" descr=""/>
          <p:cNvPicPr/>
          <p:nvPr/>
        </p:nvPicPr>
        <p:blipFill>
          <a:blip r:embed="rId5"/>
          <a:stretch/>
        </p:blipFill>
        <p:spPr>
          <a:xfrm>
            <a:off x="7992000" y="2671560"/>
            <a:ext cx="3008160" cy="1756440"/>
          </a:xfrm>
          <a:prstGeom prst="rect">
            <a:avLst/>
          </a:prstGeom>
          <a:ln w="0">
            <a:noFill/>
          </a:ln>
        </p:spPr>
      </p:pic>
      <p:pic>
        <p:nvPicPr>
          <p:cNvPr id="142" name="" descr=""/>
          <p:cNvPicPr/>
          <p:nvPr/>
        </p:nvPicPr>
        <p:blipFill>
          <a:blip r:embed="rId6"/>
          <a:stretch/>
        </p:blipFill>
        <p:spPr>
          <a:xfrm>
            <a:off x="1476000" y="7232760"/>
            <a:ext cx="3024000" cy="1785600"/>
          </a:xfrm>
          <a:prstGeom prst="rect">
            <a:avLst/>
          </a:prstGeom>
          <a:ln w="0">
            <a:noFill/>
          </a:ln>
        </p:spPr>
      </p:pic>
      <p:sp>
        <p:nvSpPr>
          <p:cNvPr id="143" name=""/>
          <p:cNvSpPr txBox="1"/>
          <p:nvPr/>
        </p:nvSpPr>
        <p:spPr>
          <a:xfrm>
            <a:off x="2088000" y="4788000"/>
            <a:ext cx="1836000" cy="1982880"/>
          </a:xfrm>
          <a:prstGeom prst="rect">
            <a:avLst/>
          </a:prstGeom>
          <a:blipFill rotWithShape="0">
            <a:blip r:embed="rId7"/>
            <a:stretch/>
          </a:blipFill>
          <a:ln w="0">
            <a:noFill/>
          </a:ln>
        </p:spPr>
        <p:txBody>
          <a:bodyPr lIns="90000" rIns="90000" tIns="45000" bIns="45000" anchor="ctr" anchorCtr="1">
            <a:noAutofit/>
          </a:bodyPr>
          <a:p>
            <a:pPr algn="ctr">
              <a:buNone/>
            </a:pPr>
            <a:r>
              <a:rPr b="0" lang="en-PH" sz="1800" spc="-1" strike="noStrike">
                <a:latin typeface="Arial"/>
              </a:rPr>
              <a:t>0</a:t>
            </a:r>
            <a:endParaRPr b="0" lang="en-PH" sz="1800" spc="-1" strike="noStrike">
              <a:latin typeface="Arial"/>
            </a:endParaRPr>
          </a:p>
        </p:txBody>
      </p:sp>
      <p:pic>
        <p:nvPicPr>
          <p:cNvPr id="144" name="" descr=""/>
          <p:cNvPicPr/>
          <p:nvPr/>
        </p:nvPicPr>
        <p:blipFill>
          <a:blip r:embed="rId8"/>
          <a:stretch/>
        </p:blipFill>
        <p:spPr>
          <a:xfrm>
            <a:off x="1440000" y="2808000"/>
            <a:ext cx="3561120" cy="1632600"/>
          </a:xfrm>
          <a:prstGeom prst="rect">
            <a:avLst/>
          </a:prstGeom>
          <a:ln w="0">
            <a:noFill/>
          </a:ln>
        </p:spPr>
      </p:pic>
      <p:sp>
        <p:nvSpPr>
          <p:cNvPr id="145" name="Freeform 38"/>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9"/>
            <a:srcRect/>
            <a:stretch/>
          </a:blipFill>
          <a:ln w="0">
            <a:noFill/>
          </a:ln>
        </p:spPr>
        <p:style>
          <a:lnRef idx="0"/>
          <a:fillRef idx="0"/>
          <a:effectRef idx="0"/>
          <a:fontRef idx="minor"/>
        </p:style>
      </p:sp>
      <p:grpSp>
        <p:nvGrpSpPr>
          <p:cNvPr id="146" name="Group 11"/>
          <p:cNvGrpSpPr/>
          <p:nvPr/>
        </p:nvGrpSpPr>
        <p:grpSpPr>
          <a:xfrm>
            <a:off x="16303320" y="0"/>
            <a:ext cx="1441800" cy="1441800"/>
            <a:chOff x="16303320" y="0"/>
            <a:chExt cx="1441800" cy="1441800"/>
          </a:xfrm>
        </p:grpSpPr>
        <p:sp>
          <p:nvSpPr>
            <p:cNvPr id="147" name="Freeform 39"/>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48" name="Freeform 40"/>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10"/>
            <a:srcRect/>
            <a:stretch/>
          </a:blipFill>
          <a:ln w="0">
            <a:noFill/>
          </a:ln>
        </p:spPr>
        <p:style>
          <a:lnRef idx="0"/>
          <a:fillRef idx="0"/>
          <a:effectRef idx="0"/>
          <a:fontRef idx="minor"/>
        </p:style>
      </p:sp>
      <p:sp>
        <p:nvSpPr>
          <p:cNvPr id="149" name="TextBox 39"/>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50" name="TextBox 40"/>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51" name="TextBox 41"/>
          <p:cNvSpPr/>
          <p:nvPr/>
        </p:nvSpPr>
        <p:spPr>
          <a:xfrm>
            <a:off x="453600" y="982800"/>
            <a:ext cx="17381160" cy="62499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2: </a:t>
            </a:r>
            <a:endParaRPr b="0" lang="en-PH" sz="2000" spc="-1" strike="noStrike">
              <a:latin typeface="Montserrat"/>
            </a:endParaRPr>
          </a:p>
          <a:p>
            <a:pPr algn="ctr">
              <a:lnSpc>
                <a:spcPts val="3600"/>
              </a:lnSpc>
              <a:buNone/>
            </a:pPr>
            <a:r>
              <a:rPr b="0" lang="en-US" sz="2000" spc="-1" strike="noStrike">
                <a:solidFill>
                  <a:srgbClr val="000000"/>
                </a:solidFill>
                <a:latin typeface="Montserrat"/>
                <a:ea typeface="DejaVu Sans"/>
              </a:rPr>
              <a:t>State which congruence theorems or postulates can be used to prove</a:t>
            </a:r>
            <a:endParaRPr b="0" lang="en-PH" sz="2000" spc="-1" strike="noStrike">
              <a:latin typeface="Montserrat"/>
            </a:endParaRPr>
          </a:p>
          <a:p>
            <a:pPr algn="ctr">
              <a:lnSpc>
                <a:spcPts val="3600"/>
              </a:lnSpc>
              <a:buNone/>
            </a:pPr>
            <a:r>
              <a:rPr b="0" lang="en-US" sz="2000" spc="-1" strike="noStrike">
                <a:solidFill>
                  <a:srgbClr val="000000"/>
                </a:solidFill>
                <a:latin typeface="Montserrat"/>
                <a:ea typeface="DejaVu Sans"/>
              </a:rPr>
              <a:t>that the given triangles are congruent. If no method applies, say none.</a:t>
            </a:r>
            <a:endParaRPr b="0" lang="en-PH" sz="2000" spc="-1" strike="noStrike">
              <a:latin typeface="Montserrat"/>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ΔELU and ΔVOL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ΔSEL and ΔVRO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g.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ΔRIT and ΔIRX</a:t>
            </a:r>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b.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ΔOLE and ΔIRA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e.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ΔCAL and ΔNLA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h.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ΔRTS and ΔAFS</a:t>
            </a:r>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c.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ΔCAD and ΔRDA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f.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ΔPOY and ΔNYO</a:t>
            </a:r>
            <a:endParaRPr b="0" lang="en-PH" sz="2000" spc="-1" strike="noStrike">
              <a:latin typeface="ÐnKéþ"/>
              <a:ea typeface="ÐnKéþ"/>
            </a:endParaRPr>
          </a:p>
        </p:txBody>
      </p:sp>
      <p:sp>
        <p:nvSpPr>
          <p:cNvPr id="152" name="Freeform 41"/>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1"/>
            <a:srcRect/>
            <a:stretch/>
          </a:blipFill>
          <a:ln w="0">
            <a:noFill/>
          </a:ln>
        </p:spPr>
        <p:style>
          <a:lnRef idx="0"/>
          <a:fillRef idx="0"/>
          <a:effectRef idx="0"/>
          <a:fontRef idx="minor"/>
        </p:style>
      </p:sp>
      <p:sp>
        <p:nvSpPr>
          <p:cNvPr id="153" name="TextBox 42"/>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Freeform 4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55" name="Group 12"/>
          <p:cNvGrpSpPr/>
          <p:nvPr/>
        </p:nvGrpSpPr>
        <p:grpSpPr>
          <a:xfrm>
            <a:off x="16303320" y="0"/>
            <a:ext cx="1441800" cy="1441800"/>
            <a:chOff x="16303320" y="0"/>
            <a:chExt cx="1441800" cy="1441800"/>
          </a:xfrm>
        </p:grpSpPr>
        <p:sp>
          <p:nvSpPr>
            <p:cNvPr id="156" name="Freeform 4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57" name="Freeform 4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58" name="TextBox 43"/>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59" name="TextBox 44"/>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60" name="TextBox 45"/>
          <p:cNvSpPr/>
          <p:nvPr/>
        </p:nvSpPr>
        <p:spPr>
          <a:xfrm>
            <a:off x="453600" y="982800"/>
            <a:ext cx="17381160" cy="13719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2: </a:t>
            </a:r>
            <a:endParaRPr b="0" lang="en-PH" sz="2000" spc="-1" strike="noStrike">
              <a:latin typeface="Montserrat"/>
            </a:endParaRPr>
          </a:p>
          <a:p>
            <a:pPr algn="ctr">
              <a:lnSpc>
                <a:spcPts val="3600"/>
              </a:lnSpc>
              <a:buNone/>
            </a:pPr>
            <a:r>
              <a:rPr b="0" lang="en-US" sz="2000" spc="-1" strike="noStrike">
                <a:solidFill>
                  <a:srgbClr val="000000"/>
                </a:solidFill>
                <a:latin typeface="Montserrat"/>
                <a:ea typeface="DejaVu Sans"/>
              </a:rPr>
              <a:t>State which congruence theorems or postulates can be used to prove</a:t>
            </a:r>
            <a:endParaRPr b="0" lang="en-PH" sz="2000" spc="-1" strike="noStrike">
              <a:latin typeface="Montserrat"/>
            </a:endParaRPr>
          </a:p>
          <a:p>
            <a:pPr algn="ctr">
              <a:lnSpc>
                <a:spcPts val="3600"/>
              </a:lnSpc>
              <a:buNone/>
            </a:pPr>
            <a:r>
              <a:rPr b="0" lang="en-US" sz="2000" spc="-1" strike="noStrike">
                <a:solidFill>
                  <a:srgbClr val="000000"/>
                </a:solidFill>
                <a:latin typeface="Montserrat"/>
                <a:ea typeface="DejaVu Sans"/>
              </a:rPr>
              <a:t>that the given triangles are congruent. If no method applies, say none.</a:t>
            </a:r>
            <a:endParaRPr b="0" lang="en-PH" sz="2000" spc="-1" strike="noStrike">
              <a:latin typeface="Montserrat"/>
            </a:endParaRPr>
          </a:p>
        </p:txBody>
      </p:sp>
      <p:sp>
        <p:nvSpPr>
          <p:cNvPr id="161" name="Freeform 45"/>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62" name="TextBox 46"/>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
        <p:nvSpPr>
          <p:cNvPr id="163" name="TextBox 47"/>
          <p:cNvSpPr/>
          <p:nvPr/>
        </p:nvSpPr>
        <p:spPr>
          <a:xfrm>
            <a:off x="258840" y="2552040"/>
            <a:ext cx="9461160" cy="6034680"/>
          </a:xfrm>
          <a:prstGeom prst="rect">
            <a:avLst/>
          </a:prstGeom>
          <a:noFill/>
          <a:ln w="0">
            <a:noFill/>
          </a:ln>
        </p:spPr>
        <p:style>
          <a:lnRef idx="0"/>
          <a:fillRef idx="0"/>
          <a:effectRef idx="0"/>
          <a:fontRef idx="minor"/>
        </p:style>
        <p:txBody>
          <a:bodyPr lIns="0" rIns="0" tIns="0" bIns="0" anchor="t">
            <a:spAutoFit/>
          </a:bodyPr>
          <a:p>
            <a:r>
              <a:rPr b="1" lang="en-US" sz="1800" spc="-1" strike="noStrike">
                <a:solidFill>
                  <a:srgbClr val="000000"/>
                </a:solidFill>
                <a:latin typeface="Montserrat"/>
                <a:ea typeface="DejaVu Sans"/>
              </a:rPr>
              <a:t>Solution: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a</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∠E ≅ ∠V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UL ≅ LO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ÐnKéþ"/>
              </a:rPr>
              <a:t>E ≅ ∠V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PAIC Theorem</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Use the SAA Congruence Theorem to conclude that ΔELU ≅ ΔVOL.</a:t>
            </a:r>
            <a:endParaRPr b="0" lang="en-PH" sz="1800" spc="-1" strike="noStrike">
              <a:latin typeface="Montserrat"/>
              <a:ea typeface="ÐnKéþ"/>
            </a:endParaRPr>
          </a:p>
          <a:p>
            <a:endParaRPr b="0" lang="en-PH" sz="1800" spc="-1" strike="noStrike">
              <a:latin typeface="Montserrat"/>
              <a:ea typeface="ÐnKéþ"/>
            </a:endParaRPr>
          </a:p>
          <a:p>
            <a:r>
              <a:rPr b="1"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b.</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OL ≅ IR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LE ≅ RA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ÐnKéþ"/>
              </a:rPr>
              <a:t>L and ∠R are right angles and are congruent.</a:t>
            </a:r>
            <a:endParaRPr b="0" lang="en-PH" sz="1800" spc="-1" strike="noStrike">
              <a:latin typeface="Montserrat"/>
              <a:ea typeface="ÐnKéþ"/>
            </a:endParaRPr>
          </a:p>
          <a:p>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Use the SAS Congruent Postulate or the L-L Congruence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	</a:t>
            </a:r>
            <a:r>
              <a:rPr b="0" lang="en-US" sz="1800" spc="-1" strike="noStrike">
                <a:solidFill>
                  <a:srgbClr val="000000"/>
                </a:solidFill>
                <a:latin typeface="Montserrat"/>
                <a:ea typeface="DejaVu Sans"/>
              </a:rPr>
              <a:t>Theorem to conclude </a:t>
            </a:r>
            <a:r>
              <a:rPr b="0" lang="en-US" sz="1800" spc="-1" strike="noStrike">
                <a:solidFill>
                  <a:srgbClr val="000000"/>
                </a:solidFill>
                <a:latin typeface="Montserrat"/>
                <a:ea typeface="ÐnKéþ"/>
              </a:rPr>
              <a:t>that ΔOLE ≅ ΔIRA.</a:t>
            </a:r>
            <a:endParaRPr b="0" lang="en-PH" sz="1800" spc="-1" strike="noStrike">
              <a:latin typeface="Montserrat"/>
              <a:ea typeface="ÐnKéþ"/>
            </a:endParaRPr>
          </a:p>
          <a:p>
            <a:endParaRPr b="0" lang="en-PH" sz="1800" spc="-1" strike="noStrike">
              <a:latin typeface="Montserrat"/>
              <a:ea typeface="ÐnKéþ"/>
            </a:endParaRPr>
          </a:p>
          <a:p>
            <a:r>
              <a:rPr b="1"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c.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
              </a:rPr>
              <a:t>C </a:t>
            </a:r>
            <a:r>
              <a:rPr b="0" lang="en-US" sz="1800" spc="-1" strike="noStrike">
                <a:solidFill>
                  <a:srgbClr val="000000"/>
                </a:solidFill>
                <a:latin typeface="Montserrat"/>
                <a:ea typeface="ÐnKéþ"/>
              </a:rPr>
              <a:t>≅ ∠R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ÐnKéþ"/>
              </a:rPr>
              <a:t>CAD ≅ ∠RDA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AD ≅ AD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Reflexive Property</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Use the SAA Congruence Theorem to conclude that ΔCAD ≅ ΔRDA.</a:t>
            </a:r>
            <a:endParaRPr b="0" lang="en-PH" sz="1800" spc="-1" strike="noStrike">
              <a:latin typeface="Montserrat"/>
              <a:ea typeface="ÐnKéþ"/>
            </a:endParaRPr>
          </a:p>
          <a:p>
            <a:endParaRPr b="0" lang="en-PH" sz="1800" spc="-1" strike="noStrike">
              <a:latin typeface="Montserrat"/>
              <a:ea typeface="ÐnKéþ"/>
            </a:endParaRPr>
          </a:p>
          <a:p>
            <a:pPr>
              <a:lnSpc>
                <a:spcPct val="100000"/>
              </a:lnSpc>
              <a:buNone/>
            </a:pPr>
            <a:r>
              <a:rPr b="1"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d.</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EL ≅ RO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pPr>
              <a:lnSpc>
                <a:spcPct val="100000"/>
              </a:lnSpc>
              <a:buNone/>
            </a:pP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SL ≅ VO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 and Definition of Betweenness</a:t>
            </a:r>
            <a:endParaRPr b="0" lang="en-PH" sz="1800" spc="-1" strike="noStrike">
              <a:latin typeface="Montserrat"/>
              <a:ea typeface="ÐnKéþ"/>
            </a:endParaRPr>
          </a:p>
          <a:p>
            <a:pPr>
              <a:lnSpc>
                <a:spcPct val="100000"/>
              </a:lnSpc>
              <a:buNone/>
            </a:pP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ÐnKéþ"/>
              </a:rPr>
              <a:t>SLE ≅ ∠VOR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ST</a:t>
            </a:r>
            <a:endParaRPr b="0" lang="en-PH" sz="1800" spc="-1" strike="noStrike">
              <a:latin typeface="Montserrat"/>
              <a:ea typeface="ÐnKéþ"/>
            </a:endParaRPr>
          </a:p>
          <a:p>
            <a:pPr>
              <a:lnSpc>
                <a:spcPct val="100000"/>
              </a:lnSpc>
              <a:buNone/>
            </a:pP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Use the SAS Congruent Postulate or the L-L Congruence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Theorem to conclude that ΔSEL ≅ ΔVRO.</a:t>
            </a:r>
            <a:endParaRPr b="0" lang="en-PH" sz="1800" spc="-1" strike="noStrike">
              <a:latin typeface="Montserrat"/>
              <a:ea typeface="ÐnKéþ"/>
            </a:endParaRPr>
          </a:p>
        </p:txBody>
      </p:sp>
      <p:sp>
        <p:nvSpPr>
          <p:cNvPr id="164" name="TextBox 48"/>
          <p:cNvSpPr/>
          <p:nvPr/>
        </p:nvSpPr>
        <p:spPr>
          <a:xfrm>
            <a:off x="9108000" y="2552040"/>
            <a:ext cx="8640000" cy="6430680"/>
          </a:xfrm>
          <a:prstGeom prst="rect">
            <a:avLst/>
          </a:prstGeom>
          <a:noFill/>
          <a:ln w="0">
            <a:noFill/>
          </a:ln>
        </p:spPr>
        <p:style>
          <a:lnRef idx="0"/>
          <a:fillRef idx="0"/>
          <a:effectRef idx="0"/>
          <a:fontRef idx="minor"/>
        </p:style>
        <p:txBody>
          <a:bodyPr lIns="0" rIns="0" tIns="0" bIns="0" anchor="t">
            <a:spAutoFit/>
          </a:bodyPr>
          <a:p>
            <a:r>
              <a:rPr b="1" lang="en-US" sz="1800" spc="-1" strike="noStrike">
                <a:solidFill>
                  <a:srgbClr val="000000"/>
                </a:solidFill>
                <a:latin typeface="Montserrat"/>
                <a:ea typeface="ÐnKéþ"/>
              </a:rPr>
              <a:t>	</a:t>
            </a:r>
            <a:endParaRPr b="0" lang="en-PH" sz="1800" spc="-1" strike="noStrike">
              <a:latin typeface="Montserrat"/>
              <a:ea typeface="ÐnKéþ"/>
            </a:endParaRPr>
          </a:p>
          <a:p>
            <a:r>
              <a:rPr b="1"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e.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
              </a:rPr>
              <a:t>C </a:t>
            </a:r>
            <a:r>
              <a:rPr b="0" lang="en-US" sz="1800" spc="-1" strike="noStrike">
                <a:solidFill>
                  <a:srgbClr val="000000"/>
                </a:solidFill>
                <a:latin typeface="Montserrat"/>
                <a:ea typeface="ÐnKéþ"/>
              </a:rPr>
              <a:t>≅ ∠N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ÐnKéþ"/>
              </a:rPr>
              <a:t>ALC ≅ ∠LAN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AL ≅ AL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Reflexive Property</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Use the SAA Congruence Theorem to conclude that ΔCAL ≅ ΔNLA.</a:t>
            </a:r>
            <a:endParaRPr b="0" lang="en-PH" sz="1800" spc="-1" strike="noStrike">
              <a:latin typeface="Montserrat"/>
              <a:ea typeface="ÐnKéþ"/>
            </a:endParaRPr>
          </a:p>
          <a:p>
            <a:endParaRPr b="0" lang="en-PH" sz="1800" spc="-1" strike="noStrike">
              <a:latin typeface="Montserrat"/>
              <a:ea typeface="ÐnKéþ"/>
            </a:endParaRPr>
          </a:p>
          <a:p>
            <a:r>
              <a:rPr b="1"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f.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PY ≅ NO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
              </a:rPr>
              <a:t>P and </a:t>
            </a:r>
            <a:r>
              <a:rPr b="0" lang="en-US" sz="1800" spc="-1" strike="noStrike">
                <a:solidFill>
                  <a:srgbClr val="000000"/>
                </a:solidFill>
                <a:latin typeface="Montserrat"/>
                <a:ea typeface="ÐnKéþ"/>
              </a:rPr>
              <a:t>∠N are right angles.</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OY ≅ OY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Reflexive Property</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Use the H-L Congruence Theorem to conclude that ΔPOY ≅ ΔNYO.</a:t>
            </a:r>
            <a:endParaRPr b="0" lang="en-PH" sz="1800" spc="-1" strike="noStrike">
              <a:latin typeface="Montserrat"/>
              <a:ea typeface="ÐnKéþ"/>
            </a:endParaRPr>
          </a:p>
          <a:p>
            <a:endParaRPr b="0" lang="en-PH" sz="1800" spc="-1" strike="noStrike">
              <a:latin typeface="Montserrat"/>
              <a:ea typeface="ÐnKéþ"/>
            </a:endParaRPr>
          </a:p>
          <a:p>
            <a:r>
              <a:rPr b="0"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g</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RI ≅ RI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Reflexive Property</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ÐnKéþ"/>
              </a:rPr>
              <a:t>TRI ≅ ∠XIR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PAIC Theorem</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ÐnKéþ"/>
              </a:rPr>
              <a:t>TIR ≅ ∠XRI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PAIC Theorem</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Use the ASA Congruence Postulate to conclude that ΔRIT ≅ ΔIRX.</a:t>
            </a:r>
            <a:endParaRPr b="0" lang="en-PH" sz="1800" spc="-1" strike="noStrike">
              <a:latin typeface="Montserrat"/>
              <a:ea typeface="ÐnKéþ"/>
            </a:endParaRPr>
          </a:p>
          <a:p>
            <a:endParaRPr b="0" lang="en-PH" sz="1800" spc="-1" strike="noStrike">
              <a:latin typeface="Montserrat"/>
              <a:ea typeface="ÐnKéþ"/>
            </a:endParaRPr>
          </a:p>
          <a:p>
            <a:r>
              <a:rPr b="0" lang="en-US" sz="1800" spc="-1" strike="noStrike">
                <a:solidFill>
                  <a:srgbClr val="000000"/>
                </a:solidFill>
                <a:latin typeface="Montserrat"/>
                <a:ea typeface="ÐnKéþ"/>
              </a:rPr>
              <a:t>	</a:t>
            </a:r>
            <a:r>
              <a:rPr b="1" lang="en-US" sz="1800" spc="-1" strike="noStrike">
                <a:solidFill>
                  <a:srgbClr val="000000"/>
                </a:solidFill>
                <a:latin typeface="Montserrat"/>
                <a:ea typeface="ÐnKéþ"/>
              </a:rPr>
              <a:t>h.</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RT ≅ AF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RS ≅ AS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Given</a:t>
            </a:r>
            <a:endParaRPr b="0" lang="en-PH" sz="1800" spc="-1" strike="noStrike">
              <a:latin typeface="Montserrat"/>
              <a:ea typeface="ÐnKéþ"/>
            </a:endParaRPr>
          </a:p>
          <a:p>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	</a:t>
            </a:r>
            <a:r>
              <a:rPr b="0" lang="en-US" sz="1800" spc="-1" strike="noStrike">
                <a:solidFill>
                  <a:srgbClr val="000000"/>
                </a:solidFill>
                <a:latin typeface="Montserrat"/>
                <a:ea typeface="ÐnKéþ"/>
              </a:rPr>
              <a:t>∠</a:t>
            </a:r>
            <a:r>
              <a:rPr b="0" lang="en-US" sz="1800" spc="-1" strike="noStrike">
                <a:solidFill>
                  <a:srgbClr val="000000"/>
                </a:solidFill>
                <a:latin typeface="Montserrat"/>
                <a:ea typeface=""/>
              </a:rPr>
              <a:t>T and </a:t>
            </a:r>
            <a:r>
              <a:rPr b="0" lang="en-US" sz="1800" spc="-1" strike="noStrike">
                <a:solidFill>
                  <a:srgbClr val="000000"/>
                </a:solidFill>
                <a:latin typeface="Montserrat"/>
                <a:ea typeface="ÐnKéþ"/>
              </a:rPr>
              <a:t>∠F are right angles.</a:t>
            </a:r>
            <a:endParaRPr b="0" lang="en-PH" sz="1800" spc="-1" strike="noStrike">
              <a:latin typeface="Montserrat"/>
              <a:ea typeface="ÐnKéþ"/>
            </a:endParaRPr>
          </a:p>
          <a:p>
            <a:endParaRPr b="0" lang="en-PH" sz="1800" spc="-1" strike="noStrike">
              <a:latin typeface="Montserrat"/>
              <a:ea typeface="ÐnKéþ"/>
            </a:endParaRPr>
          </a:p>
          <a:p>
            <a:endParaRPr b="0" lang="en-PH" sz="1800" spc="-1" strike="noStrike">
              <a:latin typeface="Montserrat"/>
              <a:ea typeface="ÐnKéþ"/>
            </a:endParaRPr>
          </a:p>
          <a:p>
            <a:pPr algn="ctr">
              <a:buNone/>
            </a:pPr>
            <a:r>
              <a:rPr b="1" lang="en-US" sz="2200" spc="-1" strike="noStrike">
                <a:solidFill>
                  <a:srgbClr val="000000"/>
                </a:solidFill>
                <a:latin typeface="Montserrat"/>
                <a:ea typeface="ÐnKéþ"/>
              </a:rPr>
              <a:t>Use the H-L Congruence Theorem to conclude that ΔRTS ≅ ΔAFS.</a:t>
            </a:r>
            <a:endParaRPr b="0" lang="en-PH" sz="2200" spc="-1" strike="noStrike">
              <a:latin typeface="Montserrat"/>
              <a:ea typeface="ÐnKéþ"/>
            </a:endParaRPr>
          </a:p>
        </p:txBody>
      </p:sp>
    </p:spTree>
  </p:cSld>
  <p:transition>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 name="" descr=""/>
          <p:cNvPicPr/>
          <p:nvPr/>
        </p:nvPicPr>
        <p:blipFill>
          <a:blip r:embed="rId1"/>
          <a:stretch/>
        </p:blipFill>
        <p:spPr>
          <a:xfrm>
            <a:off x="14566320" y="2700000"/>
            <a:ext cx="2533680" cy="2381400"/>
          </a:xfrm>
          <a:prstGeom prst="rect">
            <a:avLst/>
          </a:prstGeom>
          <a:ln w="0">
            <a:noFill/>
          </a:ln>
        </p:spPr>
      </p:pic>
      <p:pic>
        <p:nvPicPr>
          <p:cNvPr id="166" name="" descr=""/>
          <p:cNvPicPr/>
          <p:nvPr/>
        </p:nvPicPr>
        <p:blipFill>
          <a:blip r:embed="rId2"/>
          <a:stretch/>
        </p:blipFill>
        <p:spPr>
          <a:xfrm>
            <a:off x="9000000" y="2736000"/>
            <a:ext cx="4110120" cy="3348000"/>
          </a:xfrm>
          <a:prstGeom prst="rect">
            <a:avLst/>
          </a:prstGeom>
          <a:ln w="0">
            <a:noFill/>
          </a:ln>
        </p:spPr>
      </p:pic>
      <p:pic>
        <p:nvPicPr>
          <p:cNvPr id="167" name="" descr=""/>
          <p:cNvPicPr/>
          <p:nvPr/>
        </p:nvPicPr>
        <p:blipFill>
          <a:blip r:embed="rId3"/>
          <a:stretch/>
        </p:blipFill>
        <p:spPr>
          <a:xfrm>
            <a:off x="4860000" y="2556000"/>
            <a:ext cx="2350080" cy="3096000"/>
          </a:xfrm>
          <a:prstGeom prst="rect">
            <a:avLst/>
          </a:prstGeom>
          <a:ln w="0">
            <a:noFill/>
          </a:ln>
        </p:spPr>
      </p:pic>
      <p:pic>
        <p:nvPicPr>
          <p:cNvPr id="168" name="" descr=""/>
          <p:cNvPicPr/>
          <p:nvPr/>
        </p:nvPicPr>
        <p:blipFill>
          <a:blip r:embed="rId4"/>
          <a:stretch/>
        </p:blipFill>
        <p:spPr>
          <a:xfrm>
            <a:off x="1080000" y="2540160"/>
            <a:ext cx="1800000" cy="3399840"/>
          </a:xfrm>
          <a:prstGeom prst="rect">
            <a:avLst/>
          </a:prstGeom>
          <a:ln w="0">
            <a:noFill/>
          </a:ln>
        </p:spPr>
      </p:pic>
      <p:sp>
        <p:nvSpPr>
          <p:cNvPr id="169" name="Freeform 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grpSp>
        <p:nvGrpSpPr>
          <p:cNvPr id="170" name="Group 3"/>
          <p:cNvGrpSpPr/>
          <p:nvPr/>
        </p:nvGrpSpPr>
        <p:grpSpPr>
          <a:xfrm>
            <a:off x="16303320" y="0"/>
            <a:ext cx="1441800" cy="1441800"/>
            <a:chOff x="16303320" y="0"/>
            <a:chExt cx="1441800" cy="1441800"/>
          </a:xfrm>
        </p:grpSpPr>
        <p:sp>
          <p:nvSpPr>
            <p:cNvPr id="171" name="Freeform 4"/>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72" name="Freeform 5"/>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6"/>
            <a:srcRect/>
            <a:stretch/>
          </a:blipFill>
          <a:ln w="0">
            <a:noFill/>
          </a:ln>
        </p:spPr>
        <p:style>
          <a:lnRef idx="0"/>
          <a:fillRef idx="0"/>
          <a:effectRef idx="0"/>
          <a:fontRef idx="minor"/>
        </p:style>
      </p:sp>
      <p:sp>
        <p:nvSpPr>
          <p:cNvPr id="173" name="TextBox 7"/>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74" name="TextBox 8"/>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75" name="TextBox 9"/>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76" name="TextBox 2"/>
          <p:cNvSpPr/>
          <p:nvPr/>
        </p:nvSpPr>
        <p:spPr>
          <a:xfrm>
            <a:off x="541440" y="982440"/>
            <a:ext cx="17205480" cy="60987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DejaVu Sans"/>
              </a:rPr>
              <a:t>CHECKPOINT 1:</a:t>
            </a:r>
            <a:endParaRPr b="1" lang="en-PH" sz="2000" spc="-1" strike="noStrike">
              <a:latin typeface="Montserrat"/>
              <a:ea typeface=""/>
            </a:endParaRPr>
          </a:p>
          <a:p>
            <a:pPr algn="ctr">
              <a:buNone/>
            </a:pPr>
            <a:r>
              <a:rPr b="0" lang="en-US" sz="2000" spc="-1" strike="noStrike">
                <a:solidFill>
                  <a:srgbClr val="000000"/>
                </a:solidFill>
                <a:latin typeface="Montserrat"/>
                <a:ea typeface="DejaVu Sans"/>
              </a:rPr>
              <a:t>State which congruence method(s) can be used to prove that the given triangles</a:t>
            </a:r>
            <a:endParaRPr b="1" lang="en-PH" sz="2000" spc="-1" strike="noStrike">
              <a:latin typeface="Montserrat"/>
              <a:ea typeface=""/>
            </a:endParaRPr>
          </a:p>
          <a:p>
            <a:pPr algn="ctr">
              <a:buNone/>
            </a:pPr>
            <a:r>
              <a:rPr b="0" lang="en-US" sz="2000" spc="-1" strike="noStrike">
                <a:solidFill>
                  <a:srgbClr val="000000"/>
                </a:solidFill>
                <a:latin typeface="Montserrat"/>
                <a:ea typeface="DejaVu Sans"/>
              </a:rPr>
              <a:t>are congruent. If no method applies, say none.</a:t>
            </a:r>
            <a:endParaRPr b="1" lang="en-PH" sz="2000" spc="-1" strike="noStrike">
              <a:latin typeface="Montserrat"/>
              <a:ea typeface="ÐnKéþ"/>
            </a:endParaRPr>
          </a:p>
          <a:p>
            <a:pPr algn="ctr">
              <a:buNone/>
            </a:pPr>
            <a:endParaRPr b="1" lang="en-PH" sz="2000" spc="-1" strike="noStrike">
              <a:latin typeface="Montserrat"/>
              <a:ea typeface="ÐnKéþ"/>
            </a:endParaRPr>
          </a:p>
          <a:p>
            <a:r>
              <a:rPr b="1" lang="en-US" sz="2000" spc="-1" strike="noStrike">
                <a:solidFill>
                  <a:srgbClr val="000000"/>
                </a:solidFill>
                <a:latin typeface="Montserrat"/>
                <a:ea typeface="ÐnKéþ"/>
              </a:rPr>
              <a:t>a.</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ΔITR and ΔREI</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b.</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ΔFET and ΔRET</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c.</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ΔROP and ΔDOU</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d.</a:t>
            </a:r>
            <a:r>
              <a:rPr b="1" lang="en-US" sz="2000" spc="-1" strike="noStrike">
                <a:solidFill>
                  <a:srgbClr val="000000"/>
                </a:solidFill>
                <a:latin typeface="Montserrat"/>
                <a:ea typeface="ÐnKéþ"/>
              </a:rPr>
              <a:t>ΔSAL and ΔSEL</a:t>
            </a:r>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p:txBody>
      </p:sp>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 descr=""/>
          <p:cNvPicPr/>
          <p:nvPr/>
        </p:nvPicPr>
        <p:blipFill>
          <a:blip r:embed="rId1"/>
          <a:stretch/>
        </p:blipFill>
        <p:spPr>
          <a:xfrm>
            <a:off x="14566320" y="2700000"/>
            <a:ext cx="2533680" cy="2381400"/>
          </a:xfrm>
          <a:prstGeom prst="rect">
            <a:avLst/>
          </a:prstGeom>
          <a:ln w="0">
            <a:noFill/>
          </a:ln>
        </p:spPr>
      </p:pic>
      <p:pic>
        <p:nvPicPr>
          <p:cNvPr id="178" name="" descr=""/>
          <p:cNvPicPr/>
          <p:nvPr/>
        </p:nvPicPr>
        <p:blipFill>
          <a:blip r:embed="rId2"/>
          <a:stretch/>
        </p:blipFill>
        <p:spPr>
          <a:xfrm>
            <a:off x="9000000" y="2736000"/>
            <a:ext cx="4110120" cy="3348000"/>
          </a:xfrm>
          <a:prstGeom prst="rect">
            <a:avLst/>
          </a:prstGeom>
          <a:ln w="0">
            <a:noFill/>
          </a:ln>
        </p:spPr>
      </p:pic>
      <p:pic>
        <p:nvPicPr>
          <p:cNvPr id="179" name="" descr=""/>
          <p:cNvPicPr/>
          <p:nvPr/>
        </p:nvPicPr>
        <p:blipFill>
          <a:blip r:embed="rId3"/>
          <a:stretch/>
        </p:blipFill>
        <p:spPr>
          <a:xfrm>
            <a:off x="4860000" y="2556000"/>
            <a:ext cx="2350080" cy="3096000"/>
          </a:xfrm>
          <a:prstGeom prst="rect">
            <a:avLst/>
          </a:prstGeom>
          <a:ln w="0">
            <a:noFill/>
          </a:ln>
        </p:spPr>
      </p:pic>
      <p:pic>
        <p:nvPicPr>
          <p:cNvPr id="180" name="" descr=""/>
          <p:cNvPicPr/>
          <p:nvPr/>
        </p:nvPicPr>
        <p:blipFill>
          <a:blip r:embed="rId4"/>
          <a:stretch/>
        </p:blipFill>
        <p:spPr>
          <a:xfrm>
            <a:off x="1080000" y="2540160"/>
            <a:ext cx="1800000" cy="3399840"/>
          </a:xfrm>
          <a:prstGeom prst="rect">
            <a:avLst/>
          </a:prstGeom>
          <a:ln w="0">
            <a:noFill/>
          </a:ln>
        </p:spPr>
      </p:pic>
      <p:sp>
        <p:nvSpPr>
          <p:cNvPr id="181" name="Freeform 1"/>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grpSp>
        <p:nvGrpSpPr>
          <p:cNvPr id="182" name="Group 1"/>
          <p:cNvGrpSpPr/>
          <p:nvPr/>
        </p:nvGrpSpPr>
        <p:grpSpPr>
          <a:xfrm>
            <a:off x="16303320" y="0"/>
            <a:ext cx="1441800" cy="1441800"/>
            <a:chOff x="16303320" y="0"/>
            <a:chExt cx="1441800" cy="1441800"/>
          </a:xfrm>
        </p:grpSpPr>
        <p:sp>
          <p:nvSpPr>
            <p:cNvPr id="183" name="Freeform 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84" name="Freeform 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6"/>
            <a:srcRect/>
            <a:stretch/>
          </a:blipFill>
          <a:ln w="0">
            <a:noFill/>
          </a:ln>
        </p:spPr>
        <p:style>
          <a:lnRef idx="0"/>
          <a:fillRef idx="0"/>
          <a:effectRef idx="0"/>
          <a:fontRef idx="minor"/>
        </p:style>
      </p:sp>
      <p:sp>
        <p:nvSpPr>
          <p:cNvPr id="185" name="TextBox 3"/>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186" name="TextBox 4"/>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87" name="TextBox 5"/>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88" name="TextBox 10"/>
          <p:cNvSpPr/>
          <p:nvPr/>
        </p:nvSpPr>
        <p:spPr>
          <a:xfrm>
            <a:off x="541440" y="982440"/>
            <a:ext cx="17205480" cy="762264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DejaVu Sans"/>
              </a:rPr>
              <a:t>CHECKPOINT 1:</a:t>
            </a:r>
            <a:endParaRPr b="1" lang="en-PH" sz="2000" spc="-1" strike="noStrike">
              <a:latin typeface="Montserrat"/>
              <a:ea typeface=""/>
            </a:endParaRPr>
          </a:p>
          <a:p>
            <a:pPr algn="ctr">
              <a:buNone/>
            </a:pPr>
            <a:r>
              <a:rPr b="0" lang="en-US" sz="2000" spc="-1" strike="noStrike">
                <a:solidFill>
                  <a:srgbClr val="000000"/>
                </a:solidFill>
                <a:latin typeface="Montserrat"/>
                <a:ea typeface="DejaVu Sans"/>
              </a:rPr>
              <a:t>State which congruence method(s) can be used to prove that the given triangles</a:t>
            </a:r>
            <a:endParaRPr b="1" lang="en-PH" sz="2000" spc="-1" strike="noStrike">
              <a:latin typeface="Montserrat"/>
              <a:ea typeface=""/>
            </a:endParaRPr>
          </a:p>
          <a:p>
            <a:pPr algn="ctr">
              <a:buNone/>
            </a:pPr>
            <a:r>
              <a:rPr b="0" lang="en-US" sz="2000" spc="-1" strike="noStrike">
                <a:solidFill>
                  <a:srgbClr val="000000"/>
                </a:solidFill>
                <a:latin typeface="Montserrat"/>
                <a:ea typeface="DejaVu Sans"/>
              </a:rPr>
              <a:t>are congruent. If no method applies, say none.</a:t>
            </a:r>
            <a:endParaRPr b="1" lang="en-PH" sz="2000" spc="-1" strike="noStrike">
              <a:latin typeface="Montserrat"/>
              <a:ea typeface="ÐnKéþ"/>
            </a:endParaRPr>
          </a:p>
          <a:p>
            <a:pPr algn="ctr">
              <a:buNone/>
            </a:pPr>
            <a:endParaRPr b="1" lang="en-PH" sz="2000" spc="-1" strike="noStrike">
              <a:latin typeface="Montserrat"/>
              <a:ea typeface="ÐnKéþ"/>
            </a:endParaRPr>
          </a:p>
          <a:p>
            <a:r>
              <a:rPr b="1" lang="en-US" sz="2000" spc="-1" strike="noStrike">
                <a:solidFill>
                  <a:srgbClr val="000000"/>
                </a:solidFill>
                <a:latin typeface="Montserrat"/>
                <a:ea typeface="ÐnKéþ"/>
              </a:rPr>
              <a:t>a.</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ΔITR and ΔREI</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b.</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ΔFET and ΔRET</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c.</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ΔROP and ΔDOU</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d.</a:t>
            </a:r>
            <a:r>
              <a:rPr b="1" lang="en-US" sz="2000" spc="-1" strike="noStrike">
                <a:solidFill>
                  <a:srgbClr val="000000"/>
                </a:solidFill>
                <a:latin typeface="Montserrat"/>
                <a:ea typeface="ÐnKéþ"/>
              </a:rPr>
              <a:t>ΔSAL and ΔSEL</a:t>
            </a:r>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endParaRPr b="0" lang="en-PH" sz="2000" spc="-1" strike="noStrike">
              <a:latin typeface="Arial"/>
            </a:endParaRPr>
          </a:p>
          <a:p>
            <a:r>
              <a:rPr b="1" lang="en-US" sz="2000" spc="-1" strike="noStrike">
                <a:solidFill>
                  <a:srgbClr val="000000"/>
                </a:solidFill>
                <a:latin typeface="Montserrat"/>
                <a:ea typeface="ÐnKéþ"/>
              </a:rPr>
              <a:t>ANSWER KEY</a:t>
            </a:r>
            <a:endParaRPr b="0" lang="en-PH" sz="2000" spc="-1" strike="noStrike">
              <a:latin typeface="Arial"/>
            </a:endParaRPr>
          </a:p>
          <a:p>
            <a:r>
              <a:rPr b="1" lang="en-US" sz="2000" spc="-1" strike="noStrike">
                <a:solidFill>
                  <a:srgbClr val="000000"/>
                </a:solidFill>
                <a:latin typeface="Montserrat"/>
                <a:ea typeface="ÐnKéþ"/>
              </a:rPr>
              <a:t>	</a:t>
            </a:r>
            <a:endParaRPr b="0" lang="en-PH" sz="2000" spc="-1" strike="noStrike">
              <a:latin typeface="Arial"/>
            </a:endParaRPr>
          </a:p>
          <a:p>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L-L Theorem</a:t>
            </a:r>
            <a:endParaRPr b="0" lang="en-PH" sz="2000" spc="-1" strike="noStrike">
              <a:latin typeface="Arial"/>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b.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SSS Postulate</a:t>
            </a:r>
            <a:endParaRPr b="0" lang="en-PH" sz="2000" spc="-1" strike="noStrike">
              <a:latin typeface="Arial"/>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c.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H-L Theorem</a:t>
            </a:r>
            <a:endParaRPr b="0" lang="en-PH" sz="2000" spc="-1" strike="noStrike">
              <a:latin typeface="Arial"/>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H-L Theorem</a:t>
            </a:r>
            <a:endParaRPr b="0" lang="en-PH" sz="2000" spc="-1" strike="noStrike">
              <a:latin typeface="Arial"/>
            </a:endParaRPr>
          </a:p>
        </p:txBody>
      </p:sp>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9" name="" descr=""/>
          <p:cNvPicPr/>
          <p:nvPr/>
        </p:nvPicPr>
        <p:blipFill>
          <a:blip r:embed="rId1"/>
          <a:stretch/>
        </p:blipFill>
        <p:spPr>
          <a:xfrm>
            <a:off x="7934400" y="982800"/>
            <a:ext cx="2419560" cy="2441880"/>
          </a:xfrm>
          <a:prstGeom prst="rect">
            <a:avLst/>
          </a:prstGeom>
          <a:ln w="0">
            <a:noFill/>
          </a:ln>
        </p:spPr>
      </p:pic>
      <p:sp>
        <p:nvSpPr>
          <p:cNvPr id="190" name="Freeform 46"/>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91" name="Group 13"/>
          <p:cNvGrpSpPr/>
          <p:nvPr/>
        </p:nvGrpSpPr>
        <p:grpSpPr>
          <a:xfrm>
            <a:off x="16303320" y="0"/>
            <a:ext cx="1441800" cy="1441800"/>
            <a:chOff x="16303320" y="0"/>
            <a:chExt cx="1441800" cy="1441800"/>
          </a:xfrm>
        </p:grpSpPr>
        <p:sp>
          <p:nvSpPr>
            <p:cNvPr id="192" name="Freeform 47"/>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93" name="Freeform 48"/>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94" name="TextBox 49"/>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95" name="TextBox 50"/>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96" name="TextBox 51"/>
          <p:cNvSpPr/>
          <p:nvPr/>
        </p:nvSpPr>
        <p:spPr>
          <a:xfrm>
            <a:off x="453600" y="982800"/>
            <a:ext cx="17381160" cy="7927560"/>
          </a:xfrm>
          <a:prstGeom prst="rect">
            <a:avLst/>
          </a:prstGeom>
          <a:noFill/>
          <a:ln w="0">
            <a:noFill/>
          </a:ln>
        </p:spPr>
        <p:style>
          <a:lnRef idx="0"/>
          <a:fillRef idx="0"/>
          <a:effectRef idx="0"/>
          <a:fontRef idx="minor"/>
        </p:style>
        <p:txBody>
          <a:bodyPr lIns="0" rIns="0" tIns="0" bIns="0" anchor="t">
            <a:spAutoFit/>
          </a:bodyPr>
          <a:p>
            <a:r>
              <a:rPr b="1" lang="en-US" sz="2000" spc="-1" strike="noStrike">
                <a:solidFill>
                  <a:srgbClr val="000000"/>
                </a:solidFill>
                <a:latin typeface="Montserrat"/>
                <a:ea typeface=""/>
              </a:rPr>
              <a:t>Example 3:</a:t>
            </a:r>
            <a:r>
              <a:rPr b="0" lang="en-US" sz="2000" spc="-1" strike="noStrike">
                <a:solidFill>
                  <a:srgbClr val="000000"/>
                </a:solidFill>
                <a:latin typeface="Montserrat"/>
                <a:ea typeface=""/>
              </a:rPr>
              <a:t> </a:t>
            </a:r>
            <a:endParaRPr b="0" lang="en-PH" sz="2000" spc="-1" strike="noStrike">
              <a:latin typeface="Montserrat"/>
              <a:ea typeface=""/>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ÐnKéþ"/>
              </a:rPr>
              <a:t>Fill in the missing statements and reasons.</a:t>
            </a:r>
            <a:endParaRPr b="0" lang="en-PH" sz="2000" spc="-1" strike="noStrike">
              <a:latin typeface="Montserrat"/>
              <a:ea typeface=""/>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TN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ΔSRN ≅ ΔTEN</a:t>
            </a:r>
            <a:endParaRPr b="0" lang="en-PH" sz="2000" spc="-1" strike="noStrike">
              <a:latin typeface="Montserrat"/>
              <a:ea typeface=""/>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SR ┴ RE</a:t>
            </a:r>
            <a:endParaRPr b="0" lang="en-PH" sz="2000" spc="-1" strike="noStrike">
              <a:latin typeface="Montserrat"/>
              <a:ea typeface="ÐnKé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TE ┴ RE</a:t>
            </a:r>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r>
              <a:rPr b="1" lang="en-US" sz="2000" spc="-1" strike="noStrike">
                <a:solidFill>
                  <a:srgbClr val="000000"/>
                </a:solidFill>
                <a:latin typeface="Montserrat"/>
                <a:ea typeface="ÐnKéþ"/>
              </a:rPr>
              <a:t>Proof:</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Statements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Reasons</a:t>
            </a:r>
            <a:endParaRPr b="0" lang="en-PH" sz="2000" spc="-1" strike="noStrike">
              <a:latin typeface="Montserrat"/>
              <a:ea typeface="ÐnKéþ"/>
            </a:endParaRPr>
          </a:p>
          <a:p>
            <a:r>
              <a:rPr b="0" lang="en-US" sz="2000" spc="-1" strike="noStrike">
                <a:solidFill>
                  <a:srgbClr val="000000"/>
                </a:solidFill>
                <a:latin typeface="Montserrat"/>
                <a:ea typeface="ÐnKéþ"/>
              </a:rPr>
              <a:t>1.</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SR ┴ RE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3. ________________________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 and ∠E are right angles.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5.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 ≅ ∠E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5.</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6.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6.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VAT</a:t>
            </a:r>
            <a:endParaRPr b="0" lang="en-PH" sz="2000" spc="-1" strike="noStrike">
              <a:latin typeface="Montserrat"/>
              <a:ea typeface="ÐnKéþ"/>
            </a:endParaRPr>
          </a:p>
          <a:p>
            <a:r>
              <a:rPr b="0" lang="en-US" sz="2000" spc="-1" strike="noStrike">
                <a:solidFill>
                  <a:srgbClr val="000000"/>
                </a:solidFill>
                <a:latin typeface="Montserrat"/>
                <a:ea typeface="ÐnKéþ"/>
              </a:rPr>
              <a:t>7.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ΔSRN ≅ ΔTEN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7. ________________________</a:t>
            </a:r>
            <a:endParaRPr b="0" lang="en-PH" sz="2000" spc="-1" strike="noStrike">
              <a:latin typeface="Montserrat"/>
              <a:ea typeface="ÐnKéþ"/>
            </a:endParaRPr>
          </a:p>
          <a:p>
            <a:endParaRPr b="0" lang="en-PH" sz="2000" spc="-1" strike="noStrike">
              <a:latin typeface="Montserrat"/>
              <a:ea typeface="ÐnKéþ"/>
            </a:endParaRPr>
          </a:p>
          <a:p>
            <a:r>
              <a:rPr b="1" lang="en-US" sz="2000" spc="-1" strike="noStrike">
                <a:solidFill>
                  <a:srgbClr val="000000"/>
                </a:solidFill>
                <a:latin typeface="Montserrat"/>
                <a:ea typeface="ÐnKéþ"/>
              </a:rPr>
              <a:t>Solution:</a:t>
            </a:r>
            <a:endParaRPr b="0" lang="en-PH" sz="2000" spc="-1" strike="noStrike">
              <a:latin typeface="ÐnKéþ"/>
              <a:ea typeface="ÐnKéþ"/>
            </a:endParaRPr>
          </a:p>
          <a:p>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TN</a:t>
            </a:r>
            <a:endParaRPr b="0" lang="en-PH" sz="2000" spc="-1" strike="noStrike">
              <a:latin typeface="ÐnKéþ"/>
              <a:ea typeface="ÐnKéþ"/>
            </a:endParaRPr>
          </a:p>
          <a:p>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ÐnKéþ"/>
              <a:ea typeface="ÐnKéþ"/>
            </a:endParaRPr>
          </a:p>
          <a:p>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TE ┴ RE</a:t>
            </a:r>
            <a:endParaRPr b="0" lang="en-PH" sz="2000" spc="-1" strike="noStrike">
              <a:latin typeface="ÐnKéþ"/>
              <a:ea typeface="ÐnKéþ"/>
            </a:endParaRPr>
          </a:p>
          <a:p>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Definition of perpendicularity</a:t>
            </a:r>
            <a:endParaRPr b="0" lang="en-PH" sz="2000" spc="-1" strike="noStrike">
              <a:latin typeface="ÐnKéþ"/>
              <a:ea typeface="ÐnKéþ"/>
            </a:endParaRPr>
          </a:p>
          <a:p>
            <a:r>
              <a:rPr b="0" lang="en-US" sz="2000" spc="-1" strike="noStrike">
                <a:solidFill>
                  <a:srgbClr val="000000"/>
                </a:solidFill>
                <a:latin typeface="Montserrat"/>
                <a:ea typeface="ÐnKéþ"/>
              </a:rPr>
              <a:t>5.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Any two right angles are congruent.</a:t>
            </a:r>
            <a:endParaRPr b="0" lang="en-PH" sz="2000" spc="-1" strike="noStrike">
              <a:latin typeface="ÐnKéþ"/>
              <a:ea typeface="ÐnKéþ"/>
            </a:endParaRPr>
          </a:p>
          <a:p>
            <a:r>
              <a:rPr b="0" lang="en-US" sz="2000" spc="-1" strike="noStrike">
                <a:solidFill>
                  <a:srgbClr val="000000"/>
                </a:solidFill>
                <a:latin typeface="Montserrat"/>
                <a:ea typeface="ÐnKéþ"/>
              </a:rPr>
              <a:t>6.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∠SNR ≅ ∠TNE</a:t>
            </a:r>
            <a:endParaRPr b="0" lang="en-PH" sz="2000" spc="-1" strike="noStrike">
              <a:latin typeface="ÐnKéþ"/>
              <a:ea typeface="ÐnKéþ"/>
            </a:endParaRPr>
          </a:p>
          <a:p>
            <a:r>
              <a:rPr b="0" lang="en-US" sz="2000" spc="-1" strike="noStrike">
                <a:solidFill>
                  <a:srgbClr val="000000"/>
                </a:solidFill>
                <a:latin typeface="Montserrat"/>
                <a:ea typeface="ÐnKéþ"/>
              </a:rPr>
              <a:t>7.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HAA Congruence Theorem</a:t>
            </a:r>
            <a:endParaRPr b="0" lang="en-PH" sz="2000" spc="-1" strike="noStrike">
              <a:latin typeface="ÐnKéþ"/>
              <a:ea typeface="ÐnKéþ"/>
            </a:endParaRPr>
          </a:p>
        </p:txBody>
      </p:sp>
      <p:sp>
        <p:nvSpPr>
          <p:cNvPr id="197" name="Freeform 49"/>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98" name="TextBox 52"/>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Freeform 5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00" name="Group 14"/>
          <p:cNvGrpSpPr/>
          <p:nvPr/>
        </p:nvGrpSpPr>
        <p:grpSpPr>
          <a:xfrm>
            <a:off x="16303320" y="0"/>
            <a:ext cx="1441800" cy="1441800"/>
            <a:chOff x="16303320" y="0"/>
            <a:chExt cx="1441800" cy="1441800"/>
          </a:xfrm>
        </p:grpSpPr>
        <p:sp>
          <p:nvSpPr>
            <p:cNvPr id="201" name="Freeform 5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02" name="Freeform 5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03" name="TextBox 53"/>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204" name="TextBox 54"/>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05" name="TextBox 55"/>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06" name="TextBox 56"/>
          <p:cNvSpPr/>
          <p:nvPr/>
        </p:nvSpPr>
        <p:spPr>
          <a:xfrm>
            <a:off x="541440" y="982440"/>
            <a:ext cx="17205480" cy="21340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ÐnKéþ"/>
              </a:rPr>
              <a:t>CHECKPOINT 2:</a:t>
            </a:r>
            <a:endParaRPr b="0" lang="en-PH" sz="2000" spc="-1" strike="noStrike">
              <a:latin typeface="Montserrat"/>
              <a:ea typeface=""/>
            </a:endParaRPr>
          </a:p>
          <a:p>
            <a:r>
              <a:rPr b="0" lang="en-US" sz="2000" spc="-1" strike="noStrike">
                <a:solidFill>
                  <a:srgbClr val="000000"/>
                </a:solidFill>
                <a:latin typeface="Montserrat"/>
                <a:ea typeface=""/>
              </a:rPr>
              <a:t>Fill in the missing statements and reasons.</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TN</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SR ┴ RE</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TE ┴ RE</a:t>
            </a:r>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ΔSRN ≅ ΔTEN</a:t>
            </a:r>
            <a:endParaRPr b="0" lang="en-PH" sz="2000" spc="-1" strike="noStrike">
              <a:latin typeface="Montserrat"/>
              <a:ea typeface="ÐnKéþ"/>
            </a:endParaRPr>
          </a:p>
        </p:txBody>
      </p:sp>
      <p:pic>
        <p:nvPicPr>
          <p:cNvPr id="207" name="" descr=""/>
          <p:cNvPicPr/>
          <p:nvPr/>
        </p:nvPicPr>
        <p:blipFill>
          <a:blip r:embed="rId3"/>
          <a:stretch/>
        </p:blipFill>
        <p:spPr>
          <a:xfrm>
            <a:off x="7750440" y="1260000"/>
            <a:ext cx="2787480" cy="2691360"/>
          </a:xfrm>
          <a:prstGeom prst="rect">
            <a:avLst/>
          </a:prstGeom>
          <a:ln w="0">
            <a:noFill/>
          </a:ln>
        </p:spPr>
      </p:pic>
      <p:pic>
        <p:nvPicPr>
          <p:cNvPr id="208" name="" descr=""/>
          <p:cNvPicPr/>
          <p:nvPr/>
        </p:nvPicPr>
        <p:blipFill>
          <a:blip r:embed="rId4"/>
          <a:stretch/>
        </p:blipFill>
        <p:spPr>
          <a:xfrm>
            <a:off x="720000" y="3996000"/>
            <a:ext cx="9664560" cy="4984200"/>
          </a:xfrm>
          <a:prstGeom prst="rect">
            <a:avLst/>
          </a:prstGeom>
          <a:ln w="0">
            <a:noFill/>
          </a:ln>
        </p:spPr>
      </p:pic>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Freeform 53"/>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10" name="Group 15"/>
          <p:cNvGrpSpPr/>
          <p:nvPr/>
        </p:nvGrpSpPr>
        <p:grpSpPr>
          <a:xfrm>
            <a:off x="16303320" y="0"/>
            <a:ext cx="1441800" cy="1441800"/>
            <a:chOff x="16303320" y="0"/>
            <a:chExt cx="1441800" cy="1441800"/>
          </a:xfrm>
        </p:grpSpPr>
        <p:sp>
          <p:nvSpPr>
            <p:cNvPr id="211" name="Freeform 54"/>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12" name="Freeform 55"/>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13" name="TextBox 57"/>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214" name="TextBox 58"/>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15" name="TextBox 59"/>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16" name="TextBox 60"/>
          <p:cNvSpPr/>
          <p:nvPr/>
        </p:nvSpPr>
        <p:spPr>
          <a:xfrm>
            <a:off x="541440" y="982440"/>
            <a:ext cx="17205480" cy="21340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ÐnKéþ"/>
              </a:rPr>
              <a:t>CHECKPOINT 2:</a:t>
            </a:r>
            <a:endParaRPr b="0" lang="en-PH" sz="2000" spc="-1" strike="noStrike">
              <a:latin typeface="Montserrat"/>
              <a:ea typeface=""/>
            </a:endParaRPr>
          </a:p>
          <a:p>
            <a:r>
              <a:rPr b="0" lang="en-US" sz="2000" spc="-1" strike="noStrike">
                <a:solidFill>
                  <a:srgbClr val="000000"/>
                </a:solidFill>
                <a:latin typeface="Montserrat"/>
                <a:ea typeface=""/>
              </a:rPr>
              <a:t>Fill in the missing statements and reasons.</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TN</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SR ┴ RE</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TE ┴ RE</a:t>
            </a:r>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ΔSRN ≅ ΔTEN</a:t>
            </a:r>
            <a:endParaRPr b="0" lang="en-PH" sz="2000" spc="-1" strike="noStrike">
              <a:latin typeface="Montserrat"/>
              <a:ea typeface="ÐnKéþ"/>
            </a:endParaRPr>
          </a:p>
        </p:txBody>
      </p:sp>
      <p:pic>
        <p:nvPicPr>
          <p:cNvPr id="217" name="" descr=""/>
          <p:cNvPicPr/>
          <p:nvPr/>
        </p:nvPicPr>
        <p:blipFill>
          <a:blip r:embed="rId3"/>
          <a:stretch/>
        </p:blipFill>
        <p:spPr>
          <a:xfrm>
            <a:off x="7750440" y="1260000"/>
            <a:ext cx="2787480" cy="2691360"/>
          </a:xfrm>
          <a:prstGeom prst="rect">
            <a:avLst/>
          </a:prstGeom>
          <a:ln w="0">
            <a:noFill/>
          </a:ln>
        </p:spPr>
      </p:pic>
      <p:pic>
        <p:nvPicPr>
          <p:cNvPr id="218" name="" descr=""/>
          <p:cNvPicPr/>
          <p:nvPr/>
        </p:nvPicPr>
        <p:blipFill>
          <a:blip r:embed="rId4"/>
          <a:stretch/>
        </p:blipFill>
        <p:spPr>
          <a:xfrm>
            <a:off x="720000" y="3996000"/>
            <a:ext cx="9664560" cy="4984200"/>
          </a:xfrm>
          <a:prstGeom prst="rect">
            <a:avLst/>
          </a:prstGeom>
          <a:ln w="0">
            <a:noFill/>
          </a:ln>
        </p:spPr>
      </p:pic>
      <p:sp>
        <p:nvSpPr>
          <p:cNvPr id="219" name="TextBox 61"/>
          <p:cNvSpPr/>
          <p:nvPr/>
        </p:nvSpPr>
        <p:spPr>
          <a:xfrm>
            <a:off x="10980000" y="1645920"/>
            <a:ext cx="7020000" cy="304884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ÐnKéþ"/>
              </a:rPr>
              <a:t>ANSWER KEY</a:t>
            </a:r>
            <a:endParaRPr b="0" lang="en-PH" sz="2000" spc="-1" strike="noStrike">
              <a:latin typeface="Montserrat"/>
              <a:ea typeface=""/>
            </a:endParaRPr>
          </a:p>
          <a:p>
            <a:pPr algn="ctr">
              <a:buNone/>
            </a:pPr>
            <a:endParaRPr b="0" lang="en-PH" sz="2000" spc="-1" strike="noStrike">
              <a:latin typeface="Montserrat"/>
              <a:ea typeface=""/>
            </a:endParaRPr>
          </a:p>
          <a:p>
            <a:r>
              <a:rPr b="0" lang="en-US" sz="2000" spc="-1" strike="noStrike">
                <a:solidFill>
                  <a:srgbClr val="000000"/>
                </a:solidFill>
                <a:latin typeface="Montserrat"/>
                <a:ea typeface=""/>
              </a:rPr>
              <a:t>1.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Given</a:t>
            </a:r>
            <a:endParaRPr b="0" lang="en-PH" sz="2000" spc="-1" strike="noStrike">
              <a:latin typeface="ÐYKéþ"/>
              <a:ea typeface="ÐYKéþ"/>
            </a:endParaRPr>
          </a:p>
          <a:p>
            <a:r>
              <a:rPr b="0" lang="en-US" sz="2000" spc="-1" strike="noStrike">
                <a:solidFill>
                  <a:srgbClr val="000000"/>
                </a:solidFill>
                <a:latin typeface="Montserrat"/>
                <a:ea typeface=""/>
              </a:rPr>
              <a:t>2.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Given</a:t>
            </a:r>
            <a:endParaRPr b="0" lang="en-PH" sz="2000" spc="-1" strike="noStrike">
              <a:latin typeface="ÐYKéþ"/>
              <a:ea typeface="ÐYKéþ"/>
            </a:endParaRPr>
          </a:p>
          <a:p>
            <a:r>
              <a:rPr b="0" lang="en-US" sz="2000" spc="-1" strike="noStrike">
                <a:solidFill>
                  <a:srgbClr val="000000"/>
                </a:solidFill>
                <a:latin typeface="Montserrat"/>
                <a:ea typeface=""/>
              </a:rPr>
              <a:t>3.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Definition of perpendicularity</a:t>
            </a:r>
            <a:endParaRPr b="0" lang="en-PH" sz="2000" spc="-1" strike="noStrike">
              <a:latin typeface="ÐYKéþ"/>
              <a:ea typeface="ÐYKéþ"/>
            </a:endParaRPr>
          </a:p>
          <a:p>
            <a:r>
              <a:rPr b="0" lang="en-US" sz="2000" spc="-1" strike="noStrike">
                <a:solidFill>
                  <a:srgbClr val="000000"/>
                </a:solidFill>
                <a:latin typeface="Montserrat"/>
                <a:ea typeface=""/>
              </a:rPr>
              <a:t>4.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TE ┴ RE</a:t>
            </a:r>
            <a:endParaRPr b="0" lang="en-PH" sz="2000" spc="-1" strike="noStrike">
              <a:latin typeface="ÐYKéþ"/>
              <a:ea typeface="ÐYKéþ"/>
            </a:endParaRPr>
          </a:p>
          <a:p>
            <a:r>
              <a:rPr b="0" lang="en-US" sz="2000" spc="-1" strike="noStrike">
                <a:solidFill>
                  <a:srgbClr val="000000"/>
                </a:solidFill>
                <a:latin typeface="Montserrat"/>
                <a:ea typeface=""/>
              </a:rPr>
              <a:t>5.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Definition of perpendicularity</a:t>
            </a:r>
            <a:endParaRPr b="0" lang="en-PH" sz="2000" spc="-1" strike="noStrike">
              <a:latin typeface="ÐYKéþ"/>
              <a:ea typeface="ÐYKéþ"/>
            </a:endParaRPr>
          </a:p>
          <a:p>
            <a:r>
              <a:rPr b="0" lang="en-US" sz="2000" spc="-1" strike="noStrike">
                <a:solidFill>
                  <a:srgbClr val="000000"/>
                </a:solidFill>
                <a:latin typeface="Montserrat"/>
                <a:ea typeface=""/>
              </a:rPr>
              <a:t>6.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Definition of right triangle</a:t>
            </a:r>
            <a:endParaRPr b="0" lang="en-PH" sz="2000" spc="-1" strike="noStrike">
              <a:latin typeface="ÐYKéþ"/>
              <a:ea typeface="ÐYKéþ"/>
            </a:endParaRPr>
          </a:p>
          <a:p>
            <a:r>
              <a:rPr b="0" lang="en-US" sz="2000" spc="-1" strike="noStrike">
                <a:solidFill>
                  <a:srgbClr val="000000"/>
                </a:solidFill>
                <a:latin typeface="Montserrat"/>
                <a:ea typeface=""/>
              </a:rPr>
              <a:t>7.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VAT</a:t>
            </a:r>
            <a:endParaRPr b="0" lang="en-PH" sz="2000" spc="-1" strike="noStrike">
              <a:latin typeface="ÐYKéþ"/>
              <a:ea typeface="ÐYKéþ"/>
            </a:endParaRPr>
          </a:p>
          <a:p>
            <a:r>
              <a:rPr b="0" lang="en-US" sz="2000" spc="-1" strike="noStrike">
                <a:solidFill>
                  <a:srgbClr val="000000"/>
                </a:solidFill>
                <a:latin typeface="Montserrat"/>
                <a:ea typeface=""/>
              </a:rPr>
              <a:t>8.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H-AA Theorem</a:t>
            </a:r>
            <a:endParaRPr b="0" lang="en-PH" sz="2000" spc="-1" strike="noStrike">
              <a:latin typeface="ÐYKéþ"/>
              <a:ea typeface="ÐYKéþ"/>
            </a:endParaRPr>
          </a:p>
        </p:txBody>
      </p:sp>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 descr=""/>
          <p:cNvPicPr/>
          <p:nvPr/>
        </p:nvPicPr>
        <p:blipFill>
          <a:blip r:embed="rId1"/>
          <a:stretch/>
        </p:blipFill>
        <p:spPr>
          <a:xfrm>
            <a:off x="7264440" y="2315520"/>
            <a:ext cx="3759120" cy="4863240"/>
          </a:xfrm>
          <a:prstGeom prst="rect">
            <a:avLst/>
          </a:prstGeom>
          <a:ln w="0">
            <a:noFill/>
          </a:ln>
        </p:spPr>
      </p:pic>
      <p:sp>
        <p:nvSpPr>
          <p:cNvPr id="221" name="Freeform 56"/>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22" name="Group 16"/>
          <p:cNvGrpSpPr/>
          <p:nvPr/>
        </p:nvGrpSpPr>
        <p:grpSpPr>
          <a:xfrm>
            <a:off x="16303320" y="0"/>
            <a:ext cx="1441800" cy="1441800"/>
            <a:chOff x="16303320" y="0"/>
            <a:chExt cx="1441800" cy="1441800"/>
          </a:xfrm>
        </p:grpSpPr>
        <p:sp>
          <p:nvSpPr>
            <p:cNvPr id="223" name="Freeform 57"/>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24" name="Freeform 58"/>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25" name="TextBox 62"/>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26" name="TextBox 63"/>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27" name="TextBox 64"/>
          <p:cNvSpPr/>
          <p:nvPr/>
        </p:nvSpPr>
        <p:spPr>
          <a:xfrm>
            <a:off x="453600" y="982800"/>
            <a:ext cx="17381160" cy="73177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Example 4: </a:t>
            </a:r>
            <a:endParaRPr b="0" lang="en-PH" sz="2000" spc="-1" strike="noStrike">
              <a:latin typeface="Montserrat"/>
              <a:ea typeface=""/>
            </a:endParaRPr>
          </a:p>
          <a:p>
            <a:pPr algn="ctr">
              <a:buNone/>
            </a:pPr>
            <a:r>
              <a:rPr b="0" lang="en-US" sz="2000" spc="-1" strike="noStrike">
                <a:solidFill>
                  <a:srgbClr val="000000"/>
                </a:solidFill>
                <a:latin typeface="Montserrat"/>
                <a:ea typeface="ÐnKéþ"/>
              </a:rPr>
              <a:t>A tower is supported by four cables, all of the same</a:t>
            </a:r>
            <a:endParaRPr b="0" lang="en-PH" sz="2000" spc="-1" strike="noStrike">
              <a:latin typeface="Montserrat"/>
              <a:ea typeface=""/>
            </a:endParaRPr>
          </a:p>
          <a:p>
            <a:pPr algn="ctr">
              <a:buNone/>
            </a:pPr>
            <a:r>
              <a:rPr b="0" lang="en-US" sz="2000" spc="-1" strike="noStrike">
                <a:solidFill>
                  <a:srgbClr val="000000"/>
                </a:solidFill>
                <a:latin typeface="Montserrat"/>
                <a:ea typeface=""/>
              </a:rPr>
              <a:t>length. Show that the tower, the support cables, and the ground</a:t>
            </a:r>
            <a:endParaRPr b="0" lang="en-PH" sz="2000" spc="-1" strike="noStrike">
              <a:latin typeface="Montserrat"/>
              <a:ea typeface="ÐnKéþ"/>
            </a:endParaRPr>
          </a:p>
          <a:p>
            <a:pPr algn="ctr">
              <a:buNone/>
            </a:pPr>
            <a:r>
              <a:rPr b="0" lang="en-US" sz="2000" spc="-1" strike="noStrike">
                <a:solidFill>
                  <a:srgbClr val="000000"/>
                </a:solidFill>
                <a:latin typeface="Montserrat"/>
                <a:ea typeface=""/>
              </a:rPr>
              <a:t>determine four congruent triangles.</a:t>
            </a: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pPr algn="ctr">
              <a:buNone/>
            </a:pPr>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r>
              <a:rPr b="1" lang="en-US" sz="2000" spc="-1" strike="noStrike">
                <a:solidFill>
                  <a:srgbClr val="000000"/>
                </a:solidFill>
                <a:latin typeface="Montserrat"/>
                <a:ea typeface=""/>
              </a:rPr>
              <a:t>Solution:</a:t>
            </a:r>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The tower is perpendicular to the ground. Therefore, ΔTSR, ΔTSE, ΔTSW, and ΔTSO are right triangles with a common leg, TS</a:t>
            </a:r>
            <a:r>
              <a:rPr b="0" lang="en-US" sz="2000" spc="-1" strike="noStrike">
                <a:solidFill>
                  <a:srgbClr val="000000"/>
                </a:solidFill>
                <a:latin typeface="Montserrat"/>
                <a:ea typeface="ÐnKéþ"/>
              </a:rPr>
              <a:t>. The four support cables TR</a:t>
            </a:r>
            <a:r>
              <a:rPr b="0" lang="en-US" sz="2000" spc="-1" strike="noStrike">
                <a:solidFill>
                  <a:srgbClr val="000000"/>
                </a:solidFill>
                <a:latin typeface="Montserrat"/>
                <a:ea typeface=""/>
              </a:rPr>
              <a:t>, </a:t>
            </a:r>
            <a:r>
              <a:rPr b="0" lang="en-US" sz="2000" spc="-1" strike="noStrike">
                <a:solidFill>
                  <a:srgbClr val="000000"/>
                </a:solidFill>
                <a:latin typeface="Montserrat"/>
                <a:ea typeface="ÐnKéþ"/>
              </a:rPr>
              <a:t>TE</a:t>
            </a:r>
            <a:r>
              <a:rPr b="0" lang="en-US" sz="2000" spc="-1" strike="noStrike">
                <a:solidFill>
                  <a:srgbClr val="000000"/>
                </a:solidFill>
                <a:latin typeface="Montserrat"/>
                <a:ea typeface=""/>
              </a:rPr>
              <a:t>, TW, and TO are the hypotenuses of the right triangles. They are all congruent. By </a:t>
            </a:r>
            <a:r>
              <a:rPr b="0" lang="en-US" sz="2000" spc="-1" strike="noStrike">
                <a:solidFill>
                  <a:srgbClr val="000000"/>
                </a:solidFill>
                <a:latin typeface="Montserrat"/>
                <a:ea typeface="ÐnKéþ"/>
              </a:rPr>
              <a:t>the H-L Theorem, ΔTSR ≅ ΔTSE ≅ ΔTSW ≅ ΔTSO.</a:t>
            </a:r>
            <a:endParaRPr b="0" lang="en-PH" sz="2000" spc="-1" strike="noStrike">
              <a:latin typeface="Montserrat"/>
              <a:ea typeface="ÐnKéþ"/>
            </a:endParaRPr>
          </a:p>
        </p:txBody>
      </p:sp>
      <p:sp>
        <p:nvSpPr>
          <p:cNvPr id="228" name="Freeform 59"/>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229" name="TextBox 65"/>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0" name="" descr=""/>
          <p:cNvPicPr/>
          <p:nvPr/>
        </p:nvPicPr>
        <p:blipFill>
          <a:blip r:embed="rId1"/>
          <a:stretch/>
        </p:blipFill>
        <p:spPr>
          <a:xfrm>
            <a:off x="7344000" y="1188000"/>
            <a:ext cx="3600000" cy="4675680"/>
          </a:xfrm>
          <a:prstGeom prst="rect">
            <a:avLst/>
          </a:prstGeom>
          <a:ln w="0">
            <a:noFill/>
          </a:ln>
        </p:spPr>
      </p:pic>
      <p:sp>
        <p:nvSpPr>
          <p:cNvPr id="231" name="Freeform 6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32" name="Group 17"/>
          <p:cNvGrpSpPr/>
          <p:nvPr/>
        </p:nvGrpSpPr>
        <p:grpSpPr>
          <a:xfrm>
            <a:off x="16303320" y="0"/>
            <a:ext cx="1441800" cy="1441800"/>
            <a:chOff x="16303320" y="0"/>
            <a:chExt cx="1441800" cy="1441800"/>
          </a:xfrm>
        </p:grpSpPr>
        <p:sp>
          <p:nvSpPr>
            <p:cNvPr id="233" name="Freeform 6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34" name="Freeform 6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35" name="TextBox 66"/>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236" name="TextBox 67"/>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37" name="TextBox 68"/>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38" name="TextBox 69"/>
          <p:cNvSpPr/>
          <p:nvPr/>
        </p:nvSpPr>
        <p:spPr>
          <a:xfrm>
            <a:off x="541440" y="982440"/>
            <a:ext cx="17205480" cy="55486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Times New Roman"/>
                <a:ea typeface=""/>
              </a:rPr>
              <a:t>CHECKPOINT 3:</a:t>
            </a: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r>
              <a:rPr b="1" lang="en-US" sz="2000" spc="-1" strike="noStrike">
                <a:solidFill>
                  <a:srgbClr val="000000"/>
                </a:solidFill>
                <a:latin typeface="Times New Roman"/>
                <a:ea typeface=""/>
              </a:rPr>
              <a:t>	</a:t>
            </a:r>
            <a:r>
              <a:rPr b="0" lang="en-US" sz="2000" spc="-1" strike="noStrike">
                <a:solidFill>
                  <a:srgbClr val="000000"/>
                </a:solidFill>
                <a:latin typeface="Times New Roman"/>
                <a:ea typeface=""/>
              </a:rPr>
              <a:t>A tower is supported by four cables, all of the same length. Show that</a:t>
            </a:r>
            <a:endParaRPr b="0" lang="en-PH" sz="2000" spc="-1" strike="noStrike">
              <a:latin typeface="Times New Roman"/>
              <a:ea typeface="ÐnKéþ"/>
            </a:endParaRPr>
          </a:p>
          <a:p>
            <a:pPr algn="ctr">
              <a:buNone/>
            </a:pPr>
            <a:r>
              <a:rPr b="0" lang="en-US" sz="2400" spc="-1" strike="noStrike">
                <a:solidFill>
                  <a:srgbClr val="000000"/>
                </a:solidFill>
                <a:latin typeface="Times New Roman"/>
                <a:ea typeface="ÐnKéþ"/>
              </a:rPr>
              <a:t>ΔTSR ≅ ΔTSW ≅ ΔEST ≅ ΔOST.</a:t>
            </a:r>
            <a:endParaRPr b="0" lang="en-PH" sz="2400" spc="-1" strike="noStrike">
              <a:latin typeface="Times New Roman"/>
              <a:ea typeface=""/>
            </a:endParaRPr>
          </a:p>
        </p:txBody>
      </p:sp>
    </p:spTree>
  </p:cSld>
  <p:transition>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 descr=""/>
          <p:cNvPicPr/>
          <p:nvPr/>
        </p:nvPicPr>
        <p:blipFill>
          <a:blip r:embed="rId1"/>
          <a:stretch/>
        </p:blipFill>
        <p:spPr>
          <a:xfrm>
            <a:off x="7344000" y="1188000"/>
            <a:ext cx="3600000" cy="4675680"/>
          </a:xfrm>
          <a:prstGeom prst="rect">
            <a:avLst/>
          </a:prstGeom>
          <a:ln w="0">
            <a:noFill/>
          </a:ln>
        </p:spPr>
      </p:pic>
      <p:sp>
        <p:nvSpPr>
          <p:cNvPr id="240" name="Freeform 63"/>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41" name="Group 18"/>
          <p:cNvGrpSpPr/>
          <p:nvPr/>
        </p:nvGrpSpPr>
        <p:grpSpPr>
          <a:xfrm>
            <a:off x="16303320" y="0"/>
            <a:ext cx="1441800" cy="1441800"/>
            <a:chOff x="16303320" y="0"/>
            <a:chExt cx="1441800" cy="1441800"/>
          </a:xfrm>
        </p:grpSpPr>
        <p:sp>
          <p:nvSpPr>
            <p:cNvPr id="242" name="Freeform 64"/>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43" name="Freeform 65"/>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44" name="TextBox 71"/>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245" name="TextBox 72"/>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46" name="TextBox 73"/>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47" name="TextBox 74"/>
          <p:cNvSpPr/>
          <p:nvPr/>
        </p:nvSpPr>
        <p:spPr>
          <a:xfrm>
            <a:off x="541440" y="982440"/>
            <a:ext cx="17205480" cy="55486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Times New Roman"/>
                <a:ea typeface=""/>
              </a:rPr>
              <a:t>CHECKPOINT 3:</a:t>
            </a: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pPr algn="ctr">
              <a:buNone/>
            </a:pPr>
            <a:r>
              <a:rPr b="1" lang="en-US" sz="2000" spc="-1" strike="noStrike">
                <a:solidFill>
                  <a:srgbClr val="000000"/>
                </a:solidFill>
                <a:latin typeface="Times New Roman"/>
                <a:ea typeface=""/>
              </a:rPr>
              <a:t>	</a:t>
            </a:r>
            <a:r>
              <a:rPr b="0" lang="en-US" sz="2000" spc="-1" strike="noStrike">
                <a:solidFill>
                  <a:srgbClr val="000000"/>
                </a:solidFill>
                <a:latin typeface="Times New Roman"/>
                <a:ea typeface=""/>
              </a:rPr>
              <a:t>A tower is supported by four cables, all of the same length. Show that</a:t>
            </a:r>
            <a:endParaRPr b="0" lang="en-PH" sz="2000" spc="-1" strike="noStrike">
              <a:latin typeface="Times New Roman"/>
              <a:ea typeface="ÐnKéþ"/>
            </a:endParaRPr>
          </a:p>
          <a:p>
            <a:pPr algn="ctr">
              <a:buNone/>
            </a:pPr>
            <a:r>
              <a:rPr b="0" lang="en-US" sz="2400" spc="-1" strike="noStrike">
                <a:solidFill>
                  <a:srgbClr val="000000"/>
                </a:solidFill>
                <a:latin typeface="Times New Roman"/>
                <a:ea typeface="ÐnKéþ"/>
              </a:rPr>
              <a:t>ΔTSR ≅ ΔTSW ≅ ΔEST ≅ ΔOST.</a:t>
            </a:r>
            <a:endParaRPr b="0" lang="en-PH" sz="2400" spc="-1" strike="noStrike">
              <a:latin typeface="Times New Roman"/>
              <a:ea typeface=""/>
            </a:endParaRPr>
          </a:p>
        </p:txBody>
      </p:sp>
      <p:sp>
        <p:nvSpPr>
          <p:cNvPr id="248" name="TextBox 75"/>
          <p:cNvSpPr/>
          <p:nvPr/>
        </p:nvSpPr>
        <p:spPr>
          <a:xfrm>
            <a:off x="5634000" y="7272000"/>
            <a:ext cx="7020000" cy="121932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ÐnKéþ"/>
              </a:rPr>
              <a:t>ANSWER </a:t>
            </a:r>
            <a:endParaRPr b="0" lang="en-PH" sz="2000" spc="-1" strike="noStrike">
              <a:latin typeface="Montserrat"/>
              <a:ea typeface=""/>
            </a:endParaRPr>
          </a:p>
          <a:p>
            <a:pPr algn="ctr">
              <a:buNone/>
            </a:pPr>
            <a:endParaRPr b="0" lang="en-PH" sz="2000" spc="-1" strike="noStrike">
              <a:latin typeface="Montserrat"/>
              <a:ea typeface=""/>
            </a:endParaRPr>
          </a:p>
          <a:p>
            <a:pPr algn="ctr">
              <a:buNone/>
            </a:pPr>
            <a:r>
              <a:rPr b="0" lang="en-US" sz="2000" spc="-1" strike="noStrike">
                <a:solidFill>
                  <a:srgbClr val="000000"/>
                </a:solidFill>
                <a:latin typeface="Montserrat"/>
                <a:ea typeface=""/>
              </a:rPr>
              <a:t>The triangle can be proven congruent using the H-L Theorem.</a:t>
            </a:r>
            <a:endParaRPr b="0" lang="en-PH" sz="2000" spc="-1" strike="noStrike">
              <a:latin typeface="ÐnKéþ"/>
              <a:ea typeface="ÐnKéþ"/>
            </a:endParaRPr>
          </a:p>
        </p:txBody>
      </p:sp>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 name="" descr=""/>
          <p:cNvPicPr/>
          <p:nvPr/>
        </p:nvPicPr>
        <p:blipFill>
          <a:blip r:embed="rId1"/>
          <a:stretch/>
        </p:blipFill>
        <p:spPr>
          <a:xfrm>
            <a:off x="4140000" y="4531680"/>
            <a:ext cx="2880000" cy="1768320"/>
          </a:xfrm>
          <a:prstGeom prst="rect">
            <a:avLst/>
          </a:prstGeom>
          <a:ln w="0">
            <a:noFill/>
          </a:ln>
        </p:spPr>
      </p:pic>
      <p:sp>
        <p:nvSpPr>
          <p:cNvPr id="47" name="Freeform 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48" name="Group 3"/>
          <p:cNvGrpSpPr/>
          <p:nvPr/>
        </p:nvGrpSpPr>
        <p:grpSpPr>
          <a:xfrm>
            <a:off x="16303320" y="0"/>
            <a:ext cx="1441800" cy="1441800"/>
            <a:chOff x="16303320" y="0"/>
            <a:chExt cx="1441800" cy="1441800"/>
          </a:xfrm>
        </p:grpSpPr>
        <p:sp>
          <p:nvSpPr>
            <p:cNvPr id="49" name="Freeform 4"/>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50" name="Freeform 5"/>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51" name="TextBox 6"/>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52" name="TextBox 7"/>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53" name="TextBox 8"/>
          <p:cNvSpPr/>
          <p:nvPr/>
        </p:nvSpPr>
        <p:spPr>
          <a:xfrm>
            <a:off x="453600" y="1162800"/>
            <a:ext cx="17381160" cy="762120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The L-L Theorem (The Leg- Leg Theorem)</a:t>
            </a: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and </a:t>
            </a:r>
            <a:r>
              <a:rPr b="0" lang="en-US" sz="2000" spc="-1" strike="noStrike">
                <a:solidFill>
                  <a:srgbClr val="000000"/>
                </a:solidFill>
                <a:latin typeface="Montserrat"/>
                <a:ea typeface="ÐnKéþ"/>
              </a:rPr>
              <a:t>∠R are right angles.</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AC</a:t>
            </a:r>
            <a:r>
              <a:rPr b="0" lang="en-US" sz="2000" spc="-1" strike="noStrike">
                <a:solidFill>
                  <a:srgbClr val="000000"/>
                </a:solidFill>
                <a:latin typeface="Montserrat"/>
                <a:ea typeface="ÐnKéþ"/>
              </a:rPr>
              <a:t> ≅ </a:t>
            </a:r>
            <a:r>
              <a:rPr b="0" lang="en-US" sz="2000" spc="-1" strike="noStrike">
                <a:solidFill>
                  <a:srgbClr val="000000"/>
                </a:solidFill>
                <a:latin typeface="Montserrat"/>
                <a:ea typeface="ÐnKéþ"/>
              </a:rPr>
              <a:t>PR</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BC</a:t>
            </a:r>
            <a:r>
              <a:rPr b="0" lang="en-US" sz="2000" spc="-1" strike="noStrike">
                <a:solidFill>
                  <a:srgbClr val="000000"/>
                </a:solidFill>
                <a:latin typeface="Montserrat"/>
                <a:ea typeface=""/>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QR</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ΔABC ≅ ΔPQR</a:t>
            </a:r>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Proof:</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Statements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Reasons</a:t>
            </a:r>
            <a:endParaRPr b="0" lang="en-PH" sz="2000" spc="-1" strike="noStrike">
              <a:latin typeface="Montserrat"/>
              <a:ea typeface="ÐnKéþ"/>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and </a:t>
            </a:r>
            <a:r>
              <a:rPr b="0" lang="en-US" sz="2000" spc="-1" strike="noStrike">
                <a:solidFill>
                  <a:srgbClr val="000000"/>
                </a:solidFill>
                <a:latin typeface="Montserrat"/>
                <a:ea typeface="ÐnKéþ"/>
              </a:rPr>
              <a:t>∠R are right angles. </a:t>
            </a:r>
            <a:r>
              <a:rPr b="0"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t>
            </a:r>
            <a:r>
              <a:rPr b="0" lang="en-US" sz="2000" spc="-1" strike="noStrike">
                <a:solidFill>
                  <a:srgbClr val="000000"/>
                </a:solidFill>
                <a:latin typeface="Montserrat"/>
                <a:ea typeface="ÐnKéþ"/>
              </a:rPr>
              <a:t>≅ ∠R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Any two right ∠s are congruent.</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AC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BC</a:t>
            </a:r>
            <a:r>
              <a:rPr b="0" lang="en-US" sz="2000" spc="-1" strike="noStrike">
                <a:solidFill>
                  <a:srgbClr val="000000"/>
                </a:solidFill>
                <a:latin typeface="Montserrat"/>
                <a:ea typeface=""/>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QR</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ΔABC ≅ ΔPQR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SAS Postulate</a:t>
            </a:r>
            <a:endParaRPr b="0" lang="en-PH" sz="2000" spc="-1" strike="noStrike">
              <a:latin typeface="Montserrat"/>
              <a:ea typeface="ÐnKéþ"/>
            </a:endParaRPr>
          </a:p>
        </p:txBody>
      </p:sp>
      <p:sp>
        <p:nvSpPr>
          <p:cNvPr id="54" name="Freeform 9"/>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55" name="TextBox 1"/>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pic>
        <p:nvPicPr>
          <p:cNvPr id="56" name="" descr=""/>
          <p:cNvPicPr/>
          <p:nvPr/>
        </p:nvPicPr>
        <p:blipFill>
          <a:blip r:embed="rId5"/>
          <a:stretch/>
        </p:blipFill>
        <p:spPr>
          <a:xfrm>
            <a:off x="4309200" y="1739520"/>
            <a:ext cx="9669960" cy="2725920"/>
          </a:xfrm>
          <a:prstGeom prst="rect">
            <a:avLst/>
          </a:prstGeom>
          <a:ln w="0">
            <a:noFill/>
          </a:ln>
        </p:spPr>
      </p:pic>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 descr=""/>
          <p:cNvPicPr/>
          <p:nvPr/>
        </p:nvPicPr>
        <p:blipFill>
          <a:blip r:embed="rId1"/>
          <a:stretch/>
        </p:blipFill>
        <p:spPr>
          <a:xfrm>
            <a:off x="1440000" y="4680000"/>
            <a:ext cx="4374000" cy="4151520"/>
          </a:xfrm>
          <a:prstGeom prst="rect">
            <a:avLst/>
          </a:prstGeom>
          <a:ln w="0">
            <a:noFill/>
          </a:ln>
        </p:spPr>
      </p:pic>
      <p:sp>
        <p:nvSpPr>
          <p:cNvPr id="250" name="Freeform 66"/>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51" name="Group 19"/>
          <p:cNvGrpSpPr/>
          <p:nvPr/>
        </p:nvGrpSpPr>
        <p:grpSpPr>
          <a:xfrm>
            <a:off x="16303320" y="0"/>
            <a:ext cx="1441800" cy="1441800"/>
            <a:chOff x="16303320" y="0"/>
            <a:chExt cx="1441800" cy="1441800"/>
          </a:xfrm>
        </p:grpSpPr>
        <p:sp>
          <p:nvSpPr>
            <p:cNvPr id="252" name="Freeform 67"/>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53" name="Freeform 68"/>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54" name="TextBox 70"/>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55" name="TextBox 76"/>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56" name="TextBox 77"/>
          <p:cNvSpPr/>
          <p:nvPr/>
        </p:nvSpPr>
        <p:spPr>
          <a:xfrm>
            <a:off x="453600" y="1531800"/>
            <a:ext cx="17381160" cy="3353760"/>
          </a:xfrm>
          <a:prstGeom prst="rect">
            <a:avLst/>
          </a:prstGeom>
          <a:noFill/>
          <a:ln w="0">
            <a:noFill/>
          </a:ln>
        </p:spPr>
        <p:style>
          <a:lnRef idx="0"/>
          <a:fillRef idx="0"/>
          <a:effectRef idx="0"/>
          <a:fontRef idx="minor"/>
        </p:style>
        <p:txBody>
          <a:bodyPr lIns="0" rIns="0" tIns="0" bIns="0" anchor="t">
            <a:spAutoFit/>
          </a:bodyPr>
          <a:p>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By definition, if two triangles are congruent, then their corresponding parts are also congruent. It follows that the corresponding parts of congruent triangles are congruent (CPCTC). Thus, when writing proof that involve congruent triangles, we just need to identify the corresponding parts and show that the corresponding sides and corresponding angles of the corresponding triangles are congruent. CPCTC can also be used to find the measures of angles and show that lines or segments are parallel or perpendicular.</a:t>
            </a:r>
            <a:endParaRPr b="0" lang="en-PH" sz="2000" spc="-1" strike="noStrike">
              <a:latin typeface="Times New Roman"/>
              <a:ea typeface="ÐnKéþ"/>
            </a:endParaRPr>
          </a:p>
          <a:p>
            <a:pPr algn="ctr">
              <a:buNone/>
            </a:pPr>
            <a:endParaRPr b="0" lang="en-PH" sz="2000" spc="-1" strike="noStrike">
              <a:latin typeface="Times New Roman"/>
              <a:ea typeface=""/>
            </a:endParaRPr>
          </a:p>
          <a:p>
            <a:pPr algn="ctr">
              <a:buNone/>
            </a:pPr>
            <a:endParaRPr b="0" lang="en-PH" sz="2000" spc="-1" strike="noStrike">
              <a:latin typeface="Times New Roman"/>
              <a:ea typeface=""/>
            </a:endParaRPr>
          </a:p>
          <a:p>
            <a:r>
              <a:rPr b="1" lang="en-US" sz="2000" spc="-1" strike="noStrike">
                <a:solidFill>
                  <a:srgbClr val="000000"/>
                </a:solidFill>
                <a:latin typeface="Times New Roman"/>
                <a:ea typeface=""/>
              </a:rPr>
              <a:t>Example 5:</a:t>
            </a:r>
            <a:endParaRPr b="0" lang="en-PH" sz="2000" spc="-1" strike="noStrike">
              <a:latin typeface="Times New Roman"/>
              <a:ea typeface=""/>
            </a:endParaRPr>
          </a:p>
          <a:p>
            <a:r>
              <a:rPr b="1" lang="en-US" sz="2000" spc="-1" strike="noStrike">
                <a:solidFill>
                  <a:srgbClr val="000000"/>
                </a:solidFill>
                <a:latin typeface="Times New Roman"/>
                <a:ea typeface="ÐnKéþ"/>
              </a:rPr>
              <a:t>	</a:t>
            </a:r>
            <a:r>
              <a:rPr b="1" lang="en-US" sz="2000" spc="-1" strike="noStrike">
                <a:solidFill>
                  <a:srgbClr val="000000"/>
                </a:solidFill>
                <a:latin typeface="Times New Roman"/>
                <a:ea typeface="ÐnKéþ"/>
              </a:rPr>
              <a:t>Fill in the missing statements and reasons.</a:t>
            </a:r>
            <a:endParaRPr b="0" lang="en-PH" sz="2000" spc="-1" strike="noStrike">
              <a:latin typeface="Times New Roman"/>
              <a:ea typeface=""/>
            </a:endParaRPr>
          </a:p>
          <a:p>
            <a:r>
              <a:rPr b="1" lang="en-US" sz="2000" spc="-1" strike="noStrike">
                <a:solidFill>
                  <a:srgbClr val="000000"/>
                </a:solidFill>
                <a:latin typeface="Times New Roman"/>
                <a:ea typeface="ÐnKéþ"/>
              </a:rPr>
              <a:t>	</a:t>
            </a:r>
            <a:r>
              <a:rPr b="1" lang="en-US" sz="2000" spc="-1" strike="noStrike">
                <a:solidFill>
                  <a:srgbClr val="000000"/>
                </a:solidFill>
                <a:latin typeface="Times New Roman"/>
                <a:ea typeface="ÐnKéþ"/>
              </a:rPr>
              <a:t>	</a:t>
            </a:r>
            <a:r>
              <a:rPr b="0" lang="en-US" sz="2000" spc="-1" strike="noStrike">
                <a:solidFill>
                  <a:srgbClr val="000000"/>
                </a:solidFill>
                <a:latin typeface="Times New Roman"/>
                <a:ea typeface="ÐnKéþ"/>
              </a:rPr>
              <a:t>Given: </a:t>
            </a:r>
            <a:r>
              <a:rPr b="0" lang="en-US" sz="2000" spc="-1" strike="noStrike">
                <a:solidFill>
                  <a:srgbClr val="000000"/>
                </a:solidFill>
                <a:latin typeface="Times New Roman"/>
                <a:ea typeface="ÐnKéþ"/>
              </a:rPr>
              <a:t>	</a:t>
            </a:r>
            <a:r>
              <a:rPr b="0" lang="en-US" sz="2000" spc="-1" strike="noStrike">
                <a:solidFill>
                  <a:srgbClr val="000000"/>
                </a:solidFill>
                <a:latin typeface="Times New Roman"/>
                <a:ea typeface="ÐnKéþ"/>
              </a:rPr>
              <a:t>	</a:t>
            </a:r>
            <a:r>
              <a:rPr b="0" lang="en-US" sz="2000" spc="-1" strike="noStrike">
                <a:solidFill>
                  <a:srgbClr val="000000"/>
                </a:solidFill>
                <a:latin typeface="Times New Roman"/>
                <a:ea typeface="ÐnKéþ"/>
              </a:rPr>
              <a:t>SN </a:t>
            </a:r>
            <a:r>
              <a:rPr b="0" lang="en-US" sz="2000" spc="-1" strike="noStrike">
                <a:solidFill>
                  <a:srgbClr val="000000"/>
                </a:solidFill>
                <a:latin typeface="Times New Roman"/>
                <a:ea typeface=""/>
              </a:rPr>
              <a:t>bisects </a:t>
            </a:r>
            <a:r>
              <a:rPr b="0" lang="en-US" sz="2000" spc="-1" strike="noStrike">
                <a:solidFill>
                  <a:srgbClr val="000000"/>
                </a:solidFill>
                <a:latin typeface="Times New Roman"/>
                <a:ea typeface="ÐnKéþ"/>
              </a:rPr>
              <a:t>∠</a:t>
            </a:r>
            <a:r>
              <a:rPr b="0" lang="en-US" sz="2000" spc="-1" strike="noStrike">
                <a:solidFill>
                  <a:srgbClr val="000000"/>
                </a:solidFill>
                <a:latin typeface="Times New Roman"/>
                <a:ea typeface=""/>
              </a:rPr>
              <a:t>S and </a:t>
            </a:r>
            <a:r>
              <a:rPr b="0" lang="en-US" sz="2000" spc="-1" strike="noStrike">
                <a:solidFill>
                  <a:srgbClr val="000000"/>
                </a:solidFill>
                <a:latin typeface="Times New Roman"/>
                <a:ea typeface="ÐnKéþ"/>
              </a:rPr>
              <a:t>SN ┴ AW</a:t>
            </a:r>
            <a:endParaRPr b="0" lang="en-PH" sz="2000" spc="-1" strike="noStrike">
              <a:latin typeface="Times New Roman"/>
              <a:ea typeface=""/>
            </a:endParaRPr>
          </a:p>
          <a:p>
            <a:r>
              <a:rPr b="0" lang="en-US" sz="2000" spc="-1" strike="noStrike">
                <a:solidFill>
                  <a:srgbClr val="000000"/>
                </a:solidFill>
                <a:latin typeface="Times New Roman"/>
                <a:ea typeface="ÐnKéþ"/>
              </a:rPr>
              <a:t>	</a:t>
            </a:r>
            <a:r>
              <a:rPr b="0" lang="en-US" sz="2000" spc="-1" strike="noStrike">
                <a:solidFill>
                  <a:srgbClr val="000000"/>
                </a:solidFill>
                <a:latin typeface="Times New Roman"/>
                <a:ea typeface="ÐnKéþ"/>
              </a:rPr>
              <a:t>	</a:t>
            </a:r>
            <a:r>
              <a:rPr b="0" lang="en-US" sz="2000" spc="-1" strike="noStrike">
                <a:solidFill>
                  <a:srgbClr val="000000"/>
                </a:solidFill>
                <a:latin typeface="Times New Roman"/>
                <a:ea typeface="ÐnKéþ"/>
              </a:rPr>
              <a:t>Prove: </a:t>
            </a:r>
            <a:r>
              <a:rPr b="0" lang="en-US" sz="2000" spc="-1" strike="noStrike">
                <a:solidFill>
                  <a:srgbClr val="000000"/>
                </a:solidFill>
                <a:latin typeface="Times New Roman"/>
                <a:ea typeface="ÐnKéþ"/>
              </a:rPr>
              <a:t>	</a:t>
            </a:r>
            <a:r>
              <a:rPr b="0" lang="en-US" sz="2000" spc="-1" strike="noStrike">
                <a:solidFill>
                  <a:srgbClr val="000000"/>
                </a:solidFill>
                <a:latin typeface="Times New Roman"/>
                <a:ea typeface="ÐnKéþ"/>
              </a:rPr>
              <a:t>	</a:t>
            </a:r>
            <a:r>
              <a:rPr b="0" lang="en-US" sz="2000" spc="-1" strike="noStrike">
                <a:solidFill>
                  <a:srgbClr val="000000"/>
                </a:solidFill>
                <a:latin typeface="Times New Roman"/>
                <a:ea typeface="ÐnKéþ"/>
              </a:rPr>
              <a:t>SA ≅ </a:t>
            </a:r>
            <a:r>
              <a:rPr b="0" lang="en-US" sz="2000" spc="-1" strike="noStrike">
                <a:solidFill>
                  <a:srgbClr val="000000"/>
                </a:solidFill>
                <a:latin typeface="Times New Roman"/>
                <a:ea typeface=""/>
              </a:rPr>
              <a:t>SW</a:t>
            </a:r>
            <a:endParaRPr b="0" lang="en-PH" sz="2000" spc="-1" strike="noStrike">
              <a:latin typeface="Times New Roman"/>
              <a:ea typeface=""/>
            </a:endParaRPr>
          </a:p>
          <a:p>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r>
              <a:rPr b="0" lang="en-US" sz="2000" spc="-1" strike="noStrike">
                <a:solidFill>
                  <a:srgbClr val="000000"/>
                </a:solidFill>
                <a:latin typeface="Times New Roman"/>
                <a:ea typeface=""/>
              </a:rPr>
              <a:t>	</a:t>
            </a:r>
            <a:endParaRPr b="0" lang="en-PH" sz="2000" spc="-1" strike="noStrike">
              <a:latin typeface="Times New Roman"/>
              <a:ea typeface="ÐnKéþ"/>
            </a:endParaRPr>
          </a:p>
        </p:txBody>
      </p:sp>
      <p:sp>
        <p:nvSpPr>
          <p:cNvPr id="257" name="Freeform 69"/>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258" name="TextBox 78"/>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pic>
        <p:nvPicPr>
          <p:cNvPr id="259" name="" descr=""/>
          <p:cNvPicPr/>
          <p:nvPr/>
        </p:nvPicPr>
        <p:blipFill>
          <a:blip r:embed="rId5"/>
          <a:stretch/>
        </p:blipFill>
        <p:spPr>
          <a:xfrm>
            <a:off x="9000000" y="2736000"/>
            <a:ext cx="7020000" cy="4065120"/>
          </a:xfrm>
          <a:prstGeom prst="rect">
            <a:avLst/>
          </a:prstGeom>
          <a:ln w="0">
            <a:noFill/>
          </a:ln>
        </p:spPr>
      </p:pic>
      <p:sp>
        <p:nvSpPr>
          <p:cNvPr id="260" name=""/>
          <p:cNvSpPr txBox="1"/>
          <p:nvPr/>
        </p:nvSpPr>
        <p:spPr>
          <a:xfrm>
            <a:off x="7740000" y="3060000"/>
            <a:ext cx="1080000" cy="654120"/>
          </a:xfrm>
          <a:prstGeom prst="rect">
            <a:avLst/>
          </a:prstGeom>
          <a:noFill/>
          <a:ln w="0">
            <a:noFill/>
          </a:ln>
        </p:spPr>
        <p:txBody>
          <a:bodyPr lIns="90000" rIns="90000" tIns="45000" bIns="45000" anchor="t">
            <a:noAutofit/>
          </a:bodyPr>
          <a:p>
            <a:pPr algn="ctr">
              <a:buNone/>
            </a:pPr>
            <a:r>
              <a:rPr b="1" lang="en-US" sz="2000" spc="-1" strike="noStrike">
                <a:solidFill>
                  <a:srgbClr val="000000"/>
                </a:solidFill>
                <a:latin typeface="Times New Roman"/>
                <a:ea typeface="ÐnKéþ"/>
              </a:rPr>
              <a:t>Proof:</a:t>
            </a:r>
            <a:endParaRPr b="1" lang="en-PH" sz="2000" spc="-1" strike="noStrike">
              <a:latin typeface="Arial"/>
            </a:endParaRPr>
          </a:p>
        </p:txBody>
      </p:sp>
      <p:sp>
        <p:nvSpPr>
          <p:cNvPr id="261" name=""/>
          <p:cNvSpPr txBox="1"/>
          <p:nvPr/>
        </p:nvSpPr>
        <p:spPr>
          <a:xfrm>
            <a:off x="7560000" y="6905880"/>
            <a:ext cx="10260000" cy="1956600"/>
          </a:xfrm>
          <a:prstGeom prst="rect">
            <a:avLst/>
          </a:prstGeom>
          <a:noFill/>
          <a:ln w="0">
            <a:noFill/>
          </a:ln>
        </p:spPr>
        <p:txBody>
          <a:bodyPr lIns="90000" rIns="90000" tIns="45000" bIns="45000" anchor="t">
            <a:noAutofit/>
          </a:bodyPr>
          <a:p>
            <a:r>
              <a:rPr b="1" lang="en-US" sz="2000" spc="-1" strike="noStrike">
                <a:solidFill>
                  <a:srgbClr val="000000"/>
                </a:solidFill>
                <a:latin typeface="Montserrat"/>
                <a:ea typeface="ÐnKéþ"/>
              </a:rPr>
              <a:t>Solution:</a:t>
            </a:r>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5.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∠SNA ≅ ∠SNW</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Definition of angle bisector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6.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SN</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7.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ASA Postulate</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Definition of perpendicularity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8.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CPCTC</a:t>
            </a:r>
            <a:endParaRPr b="0" lang="en-PH" sz="2000" spc="-1" strike="noStrike">
              <a:latin typeface="Montserrat"/>
              <a:ea typeface="ÐnKéþ"/>
            </a:endParaRPr>
          </a:p>
        </p:txBody>
      </p:sp>
    </p:spTree>
  </p:cSld>
  <p:transition>
    <p:fad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Freeform 7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63" name="Group 20"/>
          <p:cNvGrpSpPr/>
          <p:nvPr/>
        </p:nvGrpSpPr>
        <p:grpSpPr>
          <a:xfrm>
            <a:off x="16303320" y="0"/>
            <a:ext cx="1441800" cy="1441800"/>
            <a:chOff x="16303320" y="0"/>
            <a:chExt cx="1441800" cy="1441800"/>
          </a:xfrm>
        </p:grpSpPr>
        <p:sp>
          <p:nvSpPr>
            <p:cNvPr id="264" name="Freeform 7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65" name="Freeform 7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66" name="TextBox 79"/>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267" name="TextBox 80"/>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68" name="TextBox 81"/>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69" name="TextBox 82"/>
          <p:cNvSpPr/>
          <p:nvPr/>
        </p:nvSpPr>
        <p:spPr>
          <a:xfrm>
            <a:off x="541440" y="982440"/>
            <a:ext cx="17205480" cy="67078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CHECKPOINT 4:</a:t>
            </a:r>
            <a:endParaRPr b="0" lang="en-PH" sz="2000" spc="-1" strike="noStrike">
              <a:latin typeface="Montserrat"/>
              <a:ea typeface=""/>
            </a:endParaRPr>
          </a:p>
          <a:p>
            <a:r>
              <a:rPr b="1" lang="en-US" sz="2000" spc="-1" strike="noStrike">
                <a:solidFill>
                  <a:srgbClr val="000000"/>
                </a:solidFill>
                <a:latin typeface="Montserrat"/>
                <a:ea typeface=""/>
              </a:rPr>
              <a:t>Fill in the missing statements and reasons.</a:t>
            </a:r>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bisects ∠S and SN ┴ AW</a:t>
            </a:r>
            <a:endParaRPr b="0" lang="en-PH" sz="2000" spc="-1" strike="noStrike">
              <a:latin typeface="Montserrat"/>
              <a:ea typeface="ÐnKéþ"/>
            </a:endParaRPr>
          </a:p>
          <a:p>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SA ≅ </a:t>
            </a:r>
            <a:r>
              <a:rPr b="0" lang="en-US" sz="2000" spc="-1" strike="noStrike">
                <a:solidFill>
                  <a:srgbClr val="000000"/>
                </a:solidFill>
                <a:latin typeface="Montserrat"/>
                <a:ea typeface=""/>
              </a:rPr>
              <a:t>SW</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Statements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Reasons</a:t>
            </a:r>
            <a:endParaRPr b="0" lang="en-PH" sz="2000" spc="-1" strike="noStrike">
              <a:latin typeface="Montserrat"/>
              <a:ea typeface="ÐnKéþ"/>
            </a:endParaRPr>
          </a:p>
          <a:p>
            <a:r>
              <a:rPr b="0" lang="en-US" sz="2000" spc="-1" strike="noStrike">
                <a:solidFill>
                  <a:srgbClr val="000000"/>
                </a:solidFill>
                <a:latin typeface="Montserrat"/>
                <a:ea typeface="ÐnKéþ"/>
              </a:rPr>
              <a:t>1.</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Definition of angle bisector</a:t>
            </a:r>
            <a:endParaRPr b="0" lang="en-PH" sz="2000" spc="-1" strike="noStrike">
              <a:latin typeface="Montserrat"/>
              <a:ea typeface="ÐnKéþ"/>
            </a:endParaRPr>
          </a:p>
          <a:p>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∠SNA and ∠SNW are right angles.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5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ΔSNA and ΔSNW are right angles.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5.</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6.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SN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6.</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7.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ΔSNA ≅ ΔSNW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7.</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8.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8.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CPCTC</a:t>
            </a:r>
            <a:endParaRPr b="0" lang="en-PH" sz="2000" spc="-1" strike="noStrike">
              <a:latin typeface="Montserrat"/>
              <a:ea typeface="ÐnKéþ"/>
            </a:endParaRPr>
          </a:p>
        </p:txBody>
      </p:sp>
      <p:pic>
        <p:nvPicPr>
          <p:cNvPr id="270" name="" descr=""/>
          <p:cNvPicPr/>
          <p:nvPr/>
        </p:nvPicPr>
        <p:blipFill>
          <a:blip r:embed="rId3"/>
          <a:stretch/>
        </p:blipFill>
        <p:spPr>
          <a:xfrm>
            <a:off x="7755840" y="1534680"/>
            <a:ext cx="2776320" cy="2707200"/>
          </a:xfrm>
          <a:prstGeom prst="rect">
            <a:avLst/>
          </a:prstGeom>
          <a:ln w="0">
            <a:noFill/>
          </a:ln>
        </p:spPr>
      </p:pic>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Freeform 73"/>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72" name="Group 21"/>
          <p:cNvGrpSpPr/>
          <p:nvPr/>
        </p:nvGrpSpPr>
        <p:grpSpPr>
          <a:xfrm>
            <a:off x="16303320" y="0"/>
            <a:ext cx="1441800" cy="1441800"/>
            <a:chOff x="16303320" y="0"/>
            <a:chExt cx="1441800" cy="1441800"/>
          </a:xfrm>
        </p:grpSpPr>
        <p:sp>
          <p:nvSpPr>
            <p:cNvPr id="273" name="Freeform 74"/>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74" name="Freeform 75"/>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75" name="TextBox 84"/>
          <p:cNvSpPr/>
          <p:nvPr/>
        </p:nvSpPr>
        <p:spPr>
          <a:xfrm>
            <a:off x="368280" y="291240"/>
            <a:ext cx="15041160" cy="45720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276" name="TextBox 85"/>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77" name="TextBox 86"/>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78" name="TextBox 87"/>
          <p:cNvSpPr/>
          <p:nvPr/>
        </p:nvSpPr>
        <p:spPr>
          <a:xfrm>
            <a:off x="541440" y="982440"/>
            <a:ext cx="17205480" cy="670788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
              </a:rPr>
              <a:t>CHECKPOINT 4:</a:t>
            </a:r>
            <a:endParaRPr b="0" lang="en-PH" sz="2000" spc="-1" strike="noStrike">
              <a:latin typeface="Montserrat"/>
              <a:ea typeface=""/>
            </a:endParaRPr>
          </a:p>
          <a:p>
            <a:r>
              <a:rPr b="1" lang="en-US" sz="2000" spc="-1" strike="noStrike">
                <a:solidFill>
                  <a:srgbClr val="000000"/>
                </a:solidFill>
                <a:latin typeface="Montserrat"/>
                <a:ea typeface=""/>
              </a:rPr>
              <a:t>Fill in the missing statements and reasons.</a:t>
            </a:r>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bisects ∠S and SN ┴ AW</a:t>
            </a:r>
            <a:endParaRPr b="0" lang="en-PH" sz="2000" spc="-1" strike="noStrike">
              <a:latin typeface="Montserrat"/>
              <a:ea typeface="ÐnKéþ"/>
            </a:endParaRPr>
          </a:p>
          <a:p>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SA ≅ </a:t>
            </a:r>
            <a:r>
              <a:rPr b="0" lang="en-US" sz="2000" spc="-1" strike="noStrike">
                <a:solidFill>
                  <a:srgbClr val="000000"/>
                </a:solidFill>
                <a:latin typeface="Montserrat"/>
                <a:ea typeface=""/>
              </a:rPr>
              <a:t>SW</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Statements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Reasons</a:t>
            </a:r>
            <a:endParaRPr b="0" lang="en-PH" sz="2000" spc="-1" strike="noStrike">
              <a:latin typeface="Montserrat"/>
              <a:ea typeface="ÐnKéþ"/>
            </a:endParaRPr>
          </a:p>
          <a:p>
            <a:r>
              <a:rPr b="0" lang="en-US" sz="2000" spc="-1" strike="noStrike">
                <a:solidFill>
                  <a:srgbClr val="000000"/>
                </a:solidFill>
                <a:latin typeface="Montserrat"/>
                <a:ea typeface="ÐnKéþ"/>
              </a:rPr>
              <a:t>1.</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Definition of angle bisector</a:t>
            </a:r>
            <a:endParaRPr b="0" lang="en-PH" sz="2000" spc="-1" strike="noStrike">
              <a:latin typeface="Montserrat"/>
              <a:ea typeface="ÐnKéþ"/>
            </a:endParaRPr>
          </a:p>
          <a:p>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∠SNA and ∠SNW are right angles.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5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ΔSNA and ΔSNW are right angles.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5.</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6.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SN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6.</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7.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ΔSNA ≅ ΔSNW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7.</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________________</a:t>
            </a:r>
            <a:endParaRPr b="0" lang="en-PH" sz="2000" spc="-1" strike="noStrike">
              <a:latin typeface="Montserrat"/>
              <a:ea typeface="ÐnKéþ"/>
            </a:endParaRPr>
          </a:p>
          <a:p>
            <a:r>
              <a:rPr b="0" lang="en-US" sz="2000" spc="-1" strike="noStrike">
                <a:solidFill>
                  <a:srgbClr val="000000"/>
                </a:solidFill>
                <a:latin typeface="Montserrat"/>
                <a:ea typeface="ÐnKéþ"/>
              </a:rPr>
              <a:t>8.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________________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8.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CPCTC</a:t>
            </a:r>
            <a:endParaRPr b="0" lang="en-PH" sz="2000" spc="-1" strike="noStrike">
              <a:latin typeface="Montserrat"/>
              <a:ea typeface="ÐnKéþ"/>
            </a:endParaRPr>
          </a:p>
        </p:txBody>
      </p:sp>
      <p:sp>
        <p:nvSpPr>
          <p:cNvPr id="279" name="TextBox 88"/>
          <p:cNvSpPr/>
          <p:nvPr/>
        </p:nvSpPr>
        <p:spPr>
          <a:xfrm>
            <a:off x="10980000" y="3240000"/>
            <a:ext cx="7020000" cy="3353760"/>
          </a:xfrm>
          <a:prstGeom prst="rect">
            <a:avLst/>
          </a:prstGeom>
          <a:noFill/>
          <a:ln w="0">
            <a:noFill/>
          </a:ln>
        </p:spPr>
        <p:style>
          <a:lnRef idx="0"/>
          <a:fillRef idx="0"/>
          <a:effectRef idx="0"/>
          <a:fontRef idx="minor"/>
        </p:style>
        <p:txBody>
          <a:bodyPr lIns="0" rIns="0" tIns="0" bIns="0" anchor="t">
            <a:spAutoFit/>
          </a:bodyPr>
          <a:p>
            <a:pPr algn="ctr">
              <a:buNone/>
            </a:pPr>
            <a:r>
              <a:rPr b="1" lang="en-US" sz="2000" spc="-1" strike="noStrike">
                <a:solidFill>
                  <a:srgbClr val="000000"/>
                </a:solidFill>
                <a:latin typeface="Montserrat"/>
                <a:ea typeface="ÐnKéþ"/>
              </a:rPr>
              <a:t>ANSWER </a:t>
            </a:r>
            <a:endParaRPr b="0" lang="en-PH" sz="2000" spc="-1" strike="noStrike">
              <a:latin typeface="Montserrat"/>
              <a:ea typeface=""/>
            </a:endParaRPr>
          </a:p>
          <a:p>
            <a:pPr algn="ctr">
              <a:buNone/>
            </a:pPr>
            <a:endParaRPr b="0" lang="en-PH" sz="2000" spc="-1" strike="noStrike">
              <a:latin typeface="Montserrat"/>
              <a:ea typeface=""/>
            </a:endParaRPr>
          </a:p>
          <a:p>
            <a:endParaRPr b="0" lang="en-PH" sz="2000" spc="-1" strike="noStrike">
              <a:latin typeface="Montserrat"/>
              <a:ea typeface=""/>
            </a:endParaRPr>
          </a:p>
          <a:p>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bisects ∠</a:t>
            </a:r>
            <a:r>
              <a:rPr b="0" lang="en-US" sz="2000" spc="-1" strike="noStrike">
                <a:solidFill>
                  <a:srgbClr val="000000"/>
                </a:solidFill>
                <a:latin typeface="Montserrat"/>
                <a:ea typeface=""/>
              </a:rPr>
              <a:t>S</a:t>
            </a:r>
            <a:endParaRPr b="0" lang="en-PH" sz="2000" spc="-1" strike="noStrike">
              <a:latin typeface="Montserrat"/>
              <a:ea typeface=""/>
            </a:endParaRPr>
          </a:p>
          <a:p>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∠ASN ≅ ∠WSN</a:t>
            </a:r>
            <a:endParaRPr b="0" lang="en-PH" sz="2000" spc="-1" strike="noStrike">
              <a:latin typeface="Montserrat"/>
              <a:ea typeface=""/>
            </a:endParaRPr>
          </a:p>
          <a:p>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SN ┴ AW</a:t>
            </a:r>
            <a:endParaRPr b="0" lang="en-PH" sz="2000" spc="-1" strike="noStrike">
              <a:latin typeface="Montserrat"/>
              <a:ea typeface="ÐnKéþ"/>
            </a:endParaRPr>
          </a:p>
          <a:p>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Definition of perpendicularity</a:t>
            </a:r>
            <a:endParaRPr b="0" lang="en-PH" sz="2000" spc="-1" strike="noStrike">
              <a:latin typeface="Montserrat"/>
              <a:ea typeface="ÐnKéþ"/>
            </a:endParaRPr>
          </a:p>
          <a:p>
            <a:r>
              <a:rPr b="0" lang="en-US" sz="2000" spc="-1" strike="noStrike">
                <a:solidFill>
                  <a:srgbClr val="000000"/>
                </a:solidFill>
                <a:latin typeface="Montserrat"/>
                <a:ea typeface="ÐnKéþ"/>
              </a:rPr>
              <a:t>5.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Definition of right triangle</a:t>
            </a:r>
            <a:endParaRPr b="0" lang="en-PH" sz="2000" spc="-1" strike="noStrike">
              <a:latin typeface="Montserrat"/>
              <a:ea typeface="ÐnKéþ"/>
            </a:endParaRPr>
          </a:p>
          <a:p>
            <a:r>
              <a:rPr b="0" lang="en-US" sz="2000" spc="-1" strike="noStrike">
                <a:solidFill>
                  <a:srgbClr val="000000"/>
                </a:solidFill>
                <a:latin typeface="Montserrat"/>
                <a:ea typeface="ÐnKéþ"/>
              </a:rPr>
              <a:t>6.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Reflexive Property</a:t>
            </a:r>
            <a:endParaRPr b="0" lang="en-PH" sz="2000" spc="-1" strike="noStrike">
              <a:latin typeface="Montserrat"/>
              <a:ea typeface="ÐnKéþ"/>
            </a:endParaRPr>
          </a:p>
          <a:p>
            <a:r>
              <a:rPr b="0" lang="en-US" sz="2000" spc="-1" strike="noStrike">
                <a:solidFill>
                  <a:srgbClr val="000000"/>
                </a:solidFill>
                <a:latin typeface="Montserrat"/>
                <a:ea typeface="ÐnKéþ"/>
              </a:rPr>
              <a:t>7.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H-L Theorem</a:t>
            </a:r>
            <a:endParaRPr b="0" lang="en-PH" sz="2000" spc="-1" strike="noStrike">
              <a:latin typeface="Montserrat"/>
              <a:ea typeface="ÐnKéþ"/>
            </a:endParaRPr>
          </a:p>
          <a:p>
            <a:r>
              <a:rPr b="0" lang="en-US" sz="2000" spc="-1" strike="noStrike">
                <a:solidFill>
                  <a:srgbClr val="000000"/>
                </a:solidFill>
                <a:latin typeface="Montserrat"/>
                <a:ea typeface="ÐnKéþ"/>
              </a:rPr>
              <a:t>8.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SA ≅ </a:t>
            </a:r>
            <a:r>
              <a:rPr b="0" lang="en-US" sz="2000" spc="-1" strike="noStrike">
                <a:solidFill>
                  <a:srgbClr val="000000"/>
                </a:solidFill>
                <a:latin typeface="Montserrat"/>
                <a:ea typeface=""/>
              </a:rPr>
              <a:t>SW</a:t>
            </a:r>
            <a:endParaRPr b="0" lang="en-PH" sz="2000" spc="-1" strike="noStrike">
              <a:latin typeface="Montserrat"/>
              <a:ea typeface=""/>
            </a:endParaRPr>
          </a:p>
        </p:txBody>
      </p:sp>
      <p:pic>
        <p:nvPicPr>
          <p:cNvPr id="280" name="" descr=""/>
          <p:cNvPicPr/>
          <p:nvPr/>
        </p:nvPicPr>
        <p:blipFill>
          <a:blip r:embed="rId3"/>
          <a:stretch/>
        </p:blipFill>
        <p:spPr>
          <a:xfrm>
            <a:off x="7755840" y="1534680"/>
            <a:ext cx="2776320" cy="2707200"/>
          </a:xfrm>
          <a:prstGeom prst="rect">
            <a:avLst/>
          </a:prstGeom>
          <a:ln w="0">
            <a:noFill/>
          </a:ln>
        </p:spPr>
      </p:pic>
    </p:spTree>
  </p:cSld>
  <p:transition>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Freeform 2"/>
          <p:cNvSpPr/>
          <p:nvPr/>
        </p:nvSpPr>
        <p:spPr>
          <a:xfrm>
            <a:off x="4133880" y="2263320"/>
            <a:ext cx="9910800" cy="5063040"/>
          </a:xfrm>
          <a:custGeom>
            <a:avLst/>
            <a:gdLst/>
            <a:ahLst/>
            <a:rect l="l" t="t" r="r" b="b"/>
            <a:pathLst>
              <a:path w="9912780" h="5065200">
                <a:moveTo>
                  <a:pt x="0" y="0"/>
                </a:moveTo>
                <a:lnTo>
                  <a:pt x="9912780" y="0"/>
                </a:lnTo>
                <a:lnTo>
                  <a:pt x="9912780" y="5065200"/>
                </a:lnTo>
                <a:lnTo>
                  <a:pt x="0" y="5065200"/>
                </a:lnTo>
                <a:lnTo>
                  <a:pt x="0" y="0"/>
                </a:lnTo>
                <a:close/>
              </a:path>
            </a:pathLst>
          </a:custGeom>
          <a:blipFill rotWithShape="0">
            <a:blip r:embed="rId1"/>
            <a:srcRect/>
            <a:stretch/>
          </a:blipFill>
          <a:ln w="0">
            <a:noFill/>
          </a:ln>
        </p:spPr>
        <p:style>
          <a:lnRef idx="0"/>
          <a:fillRef idx="0"/>
          <a:effectRef idx="0"/>
          <a:fontRef idx="minor"/>
        </p:style>
      </p:sp>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 descr=""/>
          <p:cNvPicPr/>
          <p:nvPr/>
        </p:nvPicPr>
        <p:blipFill>
          <a:blip r:embed="rId1"/>
          <a:stretch/>
        </p:blipFill>
        <p:spPr>
          <a:xfrm>
            <a:off x="2784240" y="4824000"/>
            <a:ext cx="5641920" cy="2556000"/>
          </a:xfrm>
          <a:prstGeom prst="rect">
            <a:avLst/>
          </a:prstGeom>
          <a:ln w="0">
            <a:noFill/>
          </a:ln>
        </p:spPr>
      </p:pic>
      <p:pic>
        <p:nvPicPr>
          <p:cNvPr id="58" name="" descr=""/>
          <p:cNvPicPr/>
          <p:nvPr/>
        </p:nvPicPr>
        <p:blipFill>
          <a:blip r:embed="rId2"/>
          <a:stretch/>
        </p:blipFill>
        <p:spPr>
          <a:xfrm>
            <a:off x="4551480" y="1704240"/>
            <a:ext cx="9185400" cy="3172320"/>
          </a:xfrm>
          <a:prstGeom prst="rect">
            <a:avLst/>
          </a:prstGeom>
          <a:ln w="0">
            <a:noFill/>
          </a:ln>
        </p:spPr>
      </p:pic>
      <p:sp>
        <p:nvSpPr>
          <p:cNvPr id="59" name="Freeform 1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60" name="Group 2"/>
          <p:cNvGrpSpPr/>
          <p:nvPr/>
        </p:nvGrpSpPr>
        <p:grpSpPr>
          <a:xfrm>
            <a:off x="16303320" y="0"/>
            <a:ext cx="1441800" cy="1441800"/>
            <a:chOff x="16303320" y="0"/>
            <a:chExt cx="1441800" cy="1441800"/>
          </a:xfrm>
        </p:grpSpPr>
        <p:sp>
          <p:nvSpPr>
            <p:cNvPr id="61" name="Freeform 1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62" name="Freeform 1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63" name="TextBox 11"/>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64" name="TextBox 12"/>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65" name="TextBox 13"/>
          <p:cNvSpPr/>
          <p:nvPr/>
        </p:nvSpPr>
        <p:spPr>
          <a:xfrm>
            <a:off x="453600" y="1162800"/>
            <a:ext cx="17381160" cy="792612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The L-AA Theorem (The Leg-Acute Angle Theorem)</a:t>
            </a: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endParaRPr b="0" lang="en-PH" sz="2000" spc="-1" strike="noStrike">
              <a:latin typeface="Montserrat"/>
              <a:ea typeface="ÐnKéþ"/>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and </a:t>
            </a:r>
            <a:r>
              <a:rPr b="0" lang="en-US" sz="2000" spc="-1" strike="noStrike">
                <a:solidFill>
                  <a:srgbClr val="000000"/>
                </a:solidFill>
                <a:latin typeface="Montserrat"/>
                <a:ea typeface="ÐnKéþ"/>
              </a:rPr>
              <a:t>∠R are right angles.</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BC</a:t>
            </a:r>
            <a:r>
              <a:rPr b="0" lang="en-US" sz="2000" spc="-1" strike="noStrike">
                <a:solidFill>
                  <a:srgbClr val="000000"/>
                </a:solidFill>
                <a:latin typeface="Montserrat"/>
                <a:ea typeface=""/>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QR</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B </a:t>
            </a:r>
            <a:r>
              <a:rPr b="0" lang="en-US" sz="2000" spc="-1" strike="noStrike">
                <a:solidFill>
                  <a:srgbClr val="000000"/>
                </a:solidFill>
                <a:latin typeface="Montserrat"/>
                <a:ea typeface="ÐnKéþ"/>
              </a:rPr>
              <a:t>≅ ∠Q</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ΔABC ≅ ΔPQR</a:t>
            </a:r>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Proof:</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Statements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Reasons</a:t>
            </a:r>
            <a:endParaRPr b="0" lang="en-PH" sz="2000" spc="-1" strike="noStrike">
              <a:latin typeface="Montserrat"/>
              <a:ea typeface="ÐnKéþ"/>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and </a:t>
            </a:r>
            <a:r>
              <a:rPr b="0" lang="en-US" sz="2000" spc="-1" strike="noStrike">
                <a:solidFill>
                  <a:srgbClr val="000000"/>
                </a:solidFill>
                <a:latin typeface="Montserrat"/>
                <a:ea typeface="ÐnKéþ"/>
              </a:rPr>
              <a:t>∠R are right angles.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t>
            </a:r>
            <a:r>
              <a:rPr b="0" lang="en-US" sz="2000" spc="-1" strike="noStrike">
                <a:solidFill>
                  <a:srgbClr val="000000"/>
                </a:solidFill>
                <a:latin typeface="Montserrat"/>
                <a:ea typeface="ÐnKéþ"/>
              </a:rPr>
              <a:t>≅ ∠R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Any two right ∠s are congruent.</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
              </a:rPr>
              <a:t>BC</a:t>
            </a:r>
            <a:r>
              <a:rPr b="0" lang="en-US" sz="2000" spc="-1" strike="noStrike">
                <a:solidFill>
                  <a:srgbClr val="000000"/>
                </a:solidFill>
                <a:latin typeface="Montserrat"/>
                <a:ea typeface=""/>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QR</a:t>
            </a:r>
            <a:r>
              <a:rPr b="0" lang="en-US" sz="2000" spc="-1" strike="noStrike">
                <a:solidFill>
                  <a:srgbClr val="000000"/>
                </a:solidFill>
                <a:latin typeface="Montserrat"/>
                <a:ea typeface=""/>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B </a:t>
            </a:r>
            <a:r>
              <a:rPr b="0" lang="en-US" sz="2000" spc="-1" strike="noStrike">
                <a:solidFill>
                  <a:srgbClr val="000000"/>
                </a:solidFill>
                <a:latin typeface="Montserrat"/>
                <a:ea typeface="ÐnKéþ"/>
              </a:rPr>
              <a:t>≅ ∠Q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ΔABC ≅ ΔPQR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ASA Postulate</a:t>
            </a:r>
            <a:endParaRPr b="0" lang="en-PH" sz="2000" spc="-1" strike="noStrike">
              <a:latin typeface="Montserrat"/>
              <a:ea typeface="ÐnKéþ"/>
            </a:endParaRPr>
          </a:p>
        </p:txBody>
      </p:sp>
      <p:sp>
        <p:nvSpPr>
          <p:cNvPr id="66" name="Freeform 13"/>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67" name="TextBox 14"/>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 name="" descr=""/>
          <p:cNvPicPr/>
          <p:nvPr/>
        </p:nvPicPr>
        <p:blipFill>
          <a:blip r:embed="rId1"/>
          <a:stretch/>
        </p:blipFill>
        <p:spPr>
          <a:xfrm>
            <a:off x="2784240" y="4968000"/>
            <a:ext cx="5641920" cy="2556000"/>
          </a:xfrm>
          <a:prstGeom prst="rect">
            <a:avLst/>
          </a:prstGeom>
          <a:ln w="0">
            <a:noFill/>
          </a:ln>
        </p:spPr>
      </p:pic>
      <p:pic>
        <p:nvPicPr>
          <p:cNvPr id="69" name="" descr=""/>
          <p:cNvPicPr/>
          <p:nvPr/>
        </p:nvPicPr>
        <p:blipFill>
          <a:blip r:embed="rId2"/>
          <a:stretch/>
        </p:blipFill>
        <p:spPr>
          <a:xfrm>
            <a:off x="3856320" y="1620000"/>
            <a:ext cx="10575720" cy="3370680"/>
          </a:xfrm>
          <a:prstGeom prst="rect">
            <a:avLst/>
          </a:prstGeom>
          <a:ln w="0">
            <a:noFill/>
          </a:ln>
        </p:spPr>
      </p:pic>
      <p:sp>
        <p:nvSpPr>
          <p:cNvPr id="70" name="Freeform 14"/>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71" name="Group 4"/>
          <p:cNvGrpSpPr/>
          <p:nvPr/>
        </p:nvGrpSpPr>
        <p:grpSpPr>
          <a:xfrm>
            <a:off x="16303320" y="0"/>
            <a:ext cx="1441800" cy="1441800"/>
            <a:chOff x="16303320" y="0"/>
            <a:chExt cx="1441800" cy="1441800"/>
          </a:xfrm>
        </p:grpSpPr>
        <p:sp>
          <p:nvSpPr>
            <p:cNvPr id="72" name="Freeform 15"/>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73" name="Freeform 1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74" name="TextBox 15"/>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75" name="TextBox 16"/>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76" name="TextBox 17"/>
          <p:cNvSpPr/>
          <p:nvPr/>
        </p:nvSpPr>
        <p:spPr>
          <a:xfrm>
            <a:off x="453600" y="1162800"/>
            <a:ext cx="17381160" cy="79268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The H-AA Theorem (The Hypotenuse-Acute-Angle Theorem)</a:t>
            </a: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endParaRPr b="0" lang="en-PH" sz="2000" spc="-1" strike="noStrike">
              <a:latin typeface="Montserrat"/>
              <a:ea typeface="ÐnKéþ"/>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and </a:t>
            </a:r>
            <a:r>
              <a:rPr b="0" lang="en-US" sz="2000" spc="-1" strike="noStrike">
                <a:solidFill>
                  <a:srgbClr val="000000"/>
                </a:solidFill>
                <a:latin typeface="Montserrat"/>
                <a:ea typeface="ÐnKéþ"/>
              </a:rPr>
              <a:t>∠R are right angles.</a:t>
            </a:r>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AB</a:t>
            </a:r>
            <a:r>
              <a:rPr b="0" lang="en-US" sz="2000" spc="-1" strike="noStrike">
                <a:solidFill>
                  <a:srgbClr val="000000"/>
                </a:solidFill>
                <a:latin typeface="Montserrat"/>
                <a:ea typeface=""/>
              </a:rPr>
              <a:t> ≅ </a:t>
            </a:r>
            <a:r>
              <a:rPr b="0" lang="en-US" sz="2000" spc="-1" strike="noStrike">
                <a:solidFill>
                  <a:srgbClr val="000000"/>
                </a:solidFill>
                <a:latin typeface="Montserrat"/>
                <a:ea typeface=""/>
              </a:rPr>
              <a:t>PQ</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B </a:t>
            </a:r>
            <a:r>
              <a:rPr b="0" lang="en-US" sz="2000" spc="-1" strike="noStrike">
                <a:solidFill>
                  <a:srgbClr val="000000"/>
                </a:solidFill>
                <a:latin typeface="Montserrat"/>
                <a:ea typeface="ÐnKéþ"/>
              </a:rPr>
              <a:t>≅ ∠Q</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Prove: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ΔABC ≅ ΔPQR</a:t>
            </a:r>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Proof:</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Statements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Reasons</a:t>
            </a:r>
            <a:endParaRPr b="0" lang="en-PH" sz="2000" spc="-1" strike="noStrike">
              <a:latin typeface="Montserrat"/>
              <a:ea typeface="ÐnKéþ"/>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and </a:t>
            </a:r>
            <a:r>
              <a:rPr b="0" lang="en-US" sz="2000" spc="-1" strike="noStrike">
                <a:solidFill>
                  <a:srgbClr val="000000"/>
                </a:solidFill>
                <a:latin typeface="Montserrat"/>
                <a:ea typeface="ÐnKéþ"/>
              </a:rPr>
              <a:t>∠R are right angles.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1.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
              </a:rPr>
              <a:t>C </a:t>
            </a:r>
            <a:r>
              <a:rPr b="0" lang="en-US" sz="2000" spc="-1" strike="noStrike">
                <a:solidFill>
                  <a:srgbClr val="000000"/>
                </a:solidFill>
                <a:latin typeface="Montserrat"/>
                <a:ea typeface="ÐnKéþ"/>
              </a:rPr>
              <a:t>≅ ∠R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2.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Any two right ∠s are congruent.</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AB</a:t>
            </a:r>
            <a:r>
              <a:rPr b="0" lang="en-US" sz="2000" spc="-1" strike="noStrike">
                <a:solidFill>
                  <a:srgbClr val="000000"/>
                </a:solidFill>
                <a:latin typeface="Montserrat"/>
                <a:ea typeface="ÐnKéþ"/>
              </a:rPr>
              <a:t> ≅ </a:t>
            </a:r>
            <a:r>
              <a:rPr b="0" lang="en-US" sz="2000" spc="-1" strike="noStrike">
                <a:solidFill>
                  <a:srgbClr val="000000"/>
                </a:solidFill>
                <a:latin typeface="Montserrat"/>
                <a:ea typeface="ÐnKéþ"/>
              </a:rPr>
              <a:t>PQ</a:t>
            </a:r>
            <a:r>
              <a:rPr b="0" lang="en-US" sz="2000" spc="-1" strike="noStrike">
                <a:solidFill>
                  <a:srgbClr val="000000"/>
                </a:solidFill>
                <a:latin typeface="Montserrat"/>
                <a:ea typeface="ÐnKéþ"/>
              </a:rPr>
              <a:t>,</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∠B ≅ ∠Q</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3.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Given</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ΔABC ≅ ΔPQR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4.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SAA Theorem</a:t>
            </a:r>
            <a:endParaRPr b="0" lang="en-PH" sz="2000" spc="-1" strike="noStrike">
              <a:latin typeface="Montserrat"/>
              <a:ea typeface="ÐnKéþ"/>
            </a:endParaRPr>
          </a:p>
        </p:txBody>
      </p:sp>
      <p:sp>
        <p:nvSpPr>
          <p:cNvPr id="77" name="Freeform 17"/>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78" name="TextBox 18"/>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Freeform 18"/>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80" name="Group 5"/>
          <p:cNvGrpSpPr/>
          <p:nvPr/>
        </p:nvGrpSpPr>
        <p:grpSpPr>
          <a:xfrm>
            <a:off x="16303320" y="0"/>
            <a:ext cx="1441800" cy="1441800"/>
            <a:chOff x="16303320" y="0"/>
            <a:chExt cx="1441800" cy="1441800"/>
          </a:xfrm>
        </p:grpSpPr>
        <p:sp>
          <p:nvSpPr>
            <p:cNvPr id="81" name="Freeform 19"/>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82" name="Freeform 20"/>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83" name="TextBox 19"/>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84" name="TextBox 20"/>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85" name="TextBox 21"/>
          <p:cNvSpPr/>
          <p:nvPr/>
        </p:nvSpPr>
        <p:spPr>
          <a:xfrm>
            <a:off x="453600" y="1162800"/>
            <a:ext cx="17381160" cy="426780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The H-L Theorem (The Hypotenuse-Leg Theorem)</a:t>
            </a: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pPr algn="ctr">
              <a:lnSpc>
                <a:spcPts val="3600"/>
              </a:lnSpc>
              <a:buNone/>
            </a:pPr>
            <a:endParaRPr b="1" lang="en-PH" sz="2000" spc="-1" strike="noStrike">
              <a:latin typeface="Montserrat"/>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endParaRPr b="0" lang="en-PH" sz="2000" spc="-1" strike="noStrike">
              <a:latin typeface="Montserrat"/>
              <a:ea typeface="ÐnKéþ"/>
            </a:endParaRPr>
          </a:p>
          <a:p>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r>
              <a:rPr b="1" lang="en-US" sz="2000" spc="-1" strike="noStrike">
                <a:solidFill>
                  <a:srgbClr val="000000"/>
                </a:solidFill>
                <a:latin typeface="Montserrat"/>
                <a:ea typeface="ÐnKéþ"/>
              </a:rPr>
              <a:t>	</a:t>
            </a:r>
            <a:endParaRPr b="0" lang="en-PH" sz="2000" spc="-1" strike="noStrike">
              <a:latin typeface="Montserrat"/>
              <a:ea typeface="ÐnKéþ"/>
            </a:endParaRPr>
          </a:p>
        </p:txBody>
      </p:sp>
      <p:sp>
        <p:nvSpPr>
          <p:cNvPr id="86" name="Freeform 21"/>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87" name="TextBox 22"/>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pic>
        <p:nvPicPr>
          <p:cNvPr id="88" name="" descr=""/>
          <p:cNvPicPr/>
          <p:nvPr/>
        </p:nvPicPr>
        <p:blipFill>
          <a:blip r:embed="rId4"/>
          <a:stretch/>
        </p:blipFill>
        <p:spPr>
          <a:xfrm>
            <a:off x="1410840" y="1906920"/>
            <a:ext cx="15466320" cy="4393080"/>
          </a:xfrm>
          <a:prstGeom prst="rect">
            <a:avLst/>
          </a:prstGeom>
          <a:ln w="0">
            <a:noFill/>
          </a:ln>
        </p:spPr>
      </p:pic>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 name="" descr=""/>
          <p:cNvPicPr/>
          <p:nvPr/>
        </p:nvPicPr>
        <p:blipFill>
          <a:blip r:embed="rId1"/>
          <a:stretch/>
        </p:blipFill>
        <p:spPr>
          <a:xfrm>
            <a:off x="4177800" y="1908000"/>
            <a:ext cx="9932760" cy="7354080"/>
          </a:xfrm>
          <a:prstGeom prst="rect">
            <a:avLst/>
          </a:prstGeom>
          <a:ln w="0">
            <a:noFill/>
          </a:ln>
        </p:spPr>
      </p:pic>
      <p:sp>
        <p:nvSpPr>
          <p:cNvPr id="90" name="Freeform 22"/>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91" name="Group 7"/>
          <p:cNvGrpSpPr/>
          <p:nvPr/>
        </p:nvGrpSpPr>
        <p:grpSpPr>
          <a:xfrm>
            <a:off x="16303320" y="0"/>
            <a:ext cx="1441800" cy="1441800"/>
            <a:chOff x="16303320" y="0"/>
            <a:chExt cx="1441800" cy="1441800"/>
          </a:xfrm>
        </p:grpSpPr>
        <p:sp>
          <p:nvSpPr>
            <p:cNvPr id="92" name="Freeform 23"/>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93" name="Freeform 24"/>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94" name="TextBox 23"/>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95" name="TextBox 24"/>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96" name="TextBox 25"/>
          <p:cNvSpPr/>
          <p:nvPr/>
        </p:nvSpPr>
        <p:spPr>
          <a:xfrm>
            <a:off x="453600" y="1306800"/>
            <a:ext cx="17381160" cy="4575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We can now summarize the theorems and postulates that can be used to prove that two triangles are congruent.</a:t>
            </a:r>
            <a:endParaRPr b="1" lang="en-PH" sz="2000" spc="-1" strike="noStrike">
              <a:latin typeface="Montserrat"/>
            </a:endParaRPr>
          </a:p>
        </p:txBody>
      </p:sp>
      <p:sp>
        <p:nvSpPr>
          <p:cNvPr id="97" name="Freeform 25"/>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98" name="TextBox 26"/>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Freeform 26"/>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00" name="Group 8"/>
          <p:cNvGrpSpPr/>
          <p:nvPr/>
        </p:nvGrpSpPr>
        <p:grpSpPr>
          <a:xfrm>
            <a:off x="16303320" y="0"/>
            <a:ext cx="1441800" cy="1441800"/>
            <a:chOff x="16303320" y="0"/>
            <a:chExt cx="1441800" cy="1441800"/>
          </a:xfrm>
        </p:grpSpPr>
        <p:sp>
          <p:nvSpPr>
            <p:cNvPr id="101" name="Freeform 27"/>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02" name="Freeform 28"/>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03" name="TextBox 27"/>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04" name="TextBox 28"/>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05" name="TextBox 29"/>
          <p:cNvSpPr/>
          <p:nvPr/>
        </p:nvSpPr>
        <p:spPr>
          <a:xfrm>
            <a:off x="453600" y="1306800"/>
            <a:ext cx="17381160" cy="4575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We can now summarize the theorems and postulates that can be used to prove that two triangles are congruent.</a:t>
            </a:r>
            <a:endParaRPr b="1" lang="en-PH" sz="2000" spc="-1" strike="noStrike">
              <a:latin typeface="Montserrat"/>
            </a:endParaRPr>
          </a:p>
        </p:txBody>
      </p:sp>
      <p:sp>
        <p:nvSpPr>
          <p:cNvPr id="106" name="Freeform 29"/>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07" name="TextBox 30"/>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pic>
        <p:nvPicPr>
          <p:cNvPr id="108" name="" descr=""/>
          <p:cNvPicPr/>
          <p:nvPr/>
        </p:nvPicPr>
        <p:blipFill>
          <a:blip r:embed="rId4"/>
          <a:stretch/>
        </p:blipFill>
        <p:spPr>
          <a:xfrm>
            <a:off x="4492440" y="1757520"/>
            <a:ext cx="9303120" cy="7543800"/>
          </a:xfrm>
          <a:prstGeom prst="rect">
            <a:avLst/>
          </a:prstGeom>
          <a:ln w="0">
            <a:noFill/>
          </a:ln>
        </p:spPr>
      </p:pic>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 descr=""/>
          <p:cNvPicPr/>
          <p:nvPr/>
        </p:nvPicPr>
        <p:blipFill>
          <a:blip r:embed="rId1"/>
          <a:stretch/>
        </p:blipFill>
        <p:spPr>
          <a:xfrm>
            <a:off x="5580000" y="2418120"/>
            <a:ext cx="3010320" cy="3701880"/>
          </a:xfrm>
          <a:prstGeom prst="rect">
            <a:avLst/>
          </a:prstGeom>
          <a:ln w="0">
            <a:noFill/>
          </a:ln>
        </p:spPr>
      </p:pic>
      <p:pic>
        <p:nvPicPr>
          <p:cNvPr id="110" name="" descr=""/>
          <p:cNvPicPr/>
          <p:nvPr/>
        </p:nvPicPr>
        <p:blipFill>
          <a:blip r:embed="rId2"/>
          <a:stretch/>
        </p:blipFill>
        <p:spPr>
          <a:xfrm>
            <a:off x="9528840" y="3600000"/>
            <a:ext cx="3791160" cy="2330280"/>
          </a:xfrm>
          <a:prstGeom prst="rect">
            <a:avLst/>
          </a:prstGeom>
          <a:ln w="0">
            <a:noFill/>
          </a:ln>
        </p:spPr>
      </p:pic>
      <p:sp>
        <p:nvSpPr>
          <p:cNvPr id="111" name="Freeform 30"/>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112" name="Group 9"/>
          <p:cNvGrpSpPr/>
          <p:nvPr/>
        </p:nvGrpSpPr>
        <p:grpSpPr>
          <a:xfrm>
            <a:off x="16303320" y="0"/>
            <a:ext cx="1441800" cy="1441800"/>
            <a:chOff x="16303320" y="0"/>
            <a:chExt cx="1441800" cy="1441800"/>
          </a:xfrm>
        </p:grpSpPr>
        <p:sp>
          <p:nvSpPr>
            <p:cNvPr id="113" name="Freeform 31"/>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14" name="Freeform 32"/>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115" name="TextBox 31"/>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16" name="TextBox 32"/>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17" name="TextBox 33"/>
          <p:cNvSpPr/>
          <p:nvPr/>
        </p:nvSpPr>
        <p:spPr>
          <a:xfrm>
            <a:off x="453600" y="1306800"/>
            <a:ext cx="17381160" cy="701064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1: </a:t>
            </a:r>
            <a:endParaRPr b="0" lang="en-PH" sz="2000" spc="-1" strike="noStrike">
              <a:latin typeface="Montserrat"/>
            </a:endParaRPr>
          </a:p>
          <a:p>
            <a:pPr algn="ctr">
              <a:lnSpc>
                <a:spcPts val="3600"/>
              </a:lnSpc>
              <a:buNone/>
            </a:pPr>
            <a:r>
              <a:rPr b="0" lang="en-US" sz="2000" spc="-1" strike="noStrike">
                <a:solidFill>
                  <a:srgbClr val="000000"/>
                </a:solidFill>
                <a:latin typeface="Montserrat"/>
                <a:ea typeface="DejaVu Sans"/>
              </a:rPr>
              <a:t>Explain why the two triangles, shown below, are congruent.</a:t>
            </a: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pPr algn="ctr">
              <a:lnSpc>
                <a:spcPts val="3600"/>
              </a:lnSpc>
              <a:buNone/>
            </a:pPr>
            <a:endParaRPr b="0" lang="en-PH" sz="2000" spc="-1" strike="noStrike">
              <a:latin typeface="Montserrat"/>
            </a:endParaRPr>
          </a:p>
          <a:p>
            <a:r>
              <a:rPr b="0" lang="en-US" sz="2000" spc="-1" strike="noStrike">
                <a:solidFill>
                  <a:srgbClr val="000000"/>
                </a:solidFill>
                <a:latin typeface="Montserrat"/>
                <a:ea typeface="DejaVu Sans"/>
              </a:rPr>
              <a:t>	</a:t>
            </a:r>
            <a:r>
              <a:rPr b="1" lang="en-US" sz="2000" spc="-1" strike="noStrike">
                <a:solidFill>
                  <a:srgbClr val="000000"/>
                </a:solidFill>
                <a:latin typeface="Montserrat"/>
                <a:ea typeface="DejaVu Sans"/>
              </a:rPr>
              <a:t>Solution:</a:t>
            </a:r>
            <a:endParaRPr b="0" lang="en-PH" sz="2000" spc="-1" strike="noStrike">
              <a:latin typeface="Montserrat"/>
              <a:ea typeface="ÐnKéþ"/>
            </a:endParaRPr>
          </a:p>
          <a:p>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You are given that ∠</a:t>
            </a:r>
            <a:r>
              <a:rPr b="0" lang="en-US" sz="2000" spc="-1" strike="noStrike">
                <a:solidFill>
                  <a:srgbClr val="000000"/>
                </a:solidFill>
                <a:latin typeface="Montserrat"/>
                <a:ea typeface=""/>
              </a:rPr>
              <a:t>C and </a:t>
            </a:r>
            <a:r>
              <a:rPr b="0" lang="en-US" sz="2000" spc="-1" strike="noStrike">
                <a:solidFill>
                  <a:srgbClr val="000000"/>
                </a:solidFill>
                <a:latin typeface="Montserrat"/>
                <a:ea typeface="ÐnKéþ"/>
              </a:rPr>
              <a:t>∠R are right angles. </a:t>
            </a:r>
            <a:r>
              <a:rPr b="0" lang="en-US" sz="2000" spc="-1" strike="noStrike">
                <a:solidFill>
                  <a:srgbClr val="000000"/>
                </a:solidFill>
                <a:latin typeface="Montserrat"/>
                <a:ea typeface="DejaVu Sans"/>
              </a:rPr>
              <a:t>ΔABC and ΔPQR are right triangles. The hypotenuses of </a:t>
            </a:r>
            <a:r>
              <a:rPr b="0" lang="en-US" sz="2000" spc="-1" strike="noStrike">
                <a:solidFill>
                  <a:srgbClr val="000000"/>
                </a:solidFill>
                <a:latin typeface="Montserrat"/>
                <a:ea typeface=""/>
              </a:rPr>
              <a:t>the triangles are </a:t>
            </a:r>
            <a:r>
              <a:rPr b="0" lang="en-US" sz="2000" spc="-1" strike="noStrike">
                <a:solidFill>
                  <a:srgbClr val="000000"/>
                </a:solidFill>
                <a:latin typeface="Montserrat"/>
                <a:ea typeface="ÐnKéþ"/>
              </a:rPr>
              <a:t>AB</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ÐnKéþ"/>
              </a:rPr>
              <a:t>	</a:t>
            </a:r>
            <a:r>
              <a:rPr b="0" lang="en-US" sz="2000" spc="-1" strike="noStrike">
                <a:solidFill>
                  <a:srgbClr val="000000"/>
                </a:solidFill>
                <a:latin typeface="Montserrat"/>
                <a:ea typeface=""/>
              </a:rPr>
              <a:t>and </a:t>
            </a:r>
            <a:r>
              <a:rPr b="0" lang="en-US" sz="2000" spc="-1" strike="noStrike">
                <a:solidFill>
                  <a:srgbClr val="000000"/>
                </a:solidFill>
                <a:latin typeface="Montserrat"/>
                <a:ea typeface="ÐnKéþ"/>
              </a:rPr>
              <a:t>PQ</a:t>
            </a:r>
            <a:r>
              <a:rPr b="0" lang="en-US" sz="2000" spc="-1" strike="noStrike">
                <a:solidFill>
                  <a:srgbClr val="000000"/>
                </a:solidFill>
                <a:latin typeface="Montserrat"/>
                <a:ea typeface="ÐnKéþ"/>
              </a:rPr>
              <a:t>. You are given that </a:t>
            </a:r>
            <a:r>
              <a:rPr b="0" lang="en-US" sz="2000" spc="-1" strike="noStrike">
                <a:solidFill>
                  <a:srgbClr val="000000"/>
                </a:solidFill>
                <a:latin typeface="Montserrat"/>
                <a:ea typeface="ÐnKéþ"/>
              </a:rPr>
              <a:t>AB</a:t>
            </a:r>
            <a:r>
              <a:rPr b="0" lang="en-US" sz="2000" spc="-1" strike="noStrike">
                <a:solidFill>
                  <a:srgbClr val="000000"/>
                </a:solidFill>
                <a:latin typeface="Montserrat"/>
                <a:ea typeface="ÐnKéþ"/>
              </a:rPr>
              <a:t> ≅ </a:t>
            </a:r>
            <a:r>
              <a:rPr b="0" lang="en-US" sz="2000" spc="-1" strike="noStrike">
                <a:solidFill>
                  <a:srgbClr val="000000"/>
                </a:solidFill>
                <a:latin typeface="Montserrat"/>
                <a:ea typeface="ÐnKéþ"/>
              </a:rPr>
              <a:t>PQ</a:t>
            </a:r>
            <a:r>
              <a:rPr b="0" lang="en-US" sz="2000" spc="-1" strike="noStrike">
                <a:solidFill>
                  <a:srgbClr val="000000"/>
                </a:solidFill>
                <a:latin typeface="Montserrat"/>
                <a:ea typeface="ÐnKéþ"/>
              </a:rPr>
              <a:t>.</a:t>
            </a:r>
            <a:endParaRPr b="0" lang="en-PH" sz="2000" spc="-1" strike="noStrike">
              <a:latin typeface="Montserrat"/>
              <a:ea typeface="ÐnKéþ"/>
            </a:endParaRPr>
          </a:p>
          <a:p>
            <a:endParaRPr b="0" lang="en-PH" sz="2000" spc="-1" strike="noStrike">
              <a:latin typeface="Montserrat"/>
              <a:ea typeface="ÐnKéþ"/>
            </a:endParaRPr>
          </a:p>
          <a:p>
            <a:r>
              <a:rPr b="0" lang="en-US" sz="2000" spc="-1" strike="noStrike">
                <a:solidFill>
                  <a:srgbClr val="000000"/>
                </a:solidFill>
                <a:latin typeface="Montserrat"/>
                <a:ea typeface=""/>
              </a:rPr>
              <a:t>	</a:t>
            </a:r>
            <a:r>
              <a:rPr b="0" lang="en-US" sz="2000" spc="-1" strike="noStrike">
                <a:solidFill>
                  <a:srgbClr val="000000"/>
                </a:solidFill>
                <a:latin typeface="Montserrat"/>
                <a:ea typeface=""/>
              </a:rPr>
              <a:t>	</a:t>
            </a:r>
            <a:r>
              <a:rPr b="0" lang="en-US" sz="2000" spc="-1" strike="noStrike">
                <a:solidFill>
                  <a:srgbClr val="000000"/>
                </a:solidFill>
                <a:latin typeface="Montserrat"/>
                <a:ea typeface=""/>
              </a:rPr>
              <a:t>The legs </a:t>
            </a:r>
            <a:r>
              <a:rPr b="0" lang="en-US" sz="2000" spc="-1" strike="noStrike">
                <a:solidFill>
                  <a:srgbClr val="000000"/>
                </a:solidFill>
                <a:latin typeface="Montserrat"/>
                <a:ea typeface=""/>
              </a:rPr>
              <a:t>BC</a:t>
            </a:r>
            <a:r>
              <a:rPr b="0" lang="en-US" sz="2000" spc="-1" strike="noStrike">
                <a:solidFill>
                  <a:srgbClr val="000000"/>
                </a:solidFill>
                <a:latin typeface="Montserrat"/>
                <a:ea typeface=""/>
              </a:rPr>
              <a:t> and </a:t>
            </a:r>
            <a:r>
              <a:rPr b="0" lang="en-US" sz="2000" spc="-1" strike="noStrike">
                <a:solidFill>
                  <a:srgbClr val="000000"/>
                </a:solidFill>
                <a:latin typeface="Montserrat"/>
                <a:ea typeface="ÐnKéþ"/>
              </a:rPr>
              <a:t>QR</a:t>
            </a:r>
            <a:r>
              <a:rPr b="0" lang="en-US" sz="2000" spc="-1" strike="noStrike">
                <a:solidFill>
                  <a:srgbClr val="000000"/>
                </a:solidFill>
                <a:latin typeface="Montserrat"/>
                <a:ea typeface="ÐnKéþ"/>
              </a:rPr>
              <a:t> are also congruent. Thus, ΔABC ≅ ΔPQR by the H-L Theorem.</a:t>
            </a:r>
            <a:endParaRPr b="0" lang="en-PH" sz="2000" spc="-1" strike="noStrike">
              <a:latin typeface="Montserrat"/>
              <a:ea typeface="ÐnKéþ"/>
            </a:endParaRPr>
          </a:p>
        </p:txBody>
      </p:sp>
      <p:sp>
        <p:nvSpPr>
          <p:cNvPr id="118" name="Freeform 33"/>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119" name="TextBox 34"/>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 descr=""/>
          <p:cNvPicPr/>
          <p:nvPr/>
        </p:nvPicPr>
        <p:blipFill>
          <a:blip r:embed="rId1"/>
          <a:stretch/>
        </p:blipFill>
        <p:spPr>
          <a:xfrm>
            <a:off x="8025840" y="7232760"/>
            <a:ext cx="2738160" cy="2138040"/>
          </a:xfrm>
          <a:prstGeom prst="rect">
            <a:avLst/>
          </a:prstGeom>
          <a:ln w="0">
            <a:noFill/>
          </a:ln>
        </p:spPr>
      </p:pic>
      <p:pic>
        <p:nvPicPr>
          <p:cNvPr id="121" name="" descr=""/>
          <p:cNvPicPr/>
          <p:nvPr/>
        </p:nvPicPr>
        <p:blipFill>
          <a:blip r:embed="rId2"/>
          <a:stretch/>
        </p:blipFill>
        <p:spPr>
          <a:xfrm>
            <a:off x="14299560" y="4860000"/>
            <a:ext cx="2080440" cy="2427120"/>
          </a:xfrm>
          <a:prstGeom prst="rect">
            <a:avLst/>
          </a:prstGeom>
          <a:ln w="0">
            <a:noFill/>
          </a:ln>
        </p:spPr>
      </p:pic>
      <p:pic>
        <p:nvPicPr>
          <p:cNvPr id="122" name="" descr=""/>
          <p:cNvPicPr/>
          <p:nvPr/>
        </p:nvPicPr>
        <p:blipFill>
          <a:blip r:embed="rId3"/>
          <a:stretch/>
        </p:blipFill>
        <p:spPr>
          <a:xfrm>
            <a:off x="8264160" y="4759560"/>
            <a:ext cx="1995840" cy="2182680"/>
          </a:xfrm>
          <a:prstGeom prst="rect">
            <a:avLst/>
          </a:prstGeom>
          <a:ln w="0">
            <a:noFill/>
          </a:ln>
        </p:spPr>
      </p:pic>
      <p:pic>
        <p:nvPicPr>
          <p:cNvPr id="123" name="" descr=""/>
          <p:cNvPicPr/>
          <p:nvPr/>
        </p:nvPicPr>
        <p:blipFill>
          <a:blip r:embed="rId4"/>
          <a:stretch/>
        </p:blipFill>
        <p:spPr>
          <a:xfrm>
            <a:off x="14220000" y="2664000"/>
            <a:ext cx="1962360" cy="1828440"/>
          </a:xfrm>
          <a:prstGeom prst="rect">
            <a:avLst/>
          </a:prstGeom>
          <a:ln w="0">
            <a:noFill/>
          </a:ln>
        </p:spPr>
      </p:pic>
      <p:pic>
        <p:nvPicPr>
          <p:cNvPr id="124" name="" descr=""/>
          <p:cNvPicPr/>
          <p:nvPr/>
        </p:nvPicPr>
        <p:blipFill>
          <a:blip r:embed="rId5"/>
          <a:stretch/>
        </p:blipFill>
        <p:spPr>
          <a:xfrm>
            <a:off x="7992000" y="2671560"/>
            <a:ext cx="3008160" cy="1756440"/>
          </a:xfrm>
          <a:prstGeom prst="rect">
            <a:avLst/>
          </a:prstGeom>
          <a:ln w="0">
            <a:noFill/>
          </a:ln>
        </p:spPr>
      </p:pic>
      <p:pic>
        <p:nvPicPr>
          <p:cNvPr id="125" name="" descr=""/>
          <p:cNvPicPr/>
          <p:nvPr/>
        </p:nvPicPr>
        <p:blipFill>
          <a:blip r:embed="rId6"/>
          <a:stretch/>
        </p:blipFill>
        <p:spPr>
          <a:xfrm>
            <a:off x="1476000" y="7232760"/>
            <a:ext cx="3024000" cy="1785600"/>
          </a:xfrm>
          <a:prstGeom prst="rect">
            <a:avLst/>
          </a:prstGeom>
          <a:ln w="0">
            <a:noFill/>
          </a:ln>
        </p:spPr>
      </p:pic>
      <p:sp>
        <p:nvSpPr>
          <p:cNvPr id="126" name=""/>
          <p:cNvSpPr txBox="1"/>
          <p:nvPr/>
        </p:nvSpPr>
        <p:spPr>
          <a:xfrm>
            <a:off x="2088000" y="4788000"/>
            <a:ext cx="1836000" cy="1982880"/>
          </a:xfrm>
          <a:prstGeom prst="rect">
            <a:avLst/>
          </a:prstGeom>
          <a:blipFill rotWithShape="0">
            <a:blip r:embed="rId7"/>
            <a:stretch/>
          </a:blipFill>
          <a:ln w="0">
            <a:noFill/>
          </a:ln>
        </p:spPr>
        <p:txBody>
          <a:bodyPr lIns="90000" rIns="90000" tIns="45000" bIns="45000" anchor="ctr" anchorCtr="1">
            <a:noAutofit/>
          </a:bodyPr>
          <a:p>
            <a:pPr algn="ctr">
              <a:buNone/>
            </a:pPr>
            <a:r>
              <a:rPr b="0" lang="en-PH" sz="1800" spc="-1" strike="noStrike">
                <a:latin typeface="Arial"/>
              </a:rPr>
              <a:t>0</a:t>
            </a:r>
            <a:endParaRPr b="0" lang="en-PH" sz="1800" spc="-1" strike="noStrike">
              <a:latin typeface="Arial"/>
            </a:endParaRPr>
          </a:p>
        </p:txBody>
      </p:sp>
      <p:pic>
        <p:nvPicPr>
          <p:cNvPr id="127" name="" descr=""/>
          <p:cNvPicPr/>
          <p:nvPr/>
        </p:nvPicPr>
        <p:blipFill>
          <a:blip r:embed="rId8"/>
          <a:stretch/>
        </p:blipFill>
        <p:spPr>
          <a:xfrm>
            <a:off x="1440000" y="2808000"/>
            <a:ext cx="3561120" cy="1632600"/>
          </a:xfrm>
          <a:prstGeom prst="rect">
            <a:avLst/>
          </a:prstGeom>
          <a:ln w="0">
            <a:noFill/>
          </a:ln>
        </p:spPr>
      </p:pic>
      <p:sp>
        <p:nvSpPr>
          <p:cNvPr id="128" name="Freeform 34"/>
          <p:cNvSpPr/>
          <p:nvPr/>
        </p:nvSpPr>
        <p:spPr>
          <a:xfrm>
            <a:off x="0" y="9364320"/>
            <a:ext cx="18274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9"/>
            <a:srcRect/>
            <a:stretch/>
          </a:blipFill>
          <a:ln w="0">
            <a:noFill/>
          </a:ln>
        </p:spPr>
        <p:style>
          <a:lnRef idx="0"/>
          <a:fillRef idx="0"/>
          <a:effectRef idx="0"/>
          <a:fontRef idx="minor"/>
        </p:style>
      </p:sp>
      <p:grpSp>
        <p:nvGrpSpPr>
          <p:cNvPr id="129" name="Group 10"/>
          <p:cNvGrpSpPr/>
          <p:nvPr/>
        </p:nvGrpSpPr>
        <p:grpSpPr>
          <a:xfrm>
            <a:off x="16303320" y="0"/>
            <a:ext cx="1441800" cy="1441800"/>
            <a:chOff x="16303320" y="0"/>
            <a:chExt cx="1441800" cy="1441800"/>
          </a:xfrm>
        </p:grpSpPr>
        <p:sp>
          <p:nvSpPr>
            <p:cNvPr id="130" name="Freeform 35"/>
            <p:cNvSpPr/>
            <p:nvPr/>
          </p:nvSpPr>
          <p:spPr>
            <a:xfrm>
              <a:off x="16303320" y="0"/>
              <a:ext cx="1441800" cy="144180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31" name="Freeform 36"/>
          <p:cNvSpPr/>
          <p:nvPr/>
        </p:nvSpPr>
        <p:spPr>
          <a:xfrm>
            <a:off x="16286040" y="-96840"/>
            <a:ext cx="1537920" cy="153792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10"/>
            <a:srcRect/>
            <a:stretch/>
          </a:blipFill>
          <a:ln w="0">
            <a:noFill/>
          </a:ln>
        </p:spPr>
        <p:style>
          <a:lnRef idx="0"/>
          <a:fillRef idx="0"/>
          <a:effectRef idx="0"/>
          <a:fontRef idx="minor"/>
        </p:style>
      </p:sp>
      <p:sp>
        <p:nvSpPr>
          <p:cNvPr id="132" name="TextBox 35"/>
          <p:cNvSpPr/>
          <p:nvPr/>
        </p:nvSpPr>
        <p:spPr>
          <a:xfrm>
            <a:off x="368280" y="9588600"/>
            <a:ext cx="684396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33" name="TextBox 36"/>
          <p:cNvSpPr/>
          <p:nvPr/>
        </p:nvSpPr>
        <p:spPr>
          <a:xfrm>
            <a:off x="14268960" y="9573480"/>
            <a:ext cx="374112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34" name="TextBox 37"/>
          <p:cNvSpPr/>
          <p:nvPr/>
        </p:nvSpPr>
        <p:spPr>
          <a:xfrm>
            <a:off x="453600" y="982800"/>
            <a:ext cx="17381160" cy="6249960"/>
          </a:xfrm>
          <a:prstGeom prst="rect">
            <a:avLst/>
          </a:prstGeom>
          <a:noFill/>
          <a:ln w="0">
            <a:noFill/>
          </a:ln>
        </p:spPr>
        <p:style>
          <a:lnRef idx="0"/>
          <a:fillRef idx="0"/>
          <a:effectRef idx="0"/>
          <a:fontRef idx="minor"/>
        </p:style>
        <p:txBody>
          <a:bodyPr lIns="0" rIns="0" tIns="0" bIns="0" anchor="t">
            <a:spAutoFit/>
          </a:bodyPr>
          <a:p>
            <a:pPr algn="ctr">
              <a:lnSpc>
                <a:spcPts val="3600"/>
              </a:lnSpc>
              <a:buNone/>
            </a:pPr>
            <a:r>
              <a:rPr b="1" lang="en-US" sz="2000" spc="-1" strike="noStrike">
                <a:solidFill>
                  <a:srgbClr val="000000"/>
                </a:solidFill>
                <a:latin typeface="Montserrat"/>
                <a:ea typeface="DejaVu Sans"/>
              </a:rPr>
              <a:t>Example 2: </a:t>
            </a:r>
            <a:endParaRPr b="0" lang="en-PH" sz="2000" spc="-1" strike="noStrike">
              <a:latin typeface="Montserrat"/>
            </a:endParaRPr>
          </a:p>
          <a:p>
            <a:pPr algn="ctr">
              <a:lnSpc>
                <a:spcPts val="3600"/>
              </a:lnSpc>
              <a:buNone/>
            </a:pPr>
            <a:r>
              <a:rPr b="0" lang="en-US" sz="2000" spc="-1" strike="noStrike">
                <a:solidFill>
                  <a:srgbClr val="000000"/>
                </a:solidFill>
                <a:latin typeface="Montserrat"/>
                <a:ea typeface="DejaVu Sans"/>
              </a:rPr>
              <a:t>State which congruence theorems or postulates can be used to prove</a:t>
            </a:r>
            <a:endParaRPr b="0" lang="en-PH" sz="2000" spc="-1" strike="noStrike">
              <a:latin typeface="Montserrat"/>
            </a:endParaRPr>
          </a:p>
          <a:p>
            <a:pPr algn="ctr">
              <a:lnSpc>
                <a:spcPts val="3600"/>
              </a:lnSpc>
              <a:buNone/>
            </a:pPr>
            <a:r>
              <a:rPr b="0" lang="en-US" sz="2000" spc="-1" strike="noStrike">
                <a:solidFill>
                  <a:srgbClr val="000000"/>
                </a:solidFill>
                <a:latin typeface="Montserrat"/>
                <a:ea typeface="DejaVu Sans"/>
              </a:rPr>
              <a:t>that the given triangles are congruent. If no method applies, say none.</a:t>
            </a:r>
            <a:endParaRPr b="0" lang="en-PH" sz="2000" spc="-1" strike="noStrike">
              <a:latin typeface="Montserrat"/>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ΔELU and ΔVOL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d.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ΔSEL and ΔVRO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g.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ΔRIT and ΔIRX</a:t>
            </a:r>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b.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ΔOLE and ΔIRA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e.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ΔCAL and ΔNLA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h.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ΔRTS and ΔAFS</a:t>
            </a:r>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endParaRPr b="0" lang="en-PH" sz="2000" spc="-1" strike="noStrike">
              <a:latin typeface="ÐnKéþ"/>
              <a:ea typeface="ÐnKéþ"/>
            </a:endParaRPr>
          </a:p>
          <a:p>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c.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ΔCAD and ΔRDA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f.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ΔPOY and ΔNYO</a:t>
            </a:r>
            <a:endParaRPr b="0" lang="en-PH" sz="2000" spc="-1" strike="noStrike">
              <a:latin typeface="ÐnKéþ"/>
              <a:ea typeface="ÐnKéþ"/>
            </a:endParaRPr>
          </a:p>
        </p:txBody>
      </p:sp>
      <p:sp>
        <p:nvSpPr>
          <p:cNvPr id="135" name="Freeform 37"/>
          <p:cNvSpPr/>
          <p:nvPr/>
        </p:nvSpPr>
        <p:spPr>
          <a:xfrm>
            <a:off x="13680" y="-2520"/>
            <a:ext cx="10606320" cy="93852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1"/>
            <a:srcRect/>
            <a:stretch/>
          </a:blipFill>
          <a:ln w="0">
            <a:noFill/>
          </a:ln>
        </p:spPr>
        <p:style>
          <a:lnRef idx="0"/>
          <a:fillRef idx="0"/>
          <a:effectRef idx="0"/>
          <a:fontRef idx="minor"/>
        </p:style>
      </p:sp>
      <p:sp>
        <p:nvSpPr>
          <p:cNvPr id="136" name="TextBox 38"/>
          <p:cNvSpPr/>
          <p:nvPr/>
        </p:nvSpPr>
        <p:spPr>
          <a:xfrm>
            <a:off x="540000" y="262800"/>
            <a:ext cx="10800000" cy="4575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Solving Corresponding Parts of Congruent Triangles</a:t>
            </a:r>
            <a:endParaRPr b="0" lang="en-PH" sz="3000" spc="-1" strike="noStrike">
              <a:solidFill>
                <a:srgbClr val="ffffff"/>
              </a:solidFill>
              <a:latin typeface="Arial"/>
            </a:endParaRPr>
          </a:p>
        </p:txBody>
      </p:sp>
    </p:spTree>
  </p:cSld>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22</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2023-08-04T13:07:48Z</dcterms:created>
  <dc:creator/>
  <dc:description/>
  <dc:identifier>DAFl9Zu4QXU</dc:identifier>
  <dc:language>en-PH</dc:language>
  <cp:lastModifiedBy/>
  <dcterms:modified xsi:type="dcterms:W3CDTF">2023-08-04T17:19:51Z</dcterms:modified>
  <cp:revision>4</cp:revision>
  <dc:subject/>
  <dc:title>PPT TEMPLATE FOR LRB</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