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23.png" ContentType="image/png"/>
  <Override PartName="/ppt/media/image8.png" ContentType="image/png"/>
  <Override PartName="/ppt/media/image3.png" ContentType="image/png"/>
  <Override PartName="/ppt/media/image4.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5.png" ContentType="image/png"/>
  <Override PartName="/ppt/media/image25.png" ContentType="image/png"/>
  <Override PartName="/ppt/media/image19.png" ContentType="image/png"/>
  <Override PartName="/ppt/media/image14.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DCFE5C99-A006-4D20-A227-6CA95BE0F7C3}"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94C793A-9C8D-4B70-8DFA-2C402B42F181}"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88867DFD-CC3B-42B1-BDEB-BFEB11B9483D}"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BCB6FDE7-AC89-4EAA-8BB6-5FDE096D868B}"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DCF5C89C-1FE4-4745-8CEE-E75CC6564291}"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417D3E36-0E81-4578-8BDA-756AC36D3F2D}"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6F5A26E2-AAB8-40DF-A56F-4575E1BE9956}"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90182EF4-0292-46BF-A817-CE1A6E30A09E}"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0920ED17-F904-4D5F-A173-D5B3D26A1FFE}"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B4F5DF0-8759-443F-9A90-A080158312AB}"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446727E-F8BF-4F07-8BF5-FBCA5239CD63}"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4B52D841-ED36-4224-8EA5-7304CC9AF5D4}"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B3B0372-B5D4-48F2-A2D8-0B9567217611}"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C8E6967-C676-4F37-B0FA-9C72B849DC21}"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E434A397-501C-4469-BF97-07A498FA2087}"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0D3C39F9-3A88-4601-B2E0-09315C2A1918}"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97387FE6-DED5-4405-AE4D-410CE4A46629}"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201DBAD9-D9CF-4EA5-8F96-1C8DC5D15FA8}"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FBD8616-FC76-4211-BE96-22E73B95296C}"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0A87BB2-C85A-43B3-AF07-37A8D51AF815}"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47A0ADB-6A35-40A3-A55B-609DFB9F679B}"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FA0C79C9-4888-4724-823E-00FB5CB85EFB}"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4077B4C-8B47-4643-842B-B456B7EE5541}"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D4E4D10-7725-4A10-8834-FCF60F7BC9FD}"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8A46EE9-2E14-4436-A2FF-2DCC9F9812E2}"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E0C7A18-B9D9-47C1-98BF-D496352778DC}"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17083F43-2B6E-4068-B4E3-BC13A4D247B4}"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FA77A57-5CCD-4E49-8D94-E7C01E0E77AD}"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7754BCF-03F1-4389-96EB-B8F4556AEF8F}"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88C4A7EE-E2F0-441E-940C-F0610ED81130}"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FA5DA21-4745-48E9-B156-AD9DF67578B6}"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B008BAA-B4ED-4BB6-B964-A0D229389C4B}"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8D12E29-606D-4BD1-8745-5C17DE2B86C0}"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D93E857-CE0F-4D74-A67F-453CD639EDA9}"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BABC21E-AE64-48B9-9798-BA666B493063}"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4067517-B4C3-464C-8B31-743D19AD7F14}"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65DF2FA-959D-46E3-89A9-0CF2D556622A}"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46B1B929-7719-4082-89BF-81552350D534}"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CFB6643F-E60A-4659-9045-C9119C94F113}"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00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Sining at Isport ng Ating Komunidad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Rectangle 20"/>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4" name="Rectangle 21"/>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5" name=""/>
          <p:cNvSpPr txBox="1"/>
          <p:nvPr/>
        </p:nvSpPr>
        <p:spPr>
          <a:xfrm>
            <a:off x="900000" y="1613520"/>
            <a:ext cx="10080000" cy="108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Mga larawan ng ilang pirasong gintong kagamitan na natagpuan sa Surigao, Mindanao. Ang mga ito ay tinatayang ginawa 10,000 taon na ang nakaraan.</a:t>
            </a:r>
            <a:endParaRPr b="0" lang="en-PH" sz="2200" spc="-1" strike="noStrike">
              <a:solidFill>
                <a:srgbClr val="000000"/>
              </a:solidFill>
              <a:latin typeface="Lato"/>
              <a:ea typeface="PingFang SC"/>
            </a:endParaRPr>
          </a:p>
        </p:txBody>
      </p:sp>
      <p:pic>
        <p:nvPicPr>
          <p:cNvPr id="176" name="" descr=""/>
          <p:cNvPicPr/>
          <p:nvPr/>
        </p:nvPicPr>
        <p:blipFill>
          <a:blip r:embed="rId1"/>
          <a:stretch/>
        </p:blipFill>
        <p:spPr>
          <a:xfrm>
            <a:off x="1007640" y="2625480"/>
            <a:ext cx="4212360" cy="2496240"/>
          </a:xfrm>
          <a:prstGeom prst="rect">
            <a:avLst/>
          </a:prstGeom>
          <a:ln w="0">
            <a:solidFill>
              <a:srgbClr val="3465a4"/>
            </a:solidFill>
          </a:ln>
        </p:spPr>
      </p:pic>
      <p:pic>
        <p:nvPicPr>
          <p:cNvPr id="177" name="" descr=""/>
          <p:cNvPicPr/>
          <p:nvPr/>
        </p:nvPicPr>
        <p:blipFill>
          <a:blip r:embed="rId2"/>
          <a:stretch/>
        </p:blipFill>
        <p:spPr>
          <a:xfrm>
            <a:off x="7848000" y="2661480"/>
            <a:ext cx="3312000" cy="2496240"/>
          </a:xfrm>
          <a:prstGeom prst="rect">
            <a:avLst/>
          </a:prstGeom>
          <a:ln w="0">
            <a:solidFill>
              <a:srgbClr val="3465a4"/>
            </a:solidFill>
          </a:ln>
        </p:spPr>
      </p:pic>
      <p:pic>
        <p:nvPicPr>
          <p:cNvPr id="178" name="" descr=""/>
          <p:cNvPicPr/>
          <p:nvPr/>
        </p:nvPicPr>
        <p:blipFill>
          <a:blip r:embed="rId3"/>
          <a:stretch/>
        </p:blipFill>
        <p:spPr>
          <a:xfrm>
            <a:off x="5508000" y="2628000"/>
            <a:ext cx="2076840" cy="2523960"/>
          </a:xfrm>
          <a:prstGeom prst="rect">
            <a:avLst/>
          </a:prstGeom>
          <a:ln w="0">
            <a:solidFill>
              <a:srgbClr val="3465a4"/>
            </a:solidFill>
          </a:ln>
        </p:spPr>
      </p:pic>
      <p:sp>
        <p:nvSpPr>
          <p:cNvPr id="179" name=""/>
          <p:cNvSpPr txBox="1"/>
          <p:nvPr/>
        </p:nvSpPr>
        <p:spPr>
          <a:xfrm>
            <a:off x="1800000" y="5233320"/>
            <a:ext cx="2462040" cy="364680"/>
          </a:xfrm>
          <a:prstGeom prst="rect">
            <a:avLst/>
          </a:prstGeom>
          <a:noFill/>
          <a:ln w="0">
            <a:noFill/>
          </a:ln>
        </p:spPr>
        <p:txBody>
          <a:bodyPr lIns="90000" rIns="90000" tIns="45000" bIns="45000" anchor="t">
            <a:noAutofit/>
          </a:bodyPr>
          <a:p>
            <a:r>
              <a:rPr b="0" i="1" lang="en-PH" sz="1800" spc="-1" strike="noStrike">
                <a:solidFill>
                  <a:srgbClr val="000000"/>
                </a:solidFill>
                <a:latin typeface="Lato"/>
              </a:rPr>
              <a:t>kinnari</a:t>
            </a:r>
            <a:r>
              <a:rPr b="0" lang="en-PH" sz="1800" spc="-1" strike="noStrike">
                <a:solidFill>
                  <a:srgbClr val="000000"/>
                </a:solidFill>
                <a:latin typeface="Lato"/>
              </a:rPr>
              <a:t> (isang estatwa)</a:t>
            </a:r>
            <a:endParaRPr b="0" lang="en-PH" sz="1800" spc="-1" strike="noStrike">
              <a:solidFill>
                <a:srgbClr val="000000"/>
              </a:solidFill>
              <a:latin typeface="Lato"/>
            </a:endParaRPr>
          </a:p>
        </p:txBody>
      </p:sp>
      <p:sp>
        <p:nvSpPr>
          <p:cNvPr id="180" name=""/>
          <p:cNvSpPr txBox="1"/>
          <p:nvPr/>
        </p:nvSpPr>
        <p:spPr>
          <a:xfrm>
            <a:off x="5580000" y="5233680"/>
            <a:ext cx="1980000" cy="913320"/>
          </a:xfrm>
          <a:prstGeom prst="rect">
            <a:avLst/>
          </a:prstGeom>
          <a:noFill/>
          <a:ln w="0">
            <a:noFill/>
          </a:ln>
        </p:spPr>
        <p:txBody>
          <a:bodyPr lIns="90000" rIns="90000" tIns="45000" bIns="45000" anchor="t">
            <a:noAutofit/>
          </a:bodyPr>
          <a:p>
            <a:pPr algn="ctr"/>
            <a:r>
              <a:rPr b="0" lang="en-PH" sz="1800" spc="-1" strike="noStrike">
                <a:solidFill>
                  <a:srgbClr val="000000"/>
                </a:solidFill>
                <a:latin typeface="Lato"/>
              </a:rPr>
              <a:t>gintong pangsabit sa kuwintas </a:t>
            </a:r>
            <a:r>
              <a:rPr b="0" i="1" lang="en-PH" sz="1800" spc="-1" strike="noStrike">
                <a:solidFill>
                  <a:srgbClr val="000000"/>
                </a:solidFill>
                <a:latin typeface="Lato"/>
              </a:rPr>
              <a:t>(pendant)</a:t>
            </a:r>
            <a:endParaRPr b="0" lang="en-PH" sz="1800" spc="-1" strike="noStrike">
              <a:solidFill>
                <a:srgbClr val="000000"/>
              </a:solidFill>
              <a:latin typeface="Lato"/>
            </a:endParaRPr>
          </a:p>
        </p:txBody>
      </p:sp>
      <p:sp>
        <p:nvSpPr>
          <p:cNvPr id="181" name=""/>
          <p:cNvSpPr txBox="1"/>
          <p:nvPr/>
        </p:nvSpPr>
        <p:spPr>
          <a:xfrm>
            <a:off x="7740000" y="5234040"/>
            <a:ext cx="3780000" cy="913320"/>
          </a:xfrm>
          <a:prstGeom prst="rect">
            <a:avLst/>
          </a:prstGeom>
          <a:noFill/>
          <a:ln w="0">
            <a:noFill/>
          </a:ln>
        </p:spPr>
        <p:txBody>
          <a:bodyPr lIns="90000" rIns="90000" tIns="45000" bIns="45000" anchor="t">
            <a:noAutofit/>
          </a:bodyPr>
          <a:p>
            <a:pPr algn="ctr"/>
            <a:r>
              <a:rPr b="0" i="1" lang="en-PH" sz="1800" spc="-1" strike="noStrike">
                <a:solidFill>
                  <a:srgbClr val="000000"/>
                </a:solidFill>
                <a:latin typeface="Lato"/>
              </a:rPr>
              <a:t>upavita</a:t>
            </a:r>
            <a:r>
              <a:rPr b="0" lang="en-PH" sz="1800" spc="-1" strike="noStrike">
                <a:solidFill>
                  <a:srgbClr val="000000"/>
                </a:solidFill>
                <a:latin typeface="Lato"/>
              </a:rPr>
              <a:t> o </a:t>
            </a:r>
            <a:r>
              <a:rPr b="0" i="1" lang="en-PH" sz="1800" spc="-1" strike="noStrike">
                <a:solidFill>
                  <a:srgbClr val="000000"/>
                </a:solidFill>
                <a:latin typeface="Lato"/>
              </a:rPr>
              <a:t>sacred thread</a:t>
            </a:r>
            <a:r>
              <a:rPr b="0" lang="en-PH" sz="1800" spc="-1" strike="noStrike">
                <a:solidFill>
                  <a:srgbClr val="000000"/>
                </a:solidFill>
                <a:latin typeface="Lato"/>
              </a:rPr>
              <a:t> na gawa sa ginto, 11 inches o dali ang haba at halos 4 na kilo ang bigat.</a:t>
            </a:r>
            <a:endParaRPr b="0" lang="en-PH" sz="18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Rectangle 22"/>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3" name="Rectangle 23"/>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4" name=""/>
          <p:cNvSpPr txBox="1"/>
          <p:nvPr/>
        </p:nvSpPr>
        <p:spPr>
          <a:xfrm>
            <a:off x="900000" y="1613520"/>
            <a:ext cx="5040000" cy="17661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Hanggang ngayon, gumagawa pa rin ng mga kagamitang yari sa </a:t>
            </a:r>
            <a:r>
              <a:rPr b="0" i="1" lang="en-PH" sz="2200" spc="-1" strike="noStrike">
                <a:solidFill>
                  <a:srgbClr val="000000"/>
                </a:solidFill>
                <a:latin typeface="Lato"/>
              </a:rPr>
              <a:t>brass</a:t>
            </a:r>
            <a:r>
              <a:rPr b="0" lang="en-PH" sz="2200" spc="-1" strike="noStrike">
                <a:solidFill>
                  <a:srgbClr val="000000"/>
                </a:solidFill>
                <a:latin typeface="Lato"/>
              </a:rPr>
              <a:t> o tanso ang mga komunidad sa Mindanao, partikular ang mga taga-Cotabato.</a:t>
            </a:r>
            <a:endParaRPr b="0" lang="en-PH" sz="2200" spc="-1" strike="noStrike">
              <a:solidFill>
                <a:srgbClr val="000000"/>
              </a:solidFill>
              <a:latin typeface="Lato"/>
              <a:ea typeface="PingFang SC"/>
            </a:endParaRPr>
          </a:p>
        </p:txBody>
      </p:sp>
      <p:pic>
        <p:nvPicPr>
          <p:cNvPr id="185" name="" descr=""/>
          <p:cNvPicPr/>
          <p:nvPr/>
        </p:nvPicPr>
        <p:blipFill>
          <a:blip r:embed="rId1"/>
          <a:stretch/>
        </p:blipFill>
        <p:spPr>
          <a:xfrm>
            <a:off x="6660000" y="1620000"/>
            <a:ext cx="4384440" cy="41346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Rectangle 24"/>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7" name="Rectangle 25"/>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8" name=""/>
          <p:cNvSpPr txBox="1"/>
          <p:nvPr/>
        </p:nvSpPr>
        <p:spPr>
          <a:xfrm>
            <a:off x="900000" y="1613520"/>
            <a:ext cx="5040000" cy="17661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Gumagawa ng mga alahas gamit ang perlas ang ilang komunidad sa Mindanao, at </a:t>
            </a:r>
            <a:r>
              <a:rPr b="0" i="1" lang="en-PH" sz="2200" spc="-1" strike="noStrike">
                <a:solidFill>
                  <a:srgbClr val="000000"/>
                </a:solidFill>
                <a:latin typeface="Lato"/>
              </a:rPr>
              <a:t>silver</a:t>
            </a:r>
            <a:r>
              <a:rPr b="0" lang="en-PH" sz="2200" spc="-1" strike="noStrike">
                <a:solidFill>
                  <a:srgbClr val="000000"/>
                </a:solidFill>
                <a:latin typeface="Lato"/>
              </a:rPr>
              <a:t> o pilak naman ang gamit sa paggawa ng alahas sa Baguio.</a:t>
            </a:r>
            <a:endParaRPr b="0" lang="en-PH" sz="2200" spc="-1" strike="noStrike">
              <a:solidFill>
                <a:srgbClr val="000000"/>
              </a:solidFill>
              <a:latin typeface="Lato"/>
              <a:ea typeface="PingFang SC"/>
            </a:endParaRPr>
          </a:p>
        </p:txBody>
      </p:sp>
      <p:pic>
        <p:nvPicPr>
          <p:cNvPr id="189" name="" descr=""/>
          <p:cNvPicPr/>
          <p:nvPr/>
        </p:nvPicPr>
        <p:blipFill>
          <a:blip r:embed="rId1"/>
          <a:stretch/>
        </p:blipFill>
        <p:spPr>
          <a:xfrm>
            <a:off x="6480000" y="1260000"/>
            <a:ext cx="4596840" cy="46440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Rectangle 26"/>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1" name="Rectangle 2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Awit at Musika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2" name=""/>
          <p:cNvSpPr txBox="1"/>
          <p:nvPr/>
        </p:nvSpPr>
        <p:spPr>
          <a:xfrm>
            <a:off x="900000" y="1613520"/>
            <a:ext cx="5040000" cy="176616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May mga natatanging awit ang ilang komunidad. Mayroon silang awit na panghele, kundiman, talindaw, at balitaw. Ang </a:t>
            </a:r>
            <a:r>
              <a:rPr b="1" lang="en-PH" sz="2200" spc="-1" strike="noStrike">
                <a:solidFill>
                  <a:srgbClr val="000000"/>
                </a:solidFill>
                <a:latin typeface="Lato"/>
              </a:rPr>
              <a:t>hele</a:t>
            </a:r>
            <a:r>
              <a:rPr b="0" lang="en-PH" sz="2200" spc="-1" strike="noStrike">
                <a:solidFill>
                  <a:srgbClr val="000000"/>
                </a:solidFill>
                <a:latin typeface="Lato"/>
              </a:rPr>
              <a:t> o </a:t>
            </a:r>
            <a:r>
              <a:rPr b="1" lang="en-PH" sz="2200" spc="-1" strike="noStrike">
                <a:solidFill>
                  <a:srgbClr val="000000"/>
                </a:solidFill>
                <a:latin typeface="Lato"/>
              </a:rPr>
              <a:t>uyayi</a:t>
            </a:r>
            <a:r>
              <a:rPr b="0" lang="en-PH" sz="2200" spc="-1" strike="noStrike">
                <a:solidFill>
                  <a:srgbClr val="000000"/>
                </a:solidFill>
                <a:latin typeface="Lato"/>
              </a:rPr>
              <a:t> ay awit sa pagpapatulog ng sanggol.</a:t>
            </a:r>
            <a:endParaRPr b="0" lang="en-PH" sz="2200" spc="-1" strike="noStrike">
              <a:solidFill>
                <a:srgbClr val="000000"/>
              </a:solidFill>
              <a:latin typeface="Lato"/>
              <a:ea typeface="PingFang SC"/>
            </a:endParaRPr>
          </a:p>
        </p:txBody>
      </p:sp>
      <p:pic>
        <p:nvPicPr>
          <p:cNvPr id="193" name="" descr=""/>
          <p:cNvPicPr/>
          <p:nvPr/>
        </p:nvPicPr>
        <p:blipFill>
          <a:blip r:embed="rId1"/>
          <a:stretch/>
        </p:blipFill>
        <p:spPr>
          <a:xfrm>
            <a:off x="6480000" y="1735920"/>
            <a:ext cx="4500000" cy="36961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Rectangle 28"/>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5" name="Rectangle 29"/>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Awit at Musika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6" name=""/>
          <p:cNvSpPr txBox="1"/>
          <p:nvPr/>
        </p:nvSpPr>
        <p:spPr>
          <a:xfrm>
            <a:off x="900000" y="1613520"/>
            <a:ext cx="10260000" cy="2652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a:t>
            </a:r>
            <a:r>
              <a:rPr b="1" lang="en-PH" sz="2200" spc="-1" strike="noStrike">
                <a:solidFill>
                  <a:srgbClr val="000000"/>
                </a:solidFill>
                <a:latin typeface="Lato"/>
              </a:rPr>
              <a:t>kundiman</a:t>
            </a:r>
            <a:r>
              <a:rPr b="0" lang="en-PH" sz="2200" spc="-1" strike="noStrike">
                <a:solidFill>
                  <a:srgbClr val="000000"/>
                </a:solidFill>
                <a:latin typeface="Lato"/>
              </a:rPr>
              <a:t> ay awit ng pag-ibig. Ang </a:t>
            </a:r>
            <a:r>
              <a:rPr b="1" lang="en-PH" sz="2200" spc="-1" strike="noStrike">
                <a:solidFill>
                  <a:srgbClr val="000000"/>
                </a:solidFill>
                <a:latin typeface="Lato"/>
              </a:rPr>
              <a:t>talindaw</a:t>
            </a:r>
            <a:r>
              <a:rPr b="0" lang="en-PH" sz="2200" spc="-1" strike="noStrike">
                <a:solidFill>
                  <a:srgbClr val="000000"/>
                </a:solidFill>
                <a:latin typeface="Lato"/>
              </a:rPr>
              <a:t> ay awit sa pamamangka. Ang </a:t>
            </a:r>
            <a:r>
              <a:rPr b="1" lang="en-PH" sz="2200" spc="-1" strike="noStrike">
                <a:solidFill>
                  <a:srgbClr val="000000"/>
                </a:solidFill>
                <a:latin typeface="Lato"/>
              </a:rPr>
              <a:t>balitaw</a:t>
            </a:r>
            <a:r>
              <a:rPr b="0" lang="en-PH" sz="2200" spc="-1" strike="noStrike">
                <a:solidFill>
                  <a:srgbClr val="000000"/>
                </a:solidFill>
                <a:latin typeface="Lato"/>
              </a:rPr>
              <a:t> ay awit ng pagtatalo ng babae at lalaki tungkol sa iba’t ibang paksa gaya ng pag-ibig, pag-aasawa, o pagtatrabaho.</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a:t>
            </a:r>
            <a:r>
              <a:rPr b="1" lang="en-PH" sz="2200" spc="-1" strike="noStrike">
                <a:solidFill>
                  <a:srgbClr val="000000"/>
                </a:solidFill>
                <a:latin typeface="Lato"/>
              </a:rPr>
              <a:t>kumintang</a:t>
            </a:r>
            <a:r>
              <a:rPr b="0" lang="en-PH" sz="2200" spc="-1" strike="noStrike">
                <a:solidFill>
                  <a:srgbClr val="000000"/>
                </a:solidFill>
                <a:latin typeface="Lato"/>
              </a:rPr>
              <a:t> naman ay awit na pandigma mula sa komunidad sa Batangas ngunit walang naitala o naisulat na halimbawa nito. Noong taong 1900, ang kumintang ay naging awit ng pag-ibig. Isang makabagong halimbawa nito ay ang “Mutya ng Pasig” ni Nicanor Abelardo.</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Rectangle 30"/>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8" name="Rectangle 31"/>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Awit at Musika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9" name=""/>
          <p:cNvSpPr txBox="1"/>
          <p:nvPr/>
        </p:nvSpPr>
        <p:spPr>
          <a:xfrm>
            <a:off x="900000" y="1613520"/>
            <a:ext cx="10260000" cy="210132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May mga komunidad na gumagamit ng mga instrumentong pangmusika na nilikha ng ating mga ninuno. Gawa ang mga ito sa kawayan, kahoy, at metal.</a:t>
            </a:r>
            <a:endParaRPr b="0" lang="en-PH" sz="2200" spc="-1" strike="noStrike">
              <a:solidFill>
                <a:srgbClr val="000000"/>
              </a:solidFill>
              <a:latin typeface="Lato"/>
              <a:ea typeface="PingFang SC"/>
            </a:endParaRPr>
          </a:p>
        </p:txBody>
      </p:sp>
      <p:pic>
        <p:nvPicPr>
          <p:cNvPr id="200" name="" descr=""/>
          <p:cNvPicPr/>
          <p:nvPr/>
        </p:nvPicPr>
        <p:blipFill>
          <a:blip r:embed="rId1"/>
          <a:stretch/>
        </p:blipFill>
        <p:spPr>
          <a:xfrm>
            <a:off x="1476000" y="2520000"/>
            <a:ext cx="9000000" cy="36000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Rectangle 32"/>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2" name="Rectangle 33"/>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Sayaw</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3" name=""/>
          <p:cNvSpPr txBox="1"/>
          <p:nvPr/>
        </p:nvSpPr>
        <p:spPr>
          <a:xfrm>
            <a:off x="900000" y="1613520"/>
            <a:ext cx="5580000" cy="332280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Tinikling</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tinikling ay sayaw na ipinangalan sa ibong tikling sa komunidad ng Leyte. Sa tinikling, iniilagan ng mga nagsasayaw ang mahabang kawayan kagaya ng pagilag ng mga tikling sa magsasaka ng palay kapag hinuhuli sila. Sa sayaw na ito, pabilis nang pabilis ang kilos ng mga paa ng mga mananayaw.</a:t>
            </a:r>
            <a:endParaRPr b="0" lang="en-PH" sz="2200" spc="-1" strike="noStrike">
              <a:solidFill>
                <a:srgbClr val="000000"/>
              </a:solidFill>
              <a:latin typeface="Lato"/>
              <a:ea typeface="PingFang SC"/>
            </a:endParaRPr>
          </a:p>
        </p:txBody>
      </p:sp>
      <p:pic>
        <p:nvPicPr>
          <p:cNvPr id="204" name="" descr=""/>
          <p:cNvPicPr/>
          <p:nvPr/>
        </p:nvPicPr>
        <p:blipFill>
          <a:blip r:embed="rId1"/>
          <a:stretch/>
        </p:blipFill>
        <p:spPr>
          <a:xfrm>
            <a:off x="6660000" y="1980000"/>
            <a:ext cx="4860000" cy="3658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Rectangle 34"/>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6" name="Rectangle 35"/>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Sayaw</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7" name=""/>
          <p:cNvSpPr txBox="1"/>
          <p:nvPr/>
        </p:nvSpPr>
        <p:spPr>
          <a:xfrm>
            <a:off x="900000" y="1613520"/>
            <a:ext cx="5580000" cy="399312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Singkil</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singkil ay isang sayaw na nagsimula sa komunidad sa Lanao del Sur, Mindanao. Ayon sa ilang kaalaman, ang salitang ‘singkil’ ay ang salitang Maranao para sa naipit na paa o binti sa isang bagay. Ang sayaw na ito ay hango sa kuwento ng epikong </a:t>
            </a:r>
            <a:r>
              <a:rPr b="0" i="1" lang="en-PH" sz="2200" spc="-1" strike="noStrike">
                <a:solidFill>
                  <a:srgbClr val="000000"/>
                </a:solidFill>
                <a:latin typeface="Lato"/>
              </a:rPr>
              <a:t>Darangen</a:t>
            </a:r>
            <a:r>
              <a:rPr b="0" lang="en-PH" sz="2200" spc="-1" strike="noStrike">
                <a:solidFill>
                  <a:srgbClr val="000000"/>
                </a:solidFill>
                <a:latin typeface="Lato"/>
              </a:rPr>
              <a:t> na ang mga tauhan ay isang prinsesa at prinsipe. Ang prinsesa ay tinangay ng mga diwata ng kagubatan at layunin ng prinsipe na iligtas ang prinsesa.</a:t>
            </a:r>
            <a:endParaRPr b="0" lang="en-PH" sz="2200" spc="-1" strike="noStrike">
              <a:solidFill>
                <a:srgbClr val="000000"/>
              </a:solidFill>
              <a:latin typeface="Lato"/>
              <a:ea typeface="PingFang SC"/>
            </a:endParaRPr>
          </a:p>
        </p:txBody>
      </p:sp>
      <p:pic>
        <p:nvPicPr>
          <p:cNvPr id="208" name="" descr=""/>
          <p:cNvPicPr/>
          <p:nvPr/>
        </p:nvPicPr>
        <p:blipFill>
          <a:blip r:embed="rId1"/>
          <a:stretch/>
        </p:blipFill>
        <p:spPr>
          <a:xfrm>
            <a:off x="6660360" y="1980360"/>
            <a:ext cx="4858200" cy="3658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Rectangle 36"/>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0" name="Rectangle 3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Sayaw</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1" name=""/>
          <p:cNvSpPr txBox="1"/>
          <p:nvPr/>
        </p:nvSpPr>
        <p:spPr>
          <a:xfrm>
            <a:off x="900000" y="1613520"/>
            <a:ext cx="5580000" cy="265248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Sayaw sa Bangko</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kawili-wiling sayaw sa bangko ay nagmula sa komunidad ng Pangasinan sa Luzon. Sa sayaw na ito ang mga pareha ay nasa ibabaw ng mga bangko. Dahil sa makitid na makitid ang mga bangko, dapat na maging maingat ang mga nagsasayaw.</a:t>
            </a:r>
            <a:endParaRPr b="0" lang="en-PH" sz="2200" spc="-1" strike="noStrike">
              <a:solidFill>
                <a:srgbClr val="000000"/>
              </a:solidFill>
              <a:latin typeface="Lato"/>
              <a:ea typeface="PingFang SC"/>
            </a:endParaRPr>
          </a:p>
        </p:txBody>
      </p:sp>
      <p:pic>
        <p:nvPicPr>
          <p:cNvPr id="212" name="" descr=""/>
          <p:cNvPicPr/>
          <p:nvPr/>
        </p:nvPicPr>
        <p:blipFill>
          <a:blip r:embed="rId1"/>
          <a:stretch/>
        </p:blipFill>
        <p:spPr>
          <a:xfrm>
            <a:off x="6660360" y="1980720"/>
            <a:ext cx="4906800" cy="36586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Rectangle 38"/>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4" name="Rectangle 39"/>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Isport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5" name=""/>
          <p:cNvSpPr txBox="1"/>
          <p:nvPr/>
        </p:nvSpPr>
        <p:spPr>
          <a:xfrm>
            <a:off x="900000" y="1505520"/>
            <a:ext cx="6840000" cy="554976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Patintero</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Sa paglaro ng patintero noon, tubig ang ginagamit na pangguhit sa lupa o kalsada kung saan naglalaro. Nilalaro ito ng dalawang grupo na may lima hanggang walong kasapi. Layunin ng grupong taya na mahawakan ang isa sa mga kasapi ng kabilang grupo na ang layunin ay makatawid sa mga linya papunta sa kabilang dulo ng guhit at pabalik sa kanilang pinanggalingan.</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taya na nasa gitnang guhit ay tinatawag na patotot. Maaari siyang tumao sa lahat ng bahagi ng linya upang manaya. Ang ibang taya naman ay sa linyang tinakda lamang na maaaring manaya.</a:t>
            </a:r>
            <a:endParaRPr b="0" lang="en-PH" sz="2200" spc="-1" strike="noStrike">
              <a:solidFill>
                <a:srgbClr val="000000"/>
              </a:solidFill>
              <a:latin typeface="Lato"/>
              <a:ea typeface="PingFang SC"/>
            </a:endParaRPr>
          </a:p>
        </p:txBody>
      </p:sp>
      <p:pic>
        <p:nvPicPr>
          <p:cNvPr id="216" name="" descr=""/>
          <p:cNvPicPr/>
          <p:nvPr/>
        </p:nvPicPr>
        <p:blipFill>
          <a:blip r:embed="rId1"/>
          <a:stretch/>
        </p:blipFill>
        <p:spPr>
          <a:xfrm>
            <a:off x="7826760" y="1981080"/>
            <a:ext cx="3803040" cy="3418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33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Panitikan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1068840" y="1613520"/>
            <a:ext cx="10091160" cy="231732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Ang panitikan ay tumutukoy sa masining na pagpapahayag ng tao, pasulat man o pasalita. Bahagi nito ang mga kuwento, tula, alamat, dula, awit, bugtong, at salawikain.</a:t>
            </a:r>
            <a:endParaRPr b="0" lang="en-PH" sz="2200" spc="-1" strike="noStrike">
              <a:solidFill>
                <a:srgbClr val="000000"/>
              </a:solidFill>
              <a:latin typeface="Lato"/>
              <a:ea typeface="PingFang SC"/>
            </a:endParaRPr>
          </a:p>
          <a:p>
            <a:pPr marL="216000" indent="-216000" algn="just">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Ang mga halimbawa ng panitikang pasalita ay mga kasabihan at bugtong. Ang mga panitikang nakasulat ay mga dula at tula. Ito ay kadalasang tungkol sa pag-ibig, digmaan, alamat, at mga bayani.</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Rectangle 40"/>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8" name="Rectangle 41"/>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Isport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19" name=""/>
          <p:cNvSpPr txBox="1"/>
          <p:nvPr/>
        </p:nvSpPr>
        <p:spPr>
          <a:xfrm>
            <a:off x="900000" y="1505520"/>
            <a:ext cx="6840000" cy="554976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Dakpanay</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dakpanay ay laro ng mga bata sa mga komunidad sa Cebu sa Visayas. Maaari itong laruin ng tatlo hanggang dalawampung bata. Sa simula ng laro, guguhit ng limang maliliit at malalaking bilog sa palaruan ang mga manlalaro. Maaaring magkakalapit o magkakalayo ang mga bilog. Ang mapipiling taya ay magsisikap na mangtapik ng isa sa mga manlalaro na tumatakbo at lumilipat sa mga bilog. Hindi dapat tumatapak sa guhit o sa loob ng bilog ang taya. Ang matapik ng taya ang siya namang magiging taya. Ang salitang ‘dakpan’ ay salitang Bisaya na ang ibig sabihin ay ‘huli’ o ‘nahawakan.’</a:t>
            </a:r>
            <a:endParaRPr b="0" lang="en-PH" sz="2200" spc="-1" strike="noStrike">
              <a:solidFill>
                <a:srgbClr val="000000"/>
              </a:solidFill>
              <a:latin typeface="Lato"/>
              <a:ea typeface="PingFang SC"/>
            </a:endParaRPr>
          </a:p>
        </p:txBody>
      </p:sp>
      <p:pic>
        <p:nvPicPr>
          <p:cNvPr id="220" name="" descr=""/>
          <p:cNvPicPr/>
          <p:nvPr/>
        </p:nvPicPr>
        <p:blipFill>
          <a:blip r:embed="rId1"/>
          <a:stretch/>
        </p:blipFill>
        <p:spPr>
          <a:xfrm>
            <a:off x="7857720" y="1981440"/>
            <a:ext cx="3700440" cy="3418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Rectangle 42"/>
          <p:cNvSpPr/>
          <p:nvPr/>
        </p:nvSpPr>
        <p:spPr>
          <a:xfrm>
            <a:off x="-113040" y="532080"/>
            <a:ext cx="26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2" name="Rectangle 43"/>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Isport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23" name=""/>
          <p:cNvSpPr txBox="1"/>
          <p:nvPr/>
        </p:nvSpPr>
        <p:spPr>
          <a:xfrm>
            <a:off x="900000" y="1505520"/>
            <a:ext cx="6840000" cy="554976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Symbol" charset="2"/>
              <a:buChar char=""/>
            </a:pPr>
            <a:r>
              <a:rPr b="1" lang="en-PH" sz="2200" spc="-1" strike="noStrike">
                <a:solidFill>
                  <a:srgbClr val="000000"/>
                </a:solidFill>
                <a:latin typeface="Lato"/>
              </a:rPr>
              <a:t>Bato Panyo</a:t>
            </a:r>
            <a:endParaRPr b="0" lang="en-PH" sz="2200" spc="-1" strike="noStrike">
              <a:solidFill>
                <a:srgbClr val="000000"/>
              </a:solidFill>
              <a:latin typeface="Lato"/>
              <a:ea typeface="PingFang SC"/>
            </a:endParaRPr>
          </a:p>
          <a:p>
            <a:pPr algn="just">
              <a:lnSpc>
                <a:spcPct val="100000"/>
              </a:lnSpc>
              <a:spcBef>
                <a:spcPts val="850"/>
              </a:spcBef>
              <a:spcAft>
                <a:spcPts val="850"/>
              </a:spcAft>
            </a:pPr>
            <a:r>
              <a:rPr b="0" lang="en-PH" sz="2200" spc="-1" strike="noStrike">
                <a:solidFill>
                  <a:srgbClr val="000000"/>
                </a:solidFill>
                <a:latin typeface="Lato"/>
              </a:rPr>
              <a:t>Ang bato panyo ay laro ng mga bata sa komunidad ng mga Maranao sa Mindanao. Ang mga manlalaro ay bubuo ng grupong may tigtatlong miyembro. Ang dalawang miyembro ay maghahawak kamay at ang ikatlong miyembro ay kanilang isasakay. Ibabato ng isang manlalaro na nakasakay ang panyo sa ibang manlalaro. Kapag ito ay nasalo, ibabato muli ito sa iba pang manlalaro. Kapag hindi ito nasalo, bababa ang nakasakay na manlalaro at siya na ang magdadala o magsasakay sa ibang kagrupo. Patuloy ang paglalaro hanggang ang lahat ay magkakaroon ng pagkakataong sumakay at magdala ng manlalaro.</a:t>
            </a:r>
            <a:endParaRPr b="0" lang="en-PH" sz="2200" spc="-1" strike="noStrike">
              <a:solidFill>
                <a:srgbClr val="000000"/>
              </a:solidFill>
              <a:latin typeface="Lato"/>
              <a:ea typeface="PingFang SC"/>
            </a:endParaRPr>
          </a:p>
        </p:txBody>
      </p:sp>
      <p:pic>
        <p:nvPicPr>
          <p:cNvPr id="224" name="" descr=""/>
          <p:cNvPicPr/>
          <p:nvPr/>
        </p:nvPicPr>
        <p:blipFill>
          <a:blip r:embed="rId1"/>
          <a:stretch/>
        </p:blipFill>
        <p:spPr>
          <a:xfrm>
            <a:off x="7858080" y="1981800"/>
            <a:ext cx="3700440" cy="34189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2"/>
          <p:cNvSpPr/>
          <p:nvPr/>
        </p:nvSpPr>
        <p:spPr>
          <a:xfrm>
            <a:off x="-113040" y="532080"/>
            <a:ext cx="33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8" name="Rectangle 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Panitikan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9" name=""/>
          <p:cNvSpPr txBox="1"/>
          <p:nvPr/>
        </p:nvSpPr>
        <p:spPr>
          <a:xfrm>
            <a:off x="1068840" y="1613520"/>
            <a:ext cx="10091160" cy="162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bugtong ay isang palaisipan. </a:t>
            </a:r>
            <a:endParaRPr b="0" lang="en-PH" sz="2200" spc="-1" strike="noStrike">
              <a:solidFill>
                <a:srgbClr val="000000"/>
              </a:solidFill>
              <a:latin typeface="Lato"/>
              <a:ea typeface="PingFang SC"/>
            </a:endParaRPr>
          </a:p>
        </p:txBody>
      </p:sp>
      <p:pic>
        <p:nvPicPr>
          <p:cNvPr id="140" name="" descr=""/>
          <p:cNvPicPr/>
          <p:nvPr/>
        </p:nvPicPr>
        <p:blipFill>
          <a:blip r:embed="rId1"/>
          <a:stretch/>
        </p:blipFill>
        <p:spPr>
          <a:xfrm>
            <a:off x="1620000" y="2485080"/>
            <a:ext cx="3780000" cy="2338920"/>
          </a:xfrm>
          <a:prstGeom prst="rect">
            <a:avLst/>
          </a:prstGeom>
          <a:ln w="0">
            <a:noFill/>
          </a:ln>
        </p:spPr>
      </p:pic>
      <p:pic>
        <p:nvPicPr>
          <p:cNvPr id="141" name="" descr=""/>
          <p:cNvPicPr/>
          <p:nvPr/>
        </p:nvPicPr>
        <p:blipFill>
          <a:blip r:embed="rId2"/>
          <a:stretch/>
        </p:blipFill>
        <p:spPr>
          <a:xfrm>
            <a:off x="6156000" y="2485080"/>
            <a:ext cx="3780000" cy="2338920"/>
          </a:xfrm>
          <a:prstGeom prst="rect">
            <a:avLst/>
          </a:prstGeom>
          <a:ln w="0">
            <a:noFill/>
          </a:ln>
        </p:spPr>
      </p:pic>
      <p:sp>
        <p:nvSpPr>
          <p:cNvPr id="142" name=""/>
          <p:cNvSpPr/>
          <p:nvPr/>
        </p:nvSpPr>
        <p:spPr>
          <a:xfrm>
            <a:off x="1440000" y="2268000"/>
            <a:ext cx="4140000" cy="3780000"/>
          </a:xfrm>
          <a:prstGeom prst="rect">
            <a:avLst/>
          </a:prstGeom>
          <a:noFill/>
          <a:ln w="0">
            <a:solidFill>
              <a:srgbClr val="158466"/>
            </a:solidFill>
          </a:ln>
        </p:spPr>
        <p:style>
          <a:lnRef idx="0"/>
          <a:fillRef idx="0"/>
          <a:effectRef idx="0"/>
          <a:fontRef idx="minor"/>
        </p:style>
        <p:txBody>
          <a:bodyPr lIns="90000" rIns="90000" tIns="45000" bIns="45000" anchor="ctr">
            <a:noAutofit/>
          </a:bodyPr>
          <a:p>
            <a:endParaRPr b="0" lang="en-PH" sz="1800" spc="-1" strike="noStrike">
              <a:solidFill>
                <a:srgbClr val="000000"/>
              </a:solidFill>
              <a:latin typeface="Arial"/>
            </a:endParaRPr>
          </a:p>
        </p:txBody>
      </p:sp>
      <p:sp>
        <p:nvSpPr>
          <p:cNvPr id="143" name=""/>
          <p:cNvSpPr txBox="1"/>
          <p:nvPr/>
        </p:nvSpPr>
        <p:spPr>
          <a:xfrm>
            <a:off x="1800000" y="5040000"/>
            <a:ext cx="3420000" cy="90000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Dalawang batong itim,</a:t>
            </a:r>
            <a:endParaRPr b="0" lang="en-PH" sz="2200" spc="-1" strike="noStrike">
              <a:solidFill>
                <a:srgbClr val="000000"/>
              </a:solidFill>
              <a:latin typeface="Lato"/>
            </a:endParaRPr>
          </a:p>
          <a:p>
            <a:pPr algn="ctr"/>
            <a:r>
              <a:rPr b="0" lang="en-PH" sz="2200" spc="-1" strike="noStrike">
                <a:solidFill>
                  <a:srgbClr val="000000"/>
                </a:solidFill>
                <a:latin typeface="Lato"/>
              </a:rPr>
              <a:t>malayo ang nararating.</a:t>
            </a:r>
            <a:endParaRPr b="0" lang="en-PH" sz="2200" spc="-1" strike="noStrike">
              <a:solidFill>
                <a:srgbClr val="000000"/>
              </a:solidFill>
              <a:latin typeface="Lato"/>
            </a:endParaRPr>
          </a:p>
        </p:txBody>
      </p:sp>
      <p:sp>
        <p:nvSpPr>
          <p:cNvPr id="144" name=""/>
          <p:cNvSpPr/>
          <p:nvPr/>
        </p:nvSpPr>
        <p:spPr>
          <a:xfrm>
            <a:off x="5976000" y="2268000"/>
            <a:ext cx="4140000" cy="3780000"/>
          </a:xfrm>
          <a:prstGeom prst="rect">
            <a:avLst/>
          </a:prstGeom>
          <a:noFill/>
          <a:ln w="0">
            <a:solidFill>
              <a:srgbClr val="158466"/>
            </a:solidFill>
          </a:ln>
        </p:spPr>
        <p:style>
          <a:lnRef idx="0"/>
          <a:fillRef idx="0"/>
          <a:effectRef idx="0"/>
          <a:fontRef idx="minor"/>
        </p:style>
        <p:txBody>
          <a:bodyPr lIns="90000" rIns="90000" tIns="45000" bIns="45000" anchor="ctr">
            <a:noAutofit/>
          </a:bodyPr>
          <a:p>
            <a:endParaRPr b="0" lang="en-PH" sz="1800" spc="-1" strike="noStrike">
              <a:solidFill>
                <a:srgbClr val="000000"/>
              </a:solidFill>
              <a:latin typeface="Arial"/>
            </a:endParaRPr>
          </a:p>
        </p:txBody>
      </p:sp>
      <p:sp>
        <p:nvSpPr>
          <p:cNvPr id="145" name=""/>
          <p:cNvSpPr txBox="1"/>
          <p:nvPr/>
        </p:nvSpPr>
        <p:spPr>
          <a:xfrm>
            <a:off x="6300000" y="5040000"/>
            <a:ext cx="3420000" cy="90000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rPr>
              <a:t>Isang prinsesa, </a:t>
            </a:r>
            <a:endParaRPr b="0" lang="en-PH" sz="2200" spc="-1" strike="noStrike">
              <a:solidFill>
                <a:srgbClr val="000000"/>
              </a:solidFill>
              <a:latin typeface="Lato"/>
            </a:endParaRPr>
          </a:p>
          <a:p>
            <a:pPr algn="ctr"/>
            <a:r>
              <a:rPr b="0" lang="en-PH" sz="2200" spc="-1" strike="noStrike">
                <a:solidFill>
                  <a:srgbClr val="000000"/>
                </a:solidFill>
                <a:latin typeface="Lato"/>
              </a:rPr>
              <a:t>nakaupo sa tasa.</a:t>
            </a:r>
            <a:endParaRPr b="0" lang="en-PH" sz="22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Rectangle 5"/>
          <p:cNvSpPr/>
          <p:nvPr/>
        </p:nvSpPr>
        <p:spPr>
          <a:xfrm>
            <a:off x="-113040" y="532080"/>
            <a:ext cx="33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7" name="Rectangle 8"/>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Panitikan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8" name=""/>
          <p:cNvSpPr txBox="1"/>
          <p:nvPr/>
        </p:nvSpPr>
        <p:spPr>
          <a:xfrm>
            <a:off x="1068840" y="1613520"/>
            <a:ext cx="10091160" cy="162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kasabihan (salawikain) naman ay karaniwang maikling aral hango sa karanasan.</a:t>
            </a:r>
            <a:endParaRPr b="0" lang="en-PH" sz="2200" spc="-1" strike="noStrike">
              <a:solidFill>
                <a:srgbClr val="000000"/>
              </a:solidFill>
              <a:latin typeface="Lato"/>
              <a:ea typeface="PingFang SC"/>
            </a:endParaRPr>
          </a:p>
        </p:txBody>
      </p:sp>
      <p:pic>
        <p:nvPicPr>
          <p:cNvPr id="149" name="" descr=""/>
          <p:cNvPicPr/>
          <p:nvPr/>
        </p:nvPicPr>
        <p:blipFill>
          <a:blip r:embed="rId1"/>
          <a:stretch/>
        </p:blipFill>
        <p:spPr>
          <a:xfrm>
            <a:off x="1260000" y="2700000"/>
            <a:ext cx="4320000" cy="3108240"/>
          </a:xfrm>
          <a:prstGeom prst="rect">
            <a:avLst/>
          </a:prstGeom>
          <a:ln w="0">
            <a:noFill/>
          </a:ln>
        </p:spPr>
      </p:pic>
      <p:pic>
        <p:nvPicPr>
          <p:cNvPr id="150" name="" descr=""/>
          <p:cNvPicPr/>
          <p:nvPr/>
        </p:nvPicPr>
        <p:blipFill>
          <a:blip r:embed="rId2"/>
          <a:stretch/>
        </p:blipFill>
        <p:spPr>
          <a:xfrm>
            <a:off x="6372000" y="2700000"/>
            <a:ext cx="4320000" cy="3108240"/>
          </a:xfrm>
          <a:prstGeom prst="rect">
            <a:avLst/>
          </a:prstGeom>
          <a:ln w="0">
            <a:noFill/>
          </a:ln>
        </p:spPr>
      </p:pic>
      <p:sp>
        <p:nvSpPr>
          <p:cNvPr id="151" name=""/>
          <p:cNvSpPr txBox="1"/>
          <p:nvPr/>
        </p:nvSpPr>
        <p:spPr>
          <a:xfrm>
            <a:off x="1800000" y="3717360"/>
            <a:ext cx="3240000" cy="1675800"/>
          </a:xfrm>
          <a:prstGeom prst="rect">
            <a:avLst/>
          </a:prstGeom>
          <a:noFill/>
          <a:ln w="0">
            <a:noFill/>
          </a:ln>
        </p:spPr>
        <p:txBody>
          <a:bodyPr lIns="90000" rIns="90000" tIns="45000" bIns="45000" anchor="t">
            <a:noAutofit/>
          </a:bodyPr>
          <a:p>
            <a:pPr algn="ctr"/>
            <a:r>
              <a:rPr b="0" lang="en-PH" sz="2600" spc="-1" strike="noStrike">
                <a:solidFill>
                  <a:srgbClr val="000000"/>
                </a:solidFill>
                <a:latin typeface="Lato"/>
              </a:rPr>
              <a:t>Daig ng maagap ang taong masipag.</a:t>
            </a:r>
            <a:endParaRPr b="0" lang="en-PH" sz="2600" spc="-1" strike="noStrike">
              <a:solidFill>
                <a:srgbClr val="000000"/>
              </a:solidFill>
              <a:latin typeface="Lato"/>
            </a:endParaRPr>
          </a:p>
        </p:txBody>
      </p:sp>
      <p:sp>
        <p:nvSpPr>
          <p:cNvPr id="152" name=""/>
          <p:cNvSpPr txBox="1"/>
          <p:nvPr/>
        </p:nvSpPr>
        <p:spPr>
          <a:xfrm>
            <a:off x="7056000" y="3573720"/>
            <a:ext cx="3240000" cy="1675800"/>
          </a:xfrm>
          <a:prstGeom prst="rect">
            <a:avLst/>
          </a:prstGeom>
          <a:noFill/>
          <a:ln w="0">
            <a:noFill/>
          </a:ln>
        </p:spPr>
        <p:txBody>
          <a:bodyPr lIns="90000" rIns="90000" tIns="45000" bIns="45000" anchor="t">
            <a:noAutofit/>
          </a:bodyPr>
          <a:p>
            <a:pPr algn="ctr"/>
            <a:r>
              <a:rPr b="0" lang="en-PH" sz="2600" spc="-1" strike="noStrike">
                <a:solidFill>
                  <a:srgbClr val="000000"/>
                </a:solidFill>
                <a:latin typeface="Lato"/>
              </a:rPr>
              <a:t>Aanhin mo pa ang damo kung patay na ang kabayo.</a:t>
            </a:r>
            <a:endParaRPr b="0" lang="en-PH" sz="26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9"/>
          <p:cNvSpPr/>
          <p:nvPr/>
        </p:nvSpPr>
        <p:spPr>
          <a:xfrm>
            <a:off x="-113040" y="532080"/>
            <a:ext cx="33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4" name="Rectangle 10"/>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Panitikan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5" name=""/>
          <p:cNvSpPr txBox="1"/>
          <p:nvPr/>
        </p:nvSpPr>
        <p:spPr>
          <a:xfrm>
            <a:off x="1068840" y="1613520"/>
            <a:ext cx="10091160" cy="1647000"/>
          </a:xfrm>
          <a:prstGeom prst="rect">
            <a:avLst/>
          </a:prstGeom>
          <a:noFill/>
          <a:ln w="0">
            <a:noFill/>
          </a:ln>
        </p:spPr>
        <p:txBody>
          <a:bodyPr lIns="90000" rIns="90000" tIns="45000" bIns="45000" anchor="t">
            <a:noAutofit/>
          </a:bodyPr>
          <a:p>
            <a:pPr marL="216000" indent="-216000" algn="just">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Kabilang sa panitikan ng ating komunidad ang mga alamat. Ang Alamat ng Pinya at Alamat ng Bundok Makiling ay ilan lamang sa mga halimbawa nito. </a:t>
            </a:r>
            <a:endParaRPr b="0" lang="en-PH" sz="2200" spc="-1" strike="noStrike">
              <a:solidFill>
                <a:srgbClr val="000000"/>
              </a:solidFill>
              <a:latin typeface="Lato"/>
              <a:ea typeface="PingFang SC"/>
            </a:endParaRPr>
          </a:p>
          <a:p>
            <a:pPr marL="216000" indent="-216000" algn="just">
              <a:lnSpc>
                <a:spcPct val="100000"/>
              </a:lnSpc>
              <a:spcBef>
                <a:spcPts val="850"/>
              </a:spcBef>
              <a:spcAft>
                <a:spcPts val="850"/>
              </a:spcAft>
              <a:buClr>
                <a:srgbClr val="000000"/>
              </a:buClr>
              <a:buSzPct val="45000"/>
              <a:buFont typeface="Wingdings" charset="2"/>
              <a:buChar char=""/>
            </a:pPr>
            <a:r>
              <a:rPr b="0" lang="en-PH" sz="2200" spc="-1" strike="noStrike">
                <a:solidFill>
                  <a:srgbClr val="000000"/>
                </a:solidFill>
                <a:latin typeface="Lato"/>
              </a:rPr>
              <a:t>Ang ilan sa mga komunidad ay may natatanging tula. Ang mga Mangyan ay may katutubong tula na tinatawag na </a:t>
            </a:r>
            <a:r>
              <a:rPr b="0" i="1" lang="en-PH" sz="2200" spc="-1" strike="noStrike">
                <a:solidFill>
                  <a:srgbClr val="000000"/>
                </a:solidFill>
                <a:latin typeface="Lato"/>
              </a:rPr>
              <a:t>dalit</a:t>
            </a:r>
            <a:r>
              <a:rPr b="0" lang="en-PH" sz="2200" spc="-1" strike="noStrike">
                <a:solidFill>
                  <a:srgbClr val="000000"/>
                </a:solidFill>
                <a:latin typeface="Lato"/>
              </a:rPr>
              <a:t> at </a:t>
            </a:r>
            <a:r>
              <a:rPr b="0" i="1" lang="en-PH" sz="2200" spc="-1" strike="noStrike">
                <a:solidFill>
                  <a:srgbClr val="000000"/>
                </a:solidFill>
                <a:latin typeface="Lato"/>
              </a:rPr>
              <a:t>ambahan</a:t>
            </a:r>
            <a:r>
              <a:rPr b="0" lang="en-PH" sz="2200" spc="-1" strike="noStrike">
                <a:solidFill>
                  <a:srgbClr val="000000"/>
                </a:solidFill>
                <a:latin typeface="Lato"/>
              </a:rPr>
              <a:t>.</a:t>
            </a:r>
            <a:endParaRPr b="0" lang="en-PH" sz="2200" spc="-1" strike="noStrike">
              <a:solidFill>
                <a:srgbClr val="000000"/>
              </a:solidFill>
              <a:latin typeface="Lato"/>
              <a:ea typeface="PingFang SC"/>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Rectangle 11"/>
          <p:cNvSpPr/>
          <p:nvPr/>
        </p:nvSpPr>
        <p:spPr>
          <a:xfrm>
            <a:off x="-113040" y="532080"/>
            <a:ext cx="33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7" name="Rectangle 12"/>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Panitikan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8" name=""/>
          <p:cNvSpPr txBox="1"/>
          <p:nvPr/>
        </p:nvSpPr>
        <p:spPr>
          <a:xfrm>
            <a:off x="900000" y="1613520"/>
            <a:ext cx="10091160" cy="162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Ang mga Maranao ay mayroong epiko o mahabang kuwento tulad ng </a:t>
            </a:r>
            <a:r>
              <a:rPr b="0" i="1" lang="en-PH" sz="2200" spc="-1" strike="noStrike">
                <a:solidFill>
                  <a:srgbClr val="000000"/>
                </a:solidFill>
                <a:latin typeface="Lato"/>
              </a:rPr>
              <a:t>Darangen</a:t>
            </a:r>
            <a:r>
              <a:rPr b="0" lang="en-PH" sz="2200" spc="-1" strike="noStrike">
                <a:solidFill>
                  <a:srgbClr val="000000"/>
                </a:solidFill>
                <a:latin typeface="Lato"/>
              </a:rPr>
              <a:t>. Para naman sa mga taga-Mountain Province, ang </a:t>
            </a:r>
            <a:r>
              <a:rPr b="0" i="1" lang="en-PH" sz="2200" spc="-1" strike="noStrike">
                <a:solidFill>
                  <a:srgbClr val="000000"/>
                </a:solidFill>
                <a:latin typeface="Lato"/>
              </a:rPr>
              <a:t>Hudhud</a:t>
            </a:r>
            <a:r>
              <a:rPr b="0" lang="en-PH" sz="2200" spc="-1" strike="noStrike">
                <a:solidFill>
                  <a:srgbClr val="000000"/>
                </a:solidFill>
                <a:latin typeface="Lato"/>
              </a:rPr>
              <a:t> ang kanilang epiko. Ang epiko ng mga taga-Iloilo ay ang </a:t>
            </a:r>
            <a:r>
              <a:rPr b="0" i="1" lang="en-PH" sz="2200" spc="-1" strike="noStrike">
                <a:solidFill>
                  <a:srgbClr val="000000"/>
                </a:solidFill>
                <a:latin typeface="Lato"/>
              </a:rPr>
              <a:t>Hinilawod</a:t>
            </a:r>
            <a:r>
              <a:rPr b="0" lang="en-PH" sz="2200" spc="-1" strike="noStrike">
                <a:solidFill>
                  <a:srgbClr val="000000"/>
                </a:solidFill>
                <a:latin typeface="Lato"/>
              </a:rPr>
              <a:t> at </a:t>
            </a:r>
            <a:r>
              <a:rPr b="0" i="1" lang="en-PH" sz="2200" spc="-1" strike="noStrike">
                <a:solidFill>
                  <a:srgbClr val="000000"/>
                </a:solidFill>
                <a:latin typeface="Lato"/>
              </a:rPr>
              <a:t>Lam-ang</a:t>
            </a:r>
            <a:r>
              <a:rPr b="0" lang="en-PH" sz="2200" spc="-1" strike="noStrike">
                <a:solidFill>
                  <a:srgbClr val="000000"/>
                </a:solidFill>
                <a:latin typeface="Lato"/>
              </a:rPr>
              <a:t> naman sa mga taga-Ilocos.</a:t>
            </a:r>
            <a:endParaRPr b="0" lang="en-PH" sz="2200" spc="-1" strike="noStrike">
              <a:solidFill>
                <a:srgbClr val="000000"/>
              </a:solidFill>
              <a:latin typeface="Lato"/>
              <a:ea typeface="PingFang SC"/>
            </a:endParaRPr>
          </a:p>
        </p:txBody>
      </p:sp>
      <p:pic>
        <p:nvPicPr>
          <p:cNvPr id="159" name="" descr=""/>
          <p:cNvPicPr/>
          <p:nvPr/>
        </p:nvPicPr>
        <p:blipFill>
          <a:blip r:embed="rId1"/>
          <a:stretch/>
        </p:blipFill>
        <p:spPr>
          <a:xfrm>
            <a:off x="2211840" y="2842200"/>
            <a:ext cx="6968160" cy="30978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Rectangle 13"/>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1" name="Rectangle 14"/>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2" name=""/>
          <p:cNvSpPr txBox="1"/>
          <p:nvPr/>
        </p:nvSpPr>
        <p:spPr>
          <a:xfrm>
            <a:off x="900000" y="1613520"/>
            <a:ext cx="5220000" cy="483480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Namana natin sa ating mga ninuno ang kanilang pagiging masining. Sila ay mahusay sa pag-ukit o paglilok. Ang kahusayang ito ay makikita natin sa mga komunidad sa Pampanga at Quezon. Ang mga bahay, bangka, instrumentong pangmusika, at iba pang kagamitan nila ay may magagandang ukit.</a:t>
            </a:r>
            <a:endParaRPr b="0" lang="en-PH" sz="2200" spc="-1" strike="noStrike">
              <a:solidFill>
                <a:srgbClr val="000000"/>
              </a:solidFill>
              <a:latin typeface="Lato"/>
              <a:ea typeface="PingFang SC"/>
            </a:endParaRPr>
          </a:p>
        </p:txBody>
      </p:sp>
      <p:pic>
        <p:nvPicPr>
          <p:cNvPr id="163" name="" descr=""/>
          <p:cNvPicPr/>
          <p:nvPr/>
        </p:nvPicPr>
        <p:blipFill>
          <a:blip r:embed="rId1"/>
          <a:stretch/>
        </p:blipFill>
        <p:spPr>
          <a:xfrm>
            <a:off x="6480000" y="1769760"/>
            <a:ext cx="4601880" cy="34502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Rectangle 16"/>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5" name="Rectangle 1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6" name=""/>
          <p:cNvSpPr txBox="1"/>
          <p:nvPr/>
        </p:nvSpPr>
        <p:spPr>
          <a:xfrm>
            <a:off x="900000" y="1613520"/>
            <a:ext cx="5220000" cy="360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Mahusay rin sa pagpinta ang ating mga ninuno. Pinipintahan nila ang kanilang mga gamit ng ginto, pula, at itim. Ang kanilang katawan ay nilalagyan ng tato na may kulay at iba’t ibang disenyo. Hanggang ngayon, may mga kabataan sa ating komunidad ang gumagawa nito.</a:t>
            </a:r>
            <a:endParaRPr b="0" lang="en-PH" sz="2200" spc="-1" strike="noStrike">
              <a:solidFill>
                <a:srgbClr val="000000"/>
              </a:solidFill>
              <a:latin typeface="Lato"/>
              <a:ea typeface="PingFang SC"/>
            </a:endParaRPr>
          </a:p>
        </p:txBody>
      </p:sp>
      <p:pic>
        <p:nvPicPr>
          <p:cNvPr id="167" name="" descr=""/>
          <p:cNvPicPr/>
          <p:nvPr/>
        </p:nvPicPr>
        <p:blipFill>
          <a:blip r:embed="rId1"/>
          <a:stretch/>
        </p:blipFill>
        <p:spPr>
          <a:xfrm>
            <a:off x="6480000" y="1769760"/>
            <a:ext cx="2580840" cy="3450240"/>
          </a:xfrm>
          <a:prstGeom prst="rect">
            <a:avLst/>
          </a:prstGeom>
          <a:ln w="0">
            <a:solidFill>
              <a:srgbClr val="3465a4"/>
            </a:solidFill>
          </a:ln>
        </p:spPr>
      </p:pic>
      <p:pic>
        <p:nvPicPr>
          <p:cNvPr id="168" name="" descr=""/>
          <p:cNvPicPr/>
          <p:nvPr/>
        </p:nvPicPr>
        <p:blipFill>
          <a:blip r:embed="rId2"/>
          <a:stretch/>
        </p:blipFill>
        <p:spPr>
          <a:xfrm>
            <a:off x="9191160" y="1764000"/>
            <a:ext cx="2580840" cy="34560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Rectangle 18"/>
          <p:cNvSpPr/>
          <p:nvPr/>
        </p:nvSpPr>
        <p:spPr>
          <a:xfrm>
            <a:off x="-113040" y="532080"/>
            <a:ext cx="58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0" name="Rectangle 19"/>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Pag-ukit at Pagpinta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1" name=""/>
          <p:cNvSpPr txBox="1"/>
          <p:nvPr/>
        </p:nvSpPr>
        <p:spPr>
          <a:xfrm>
            <a:off x="900000" y="1613520"/>
            <a:ext cx="5220000" cy="3426480"/>
          </a:xfrm>
          <a:prstGeom prst="rect">
            <a:avLst/>
          </a:prstGeom>
          <a:noFill/>
          <a:ln w="0">
            <a:noFill/>
          </a:ln>
        </p:spPr>
        <p:txBody>
          <a:bodyPr lIns="90000" rIns="90000" tIns="45000" bIns="45000" anchor="t">
            <a:noAutofit/>
          </a:bodyPr>
          <a:p>
            <a:pPr algn="just">
              <a:lnSpc>
                <a:spcPct val="100000"/>
              </a:lnSpc>
              <a:spcBef>
                <a:spcPts val="850"/>
              </a:spcBef>
              <a:spcAft>
                <a:spcPts val="850"/>
              </a:spcAft>
            </a:pPr>
            <a:r>
              <a:rPr b="0" lang="en-PH" sz="2200" spc="-1" strike="noStrike">
                <a:solidFill>
                  <a:srgbClr val="000000"/>
                </a:solidFill>
                <a:latin typeface="Lato"/>
              </a:rPr>
              <a:t>Magaling gumawa ng mga palamuti at kagamitang metal ang ating mga komunidad sa Mindanao. Ang mga tao rito ay nagsusuot ng damit na may palamuting ginto. Gumagawa sila ng sari-saring kagamitang yari sa tanso na may magagandang disenyo. Ang mga ito ay kanilang isinasabit sa dingding ng bahay o kaya ay ibinabalot sa hagdan.</a:t>
            </a:r>
            <a:endParaRPr b="0" lang="en-PH" sz="2200" spc="-1" strike="noStrike">
              <a:solidFill>
                <a:srgbClr val="000000"/>
              </a:solidFill>
              <a:latin typeface="Lato"/>
              <a:ea typeface="PingFang SC"/>
            </a:endParaRPr>
          </a:p>
        </p:txBody>
      </p:sp>
      <p:pic>
        <p:nvPicPr>
          <p:cNvPr id="172" name="" descr=""/>
          <p:cNvPicPr/>
          <p:nvPr/>
        </p:nvPicPr>
        <p:blipFill>
          <a:blip r:embed="rId1"/>
          <a:stretch/>
        </p:blipFill>
        <p:spPr>
          <a:xfrm>
            <a:off x="6480360" y="1769760"/>
            <a:ext cx="4601880" cy="34502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1984</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2023-08-22T13:50:12Z</dcterms:modified>
  <cp:revision>210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