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51.png" ContentType="image/png"/>
  <Override PartName="/ppt/media/image36.png" ContentType="image/png"/>
  <Override PartName="/ppt/media/image2.png" ContentType="image/png"/>
  <Override PartName="/ppt/media/image52.png" ContentType="image/png"/>
  <Override PartName="/ppt/media/image37.png" ContentType="image/png"/>
  <Override PartName="/ppt/media/image3.png" ContentType="image/png"/>
  <Override PartName="/ppt/media/image53.png" ContentType="image/png"/>
  <Override PartName="/ppt/media/image38.png" ContentType="image/png"/>
  <Override PartName="/ppt/media/image4.png" ContentType="image/png"/>
  <Override PartName="/ppt/media/image54.png" ContentType="image/png"/>
  <Override PartName="/ppt/media/image39.png" ContentType="image/png"/>
  <Override PartName="/ppt/media/image6.png" ContentType="image/png"/>
  <Override PartName="/ppt/media/image56.png" ContentType="image/png"/>
  <Override PartName="/ppt/media/image21.png" ContentType="image/png"/>
  <Override PartName="/ppt/media/image11.png" ContentType="image/png"/>
  <Override PartName="/ppt/media/image7.png" ContentType="image/png"/>
  <Override PartName="/ppt/media/image57.png" ContentType="image/png"/>
  <Override PartName="/ppt/media/image22.png" ContentType="image/png"/>
  <Override PartName="/ppt/media/image58.png" ContentType="image/png"/>
  <Override PartName="/ppt/media/image8.png" ContentType="image/png"/>
  <Override PartName="/ppt/media/image23.png" ContentType="image/png"/>
  <Override PartName="/ppt/media/image59.png" ContentType="image/png"/>
  <Override PartName="/ppt/media/image9.png" ContentType="image/png"/>
  <Override PartName="/ppt/media/image24.png" ContentType="image/png"/>
  <Override PartName="/ppt/media/image14.png" ContentType="image/png"/>
  <Override PartName="/ppt/media/image15.png" ContentType="image/png"/>
  <Override PartName="/ppt/media/image16.png" ContentType="image/png"/>
  <Override PartName="/ppt/media/image18.png" ContentType="image/png"/>
  <Override PartName="/ppt/media/image19.png" ContentType="image/png"/>
  <Override PartName="/ppt/media/image20.png" ContentType="image/png"/>
  <Override PartName="/ppt/media/image5.png" ContentType="image/png"/>
  <Override PartName="/ppt/media/image55.png" ContentType="image/png"/>
  <Override PartName="/ppt/media/image25.png" ContentType="image/png"/>
  <Override PartName="/ppt/media/image26.png" ContentType="image/png"/>
  <Override PartName="/ppt/media/image30.png" ContentType="image/png"/>
  <Override PartName="/ppt/media/image33.png" ContentType="image/png"/>
  <Override PartName="/ppt/media/image34.png" ContentType="image/png"/>
  <Override PartName="/ppt/media/image40.png" ContentType="image/png"/>
  <Override PartName="/ppt/media/image41.png" ContentType="image/png"/>
  <Override PartName="/ppt/media/image42.png" ContentType="image/png"/>
  <Override PartName="/ppt/media/image43.png" ContentType="image/png"/>
  <Override PartName="/ppt/media/image44.png" ContentType="image/png"/>
  <Override PartName="/ppt/media/image29.png" ContentType="image/png"/>
  <Override PartName="/ppt/media/image62.png" ContentType="image/png"/>
  <Override PartName="/ppt/media/image47.png" ContentType="image/png"/>
  <Override PartName="/ppt/media/image35.png" ContentType="image/png"/>
  <Override PartName="/ppt/media/image17.png" ContentType="image/png"/>
  <Override PartName="/ppt/media/image50.png" ContentType="image/png"/>
  <Override PartName="/ppt/media/image10.png" ContentType="image/png"/>
  <Override PartName="/ppt/media/image63.png" ContentType="image/png"/>
  <Override PartName="/ppt/media/image48.png" ContentType="image/png"/>
  <Override PartName="/ppt/media/image45.png" ContentType="image/png"/>
  <Override PartName="/ppt/media/image27.png" ContentType="image/png"/>
  <Override PartName="/ppt/media/image60.png" ContentType="image/png"/>
  <Override PartName="/ppt/media/image64.png" ContentType="image/png"/>
  <Override PartName="/ppt/media/image49.png" ContentType="image/png"/>
  <Override PartName="/ppt/media/image46.png" ContentType="image/png"/>
  <Override PartName="/ppt/media/image28.png" ContentType="image/png"/>
  <Override PartName="/ppt/media/image61.png" ContentType="image/png"/>
  <Override PartName="/ppt/media/image31.png" ContentType="image/png"/>
  <Override PartName="/ppt/media/image12.png" ContentType="image/png"/>
  <Override PartName="/ppt/media/image65.png" ContentType="image/png"/>
  <Override PartName="/ppt/media/image32.png" ContentType="image/png"/>
  <Override PartName="/ppt/media/image13.png" ContentType="image/png"/>
  <Override PartName="/ppt/media/image66.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5.xml.rels" ContentType="application/vnd.openxmlformats-package.relationships+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6720" cy="68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93600" cy="2793600"/>
          </a:xfrm>
          <a:prstGeom prst="rect">
            <a:avLst/>
          </a:prstGeom>
          <a:ln w="0">
            <a:noFill/>
          </a:ln>
        </p:spPr>
      </p:pic>
      <p:sp>
        <p:nvSpPr>
          <p:cNvPr id="2" name="Rectangle 5"/>
          <p:cNvSpPr/>
          <p:nvPr/>
        </p:nvSpPr>
        <p:spPr>
          <a:xfrm>
            <a:off x="3487320" y="1475280"/>
            <a:ext cx="8699040" cy="38570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99040" cy="37872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6720" cy="629640"/>
          </a:xfrm>
          <a:prstGeom prst="rect">
            <a:avLst/>
          </a:prstGeom>
          <a:ln w="0">
            <a:noFill/>
          </a:ln>
        </p:spPr>
      </p:pic>
      <p:sp>
        <p:nvSpPr>
          <p:cNvPr id="43" name="Rectangle 7"/>
          <p:cNvSpPr/>
          <p:nvPr/>
        </p:nvSpPr>
        <p:spPr>
          <a:xfrm>
            <a:off x="10868760" y="0"/>
            <a:ext cx="965160" cy="9651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29240" cy="1029240"/>
          </a:xfrm>
          <a:prstGeom prst="rect">
            <a:avLst/>
          </a:prstGeom>
          <a:ln w="0">
            <a:noFill/>
          </a:ln>
        </p:spPr>
      </p:pic>
      <p:sp>
        <p:nvSpPr>
          <p:cNvPr id="45" name="TextBox 9"/>
          <p:cNvSpPr/>
          <p:nvPr/>
        </p:nvSpPr>
        <p:spPr>
          <a:xfrm>
            <a:off x="185400" y="6362280"/>
            <a:ext cx="4686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79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11040" cy="3379320"/>
          </a:xfrm>
          <a:prstGeom prst="rect">
            <a:avLst/>
          </a:prstGeom>
          <a:ln w="127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image" Target="../media/image45.png"/><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49.png"/><Relationship Id="rId2" Type="http://schemas.openxmlformats.org/officeDocument/2006/relationships/image" Target="../media/image50.png"/><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3.png"/><Relationship Id="rId6" Type="http://schemas.openxmlformats.org/officeDocument/2006/relationships/image" Target="../media/image54.png"/><Relationship Id="rId7" Type="http://schemas.openxmlformats.org/officeDocument/2006/relationships/image" Target="../media/image55.png"/><Relationship Id="rId8" Type="http://schemas.openxmlformats.org/officeDocument/2006/relationships/image" Target="../media/image56.png"/><Relationship Id="rId9" Type="http://schemas.openxmlformats.org/officeDocument/2006/relationships/image" Target="../media/image57.png"/><Relationship Id="rId10" Type="http://schemas.openxmlformats.org/officeDocument/2006/relationships/image" Target="../media/image58.png"/><Relationship Id="rId11" Type="http://schemas.openxmlformats.org/officeDocument/2006/relationships/image" Target="../media/image59.png"/><Relationship Id="rId12" Type="http://schemas.openxmlformats.org/officeDocument/2006/relationships/image" Target="../media/image60.png"/><Relationship Id="rId13" Type="http://schemas.openxmlformats.org/officeDocument/2006/relationships/image" Target="../media/image61.png"/><Relationship Id="rId14" Type="http://schemas.openxmlformats.org/officeDocument/2006/relationships/image" Target="../media/image62.png"/><Relationship Id="rId15"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63.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64.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65.png"/><Relationship Id="rId2" Type="http://schemas.openxmlformats.org/officeDocument/2006/relationships/image" Target="../media/image66.png"/><Relationship Id="rId3"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png"/><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1.png"/><Relationship Id="rId9" Type="http://schemas.openxmlformats.org/officeDocument/2006/relationships/image" Target="../media/image32.png"/><Relationship Id="rId10" Type="http://schemas.openxmlformats.org/officeDocument/2006/relationships/image" Target="../media/image33.png"/><Relationship Id="rId1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image" Target="../media/image35.png"/><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 Id="rId7" Type="http://schemas.openxmlformats.org/officeDocument/2006/relationships/image" Target="../media/image40.png"/><Relationship Id="rId8" Type="http://schemas.openxmlformats.org/officeDocument/2006/relationships/image" Target="../media/image41.png"/><Relationship Id="rId9" Type="http://schemas.openxmlformats.org/officeDocument/2006/relationships/image" Target="../media/image42.png"/><Relationship Id="rId10" Type="http://schemas.openxmlformats.org/officeDocument/2006/relationships/image" Target="../media/image43.png"/><Relationship Id="rId1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59360" y="2904840"/>
            <a:ext cx="7489800" cy="17355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Adding and Subtracting Simple Fractions and Mixed</a:t>
            </a:r>
            <a:endParaRPr b="0" lang="en-PH" sz="3600" spc="-1" strike="noStrike">
              <a:latin typeface="Arial"/>
            </a:endParaRPr>
          </a:p>
          <a:p>
            <a:pPr algn="ctr">
              <a:lnSpc>
                <a:spcPct val="100000"/>
              </a:lnSpc>
              <a:buNone/>
            </a:pPr>
            <a:r>
              <a:rPr b="1" lang="en-US" sz="3600" spc="-1" strike="noStrike">
                <a:solidFill>
                  <a:srgbClr val="ffffff"/>
                </a:solidFill>
                <a:latin typeface="Montserrat Medium"/>
                <a:ea typeface="DejaVu Sans"/>
              </a:rPr>
              <a:t>Numbers With Regrouping</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PlaceHolder 1"/>
          <p:cNvSpPr>
            <a:spLocks noGrp="1"/>
          </p:cNvSpPr>
          <p:nvPr>
            <p:ph/>
          </p:nvPr>
        </p:nvSpPr>
        <p:spPr>
          <a:xfrm>
            <a:off x="648720" y="900000"/>
            <a:ext cx="10510200" cy="434592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Adding and Subtracting Simple Fractions and Mixed Numbers With Regrouping</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rPr>
              <a:t>Example #4: </a:t>
            </a:r>
            <a:r>
              <a:rPr b="0" lang="en-PH" sz="1800" spc="-1" strike="noStrike">
                <a:latin typeface="Lato"/>
              </a:rPr>
              <a:t>Find the difference when 3/4 is subtracted from</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Solution: </a:t>
            </a:r>
            <a:endParaRPr b="0" lang="en-PH" sz="1800" spc="-1" strike="noStrike">
              <a:latin typeface="Arial"/>
            </a:endParaRPr>
          </a:p>
          <a:p>
            <a:pPr>
              <a:lnSpc>
                <a:spcPct val="100000"/>
              </a:lnSpc>
              <a:buNone/>
            </a:pPr>
            <a:r>
              <a:rPr b="0" lang="en-PH" sz="1800" spc="-1" strike="noStrike">
                <a:latin typeface="Lato"/>
              </a:rPr>
              <a:t>Convert the dissimilar fractions to similar fractions. To do this, get the LCD and use this as the denominator of the equivalent fractions of 1/2 and 3/4</a:t>
            </a:r>
            <a:endParaRPr b="0" lang="en-PH" sz="1800" spc="-1" strike="noStrike">
              <a:latin typeface="Arial"/>
            </a:endParaRPr>
          </a:p>
          <a:p>
            <a:pPr>
              <a:lnSpc>
                <a:spcPct val="100000"/>
              </a:lnSpc>
              <a:buNone/>
            </a:pPr>
            <a:r>
              <a:rPr b="0" lang="en-PH" sz="1800" spc="-1" strike="noStrike">
                <a:latin typeface="Lato"/>
              </a:rPr>
              <a:t>. The LCD of 4 and 2 is 4, and the equivalent fractions are 2/4 and 3/4 , respectively. </a:t>
            </a:r>
            <a:r>
              <a:rPr b="1" lang="en-PH" sz="1800" spc="-1" strike="noStrike">
                <a:latin typeface="Lato"/>
              </a:rPr>
              <a:t> </a:t>
            </a:r>
            <a:endParaRPr b="0" lang="en-PH" sz="1800" spc="-1" strike="noStrike">
              <a:latin typeface="Arial"/>
            </a:endParaRPr>
          </a:p>
          <a:p>
            <a:pPr>
              <a:lnSpc>
                <a:spcPct val="100000"/>
              </a:lnSpc>
              <a:buNone/>
            </a:pPr>
            <a:endParaRPr b="0" lang="en-PH" sz="1800" spc="-1" strike="noStrike">
              <a:latin typeface="Arial"/>
            </a:endParaRPr>
          </a:p>
        </p:txBody>
      </p:sp>
      <p:sp>
        <p:nvSpPr>
          <p:cNvPr id="180" name=""/>
          <p:cNvSpPr/>
          <p:nvPr/>
        </p:nvSpPr>
        <p:spPr>
          <a:xfrm>
            <a:off x="-1260000" y="266760"/>
            <a:ext cx="5512680" cy="22518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81" name="" descr=""/>
          <p:cNvPicPr/>
          <p:nvPr/>
        </p:nvPicPr>
        <p:blipFill>
          <a:blip r:embed="rId1"/>
          <a:stretch/>
        </p:blipFill>
        <p:spPr>
          <a:xfrm>
            <a:off x="7170480" y="1440000"/>
            <a:ext cx="389160" cy="523080"/>
          </a:xfrm>
          <a:prstGeom prst="rect">
            <a:avLst/>
          </a:prstGeom>
          <a:ln w="0">
            <a:noFill/>
          </a:ln>
        </p:spPr>
      </p:pic>
      <p:pic>
        <p:nvPicPr>
          <p:cNvPr id="182" name="" descr=""/>
          <p:cNvPicPr/>
          <p:nvPr/>
        </p:nvPicPr>
        <p:blipFill>
          <a:blip r:embed="rId2"/>
          <a:stretch/>
        </p:blipFill>
        <p:spPr>
          <a:xfrm>
            <a:off x="2160000" y="4140000"/>
            <a:ext cx="7505640" cy="1251720"/>
          </a:xfrm>
          <a:prstGeom prst="rect">
            <a:avLst/>
          </a:prstGeom>
          <a:ln w="0">
            <a:noFill/>
          </a:ln>
        </p:spPr>
      </p:pic>
      <p:pic>
        <p:nvPicPr>
          <p:cNvPr id="183" name="" descr=""/>
          <p:cNvPicPr/>
          <p:nvPr/>
        </p:nvPicPr>
        <p:blipFill>
          <a:blip r:embed="rId3"/>
          <a:stretch/>
        </p:blipFill>
        <p:spPr>
          <a:xfrm>
            <a:off x="3074760" y="3780000"/>
            <a:ext cx="344520" cy="389160"/>
          </a:xfrm>
          <a:prstGeom prst="rect">
            <a:avLst/>
          </a:prstGeom>
          <a:ln w="0">
            <a:noFill/>
          </a:ln>
        </p:spPr>
      </p:pic>
      <p:pic>
        <p:nvPicPr>
          <p:cNvPr id="184" name="" descr=""/>
          <p:cNvPicPr/>
          <p:nvPr/>
        </p:nvPicPr>
        <p:blipFill>
          <a:blip r:embed="rId4"/>
          <a:stretch/>
        </p:blipFill>
        <p:spPr>
          <a:xfrm>
            <a:off x="4863600" y="3600000"/>
            <a:ext cx="355680" cy="590040"/>
          </a:xfrm>
          <a:prstGeom prst="rect">
            <a:avLst/>
          </a:prstGeom>
          <a:ln w="0">
            <a:noFill/>
          </a:ln>
        </p:spPr>
      </p:pic>
      <p:pic>
        <p:nvPicPr>
          <p:cNvPr id="185" name="" descr=""/>
          <p:cNvPicPr/>
          <p:nvPr/>
        </p:nvPicPr>
        <p:blipFill>
          <a:blip r:embed="rId5"/>
          <a:stretch/>
        </p:blipFill>
        <p:spPr>
          <a:xfrm>
            <a:off x="8100000" y="5392440"/>
            <a:ext cx="411480" cy="57888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PlaceHolder 1"/>
          <p:cNvSpPr>
            <a:spLocks noGrp="1"/>
          </p:cNvSpPr>
          <p:nvPr>
            <p:ph/>
          </p:nvPr>
        </p:nvSpPr>
        <p:spPr>
          <a:xfrm>
            <a:off x="648720" y="900000"/>
            <a:ext cx="10510200" cy="434592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Adding and Subtracting Simple Fractions and Mixed Numbers With Regrouping</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Cont.</a:t>
            </a:r>
            <a:endParaRPr b="0" lang="en-PH" sz="1800" spc="-1" strike="noStrike">
              <a:latin typeface="Arial"/>
            </a:endParaRPr>
          </a:p>
          <a:p>
            <a:pPr>
              <a:lnSpc>
                <a:spcPct val="100000"/>
              </a:lnSpc>
              <a:buNone/>
            </a:pPr>
            <a:endParaRPr b="0" lang="en-PH" sz="1800" spc="-1" strike="noStrike">
              <a:latin typeface="Arial"/>
            </a:endParaRPr>
          </a:p>
        </p:txBody>
      </p:sp>
      <p:sp>
        <p:nvSpPr>
          <p:cNvPr id="187" name=""/>
          <p:cNvSpPr/>
          <p:nvPr/>
        </p:nvSpPr>
        <p:spPr>
          <a:xfrm>
            <a:off x="-1260000" y="266760"/>
            <a:ext cx="5512680" cy="22518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88" name="" descr=""/>
          <p:cNvPicPr/>
          <p:nvPr/>
        </p:nvPicPr>
        <p:blipFill>
          <a:blip r:embed="rId1"/>
          <a:stretch/>
        </p:blipFill>
        <p:spPr>
          <a:xfrm>
            <a:off x="2033640" y="2170080"/>
            <a:ext cx="6425640" cy="1429200"/>
          </a:xfrm>
          <a:prstGeom prst="rect">
            <a:avLst/>
          </a:prstGeom>
          <a:ln w="0">
            <a:noFill/>
          </a:ln>
        </p:spPr>
      </p:pic>
      <p:pic>
        <p:nvPicPr>
          <p:cNvPr id="189" name="" descr=""/>
          <p:cNvPicPr/>
          <p:nvPr/>
        </p:nvPicPr>
        <p:blipFill>
          <a:blip r:embed="rId2"/>
          <a:stretch/>
        </p:blipFill>
        <p:spPr>
          <a:xfrm>
            <a:off x="7405920" y="3278520"/>
            <a:ext cx="333360" cy="500760"/>
          </a:xfrm>
          <a:prstGeom prst="rect">
            <a:avLst/>
          </a:prstGeom>
          <a:ln w="0">
            <a:noFill/>
          </a:ln>
        </p:spPr>
      </p:pic>
      <p:pic>
        <p:nvPicPr>
          <p:cNvPr id="190" name="" descr=""/>
          <p:cNvPicPr/>
          <p:nvPr/>
        </p:nvPicPr>
        <p:blipFill>
          <a:blip r:embed="rId3"/>
          <a:stretch/>
        </p:blipFill>
        <p:spPr>
          <a:xfrm>
            <a:off x="3960000" y="3638520"/>
            <a:ext cx="333360" cy="500760"/>
          </a:xfrm>
          <a:prstGeom prst="rect">
            <a:avLst/>
          </a:prstGeom>
          <a:ln w="0">
            <a:noFill/>
          </a:ln>
        </p:spPr>
      </p:pic>
      <p:pic>
        <p:nvPicPr>
          <p:cNvPr id="191" name="" descr=""/>
          <p:cNvPicPr/>
          <p:nvPr/>
        </p:nvPicPr>
        <p:blipFill>
          <a:blip r:embed="rId4"/>
          <a:stretch/>
        </p:blipFill>
        <p:spPr>
          <a:xfrm>
            <a:off x="2700000" y="2118240"/>
            <a:ext cx="266400" cy="400320"/>
          </a:xfrm>
          <a:prstGeom prst="rect">
            <a:avLst/>
          </a:prstGeom>
          <a:ln w="0">
            <a:noFill/>
          </a:ln>
        </p:spPr>
      </p:pic>
      <p:pic>
        <p:nvPicPr>
          <p:cNvPr id="192" name="" descr=""/>
          <p:cNvPicPr/>
          <p:nvPr/>
        </p:nvPicPr>
        <p:blipFill>
          <a:blip r:embed="rId5"/>
          <a:stretch/>
        </p:blipFill>
        <p:spPr>
          <a:xfrm>
            <a:off x="3794760" y="1906200"/>
            <a:ext cx="344520" cy="612360"/>
          </a:xfrm>
          <a:prstGeom prst="rect">
            <a:avLst/>
          </a:prstGeom>
          <a:ln w="0">
            <a:noFill/>
          </a:ln>
        </p:spPr>
      </p:pic>
      <p:pic>
        <p:nvPicPr>
          <p:cNvPr id="193" name="" descr=""/>
          <p:cNvPicPr/>
          <p:nvPr/>
        </p:nvPicPr>
        <p:blipFill>
          <a:blip r:embed="rId6"/>
          <a:stretch/>
        </p:blipFill>
        <p:spPr>
          <a:xfrm>
            <a:off x="5924520" y="1620000"/>
            <a:ext cx="734760" cy="578880"/>
          </a:xfrm>
          <a:prstGeom prst="rect">
            <a:avLst/>
          </a:prstGeom>
          <a:ln w="0">
            <a:noFill/>
          </a:ln>
        </p:spPr>
      </p:pic>
      <p:pic>
        <p:nvPicPr>
          <p:cNvPr id="194" name="" descr=""/>
          <p:cNvPicPr/>
          <p:nvPr/>
        </p:nvPicPr>
        <p:blipFill>
          <a:blip r:embed="rId7"/>
          <a:stretch/>
        </p:blipFill>
        <p:spPr>
          <a:xfrm>
            <a:off x="7200000" y="1620000"/>
            <a:ext cx="400320" cy="567720"/>
          </a:xfrm>
          <a:prstGeom prst="rect">
            <a:avLst/>
          </a:prstGeom>
          <a:ln w="0">
            <a:noFill/>
          </a:ln>
        </p:spPr>
      </p:pic>
      <p:pic>
        <p:nvPicPr>
          <p:cNvPr id="195" name="" descr=""/>
          <p:cNvPicPr/>
          <p:nvPr/>
        </p:nvPicPr>
        <p:blipFill>
          <a:blip r:embed="rId8"/>
          <a:stretch/>
        </p:blipFill>
        <p:spPr>
          <a:xfrm>
            <a:off x="5040000" y="4320000"/>
            <a:ext cx="6785640" cy="1246320"/>
          </a:xfrm>
          <a:prstGeom prst="rect">
            <a:avLst/>
          </a:prstGeom>
          <a:ln w="0">
            <a:noFill/>
          </a:ln>
        </p:spPr>
      </p:pic>
      <p:pic>
        <p:nvPicPr>
          <p:cNvPr id="196" name="" descr=""/>
          <p:cNvPicPr/>
          <p:nvPr/>
        </p:nvPicPr>
        <p:blipFill>
          <a:blip r:embed="rId9"/>
          <a:stretch/>
        </p:blipFill>
        <p:spPr>
          <a:xfrm>
            <a:off x="10440000" y="5580000"/>
            <a:ext cx="333360" cy="500760"/>
          </a:xfrm>
          <a:prstGeom prst="rect">
            <a:avLst/>
          </a:prstGeom>
          <a:ln w="0">
            <a:noFill/>
          </a:ln>
        </p:spPr>
      </p:pic>
      <p:pic>
        <p:nvPicPr>
          <p:cNvPr id="197" name="" descr=""/>
          <p:cNvPicPr/>
          <p:nvPr/>
        </p:nvPicPr>
        <p:blipFill>
          <a:blip r:embed="rId10"/>
          <a:stretch/>
        </p:blipFill>
        <p:spPr>
          <a:xfrm>
            <a:off x="10465920" y="3780000"/>
            <a:ext cx="333360" cy="500760"/>
          </a:xfrm>
          <a:prstGeom prst="rect">
            <a:avLst/>
          </a:prstGeom>
          <a:ln w="0">
            <a:noFill/>
          </a:ln>
        </p:spPr>
      </p:pic>
      <p:pic>
        <p:nvPicPr>
          <p:cNvPr id="198" name="" descr=""/>
          <p:cNvPicPr/>
          <p:nvPr/>
        </p:nvPicPr>
        <p:blipFill>
          <a:blip r:embed="rId11"/>
          <a:stretch/>
        </p:blipFill>
        <p:spPr>
          <a:xfrm>
            <a:off x="8820000" y="3780000"/>
            <a:ext cx="333360" cy="500760"/>
          </a:xfrm>
          <a:prstGeom prst="rect">
            <a:avLst/>
          </a:prstGeom>
          <a:ln w="0">
            <a:noFill/>
          </a:ln>
        </p:spPr>
      </p:pic>
      <p:pic>
        <p:nvPicPr>
          <p:cNvPr id="199" name="" descr=""/>
          <p:cNvPicPr/>
          <p:nvPr/>
        </p:nvPicPr>
        <p:blipFill>
          <a:blip r:embed="rId12"/>
          <a:stretch/>
        </p:blipFill>
        <p:spPr>
          <a:xfrm>
            <a:off x="7200000" y="5567040"/>
            <a:ext cx="333360" cy="500760"/>
          </a:xfrm>
          <a:prstGeom prst="rect">
            <a:avLst/>
          </a:prstGeom>
          <a:ln w="0">
            <a:noFill/>
          </a:ln>
        </p:spPr>
      </p:pic>
      <p:pic>
        <p:nvPicPr>
          <p:cNvPr id="200" name="" descr=""/>
          <p:cNvPicPr/>
          <p:nvPr/>
        </p:nvPicPr>
        <p:blipFill>
          <a:blip r:embed="rId13"/>
          <a:stretch/>
        </p:blipFill>
        <p:spPr>
          <a:xfrm>
            <a:off x="5684040" y="3780000"/>
            <a:ext cx="255240" cy="489600"/>
          </a:xfrm>
          <a:prstGeom prst="rect">
            <a:avLst/>
          </a:prstGeom>
          <a:ln w="0">
            <a:noFill/>
          </a:ln>
        </p:spPr>
      </p:pic>
      <p:pic>
        <p:nvPicPr>
          <p:cNvPr id="201" name="" descr=""/>
          <p:cNvPicPr/>
          <p:nvPr/>
        </p:nvPicPr>
        <p:blipFill>
          <a:blip r:embed="rId14"/>
          <a:stretch/>
        </p:blipFill>
        <p:spPr>
          <a:xfrm>
            <a:off x="6840000" y="3780000"/>
            <a:ext cx="400320" cy="56772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PlaceHolder 1"/>
          <p:cNvSpPr>
            <a:spLocks noGrp="1"/>
          </p:cNvSpPr>
          <p:nvPr>
            <p:ph/>
          </p:nvPr>
        </p:nvSpPr>
        <p:spPr>
          <a:xfrm>
            <a:off x="648720" y="900000"/>
            <a:ext cx="10510200" cy="434592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Adding and Subtracting Simple Fractions and Mixed Numbers With Regrouping</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Cont. </a:t>
            </a:r>
            <a:endParaRPr b="0" lang="en-PH" sz="1800" spc="-1" strike="noStrike">
              <a:latin typeface="Arial"/>
            </a:endParaRPr>
          </a:p>
          <a:p>
            <a:pPr>
              <a:lnSpc>
                <a:spcPct val="100000"/>
              </a:lnSpc>
              <a:buNone/>
            </a:pPr>
            <a:r>
              <a:rPr b="0" lang="en-PH" sz="1800" spc="-1" strike="noStrike">
                <a:latin typeface="Lato"/>
              </a:rPr>
              <a:t>The bar model illustrates how regrouping can help facilitate subtraction when the fractional part of the subtrahend is greater than the fractional part of the minuend. You need to borrow 1 part from 4/4 to be able to subtract the fractions.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So, we will have</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The final answer is 3/4. </a:t>
            </a:r>
            <a:endParaRPr b="0" lang="en-PH" sz="1800" spc="-1" strike="noStrike">
              <a:latin typeface="Arial"/>
            </a:endParaRPr>
          </a:p>
        </p:txBody>
      </p:sp>
      <p:sp>
        <p:nvSpPr>
          <p:cNvPr id="203" name=""/>
          <p:cNvSpPr/>
          <p:nvPr/>
        </p:nvSpPr>
        <p:spPr>
          <a:xfrm>
            <a:off x="-1260000" y="266760"/>
            <a:ext cx="5512680" cy="22518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204" name="" descr=""/>
          <p:cNvPicPr/>
          <p:nvPr/>
        </p:nvPicPr>
        <p:blipFill>
          <a:blip r:embed="rId1"/>
          <a:stretch/>
        </p:blipFill>
        <p:spPr>
          <a:xfrm>
            <a:off x="2542680" y="2710800"/>
            <a:ext cx="2496960" cy="53424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PlaceHolder 1"/>
          <p:cNvSpPr>
            <a:spLocks noGrp="1"/>
          </p:cNvSpPr>
          <p:nvPr>
            <p:ph/>
          </p:nvPr>
        </p:nvSpPr>
        <p:spPr>
          <a:xfrm>
            <a:off x="648720" y="900000"/>
            <a:ext cx="10510200" cy="434592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Adding and Subtracting Simple Fractions and Mixed Numbers With Regrouping</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rPr>
              <a:t>Example 5:</a:t>
            </a:r>
            <a:endParaRPr b="0" lang="en-PH" sz="1800" spc="-1" strike="noStrike">
              <a:latin typeface="Arial"/>
            </a:endParaRPr>
          </a:p>
          <a:p>
            <a:pPr>
              <a:lnSpc>
                <a:spcPct val="100000"/>
              </a:lnSpc>
              <a:buNone/>
            </a:pPr>
            <a:r>
              <a:rPr b="0" lang="en-PH" sz="1800" spc="-1" strike="noStrike">
                <a:latin typeface="Lato"/>
              </a:rPr>
              <a:t>Solution: </a:t>
            </a:r>
            <a:endParaRPr b="0" lang="en-PH" sz="1800" spc="-1" strike="noStrike">
              <a:latin typeface="Arial"/>
            </a:endParaRPr>
          </a:p>
          <a:p>
            <a:pPr>
              <a:lnSpc>
                <a:spcPct val="100000"/>
              </a:lnSpc>
              <a:buNone/>
            </a:pPr>
            <a:r>
              <a:rPr b="0" lang="en-PH" sz="1800" spc="-1" strike="noStrike">
                <a:latin typeface="Lato"/>
              </a:rPr>
              <a:t>Convert the dissimilar fractions to similar fractions. To do this, get the LCD and use this as the denominator of the equivalent fractions of 2/3 and 3/4. The LCD of 3 and 4 is 12, and the equivalent fractions are 8/12 and 9/12 , respectively.</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Observe that the fraction part of the subtrahend is greater than the fraction part of the minuend. With this, you need to regroup by borrowing from the whole number so that you can subtract the fractions. </a:t>
            </a:r>
            <a:endParaRPr b="0" lang="en-PH" sz="1800" spc="-1" strike="noStrike">
              <a:latin typeface="Arial"/>
            </a:endParaRPr>
          </a:p>
          <a:p>
            <a:pPr>
              <a:lnSpc>
                <a:spcPct val="100000"/>
              </a:lnSpc>
              <a:buNone/>
            </a:pPr>
            <a:r>
              <a:rPr b="0" lang="en-PH" sz="1200" spc="-1" strike="noStrike">
                <a:latin typeface="Lato"/>
              </a:rPr>
              <a:t>.</a:t>
            </a:r>
            <a:endParaRPr b="0" lang="en-PH" sz="1200" spc="-1" strike="noStrike">
              <a:latin typeface="Arial"/>
            </a:endParaRPr>
          </a:p>
        </p:txBody>
      </p:sp>
      <p:sp>
        <p:nvSpPr>
          <p:cNvPr id="206" name=""/>
          <p:cNvSpPr/>
          <p:nvPr/>
        </p:nvSpPr>
        <p:spPr>
          <a:xfrm>
            <a:off x="-1260000" y="266760"/>
            <a:ext cx="5512680" cy="22518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207" name="" descr=""/>
          <p:cNvPicPr/>
          <p:nvPr/>
        </p:nvPicPr>
        <p:blipFill>
          <a:blip r:embed="rId1"/>
          <a:stretch/>
        </p:blipFill>
        <p:spPr>
          <a:xfrm>
            <a:off x="2337120" y="1300320"/>
            <a:ext cx="2162160" cy="67932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PlaceHolder 1"/>
          <p:cNvSpPr>
            <a:spLocks noGrp="1"/>
          </p:cNvSpPr>
          <p:nvPr>
            <p:ph/>
          </p:nvPr>
        </p:nvSpPr>
        <p:spPr>
          <a:xfrm>
            <a:off x="648720" y="900000"/>
            <a:ext cx="10510200" cy="434592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Adding and Subtracting Simple Fractions and Mixed Numbers With Regrouping</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Cont. . </a:t>
            </a:r>
            <a:endParaRPr b="0" lang="en-PH" sz="1800" spc="-1" strike="noStrike">
              <a:latin typeface="Arial"/>
            </a:endParaRPr>
          </a:p>
          <a:p>
            <a:pPr>
              <a:lnSpc>
                <a:spcPct val="100000"/>
              </a:lnSpc>
              <a:buNone/>
            </a:pPr>
            <a:r>
              <a:rPr b="0" lang="en-PH" sz="1200" spc="-1" strike="noStrike">
                <a:latin typeface="Lato"/>
              </a:rPr>
              <a:t>.</a:t>
            </a:r>
            <a:endParaRPr b="0" lang="en-PH" sz="1200" spc="-1" strike="noStrike">
              <a:latin typeface="Arial"/>
            </a:endParaRPr>
          </a:p>
          <a:p>
            <a:pPr>
              <a:lnSpc>
                <a:spcPct val="100000"/>
              </a:lnSpc>
              <a:buNone/>
            </a:pPr>
            <a:endParaRPr b="0" lang="en-PH" sz="1200" spc="-1" strike="noStrike">
              <a:latin typeface="Arial"/>
            </a:endParaRPr>
          </a:p>
          <a:p>
            <a:pPr>
              <a:lnSpc>
                <a:spcPct val="100000"/>
              </a:lnSpc>
              <a:buNone/>
            </a:pPr>
            <a:endParaRPr b="0" lang="en-PH" sz="1200" spc="-1" strike="noStrike">
              <a:latin typeface="Arial"/>
            </a:endParaRPr>
          </a:p>
          <a:p>
            <a:pPr>
              <a:lnSpc>
                <a:spcPct val="100000"/>
              </a:lnSpc>
              <a:buNone/>
            </a:pPr>
            <a:endParaRPr b="0" lang="en-PH" sz="1200" spc="-1" strike="noStrike">
              <a:latin typeface="Arial"/>
            </a:endParaRPr>
          </a:p>
          <a:p>
            <a:pPr>
              <a:lnSpc>
                <a:spcPct val="100000"/>
              </a:lnSpc>
              <a:buNone/>
            </a:pPr>
            <a:endParaRPr b="0" lang="en-PH" sz="1200" spc="-1" strike="noStrike">
              <a:latin typeface="Arial"/>
            </a:endParaRPr>
          </a:p>
          <a:p>
            <a:pPr>
              <a:lnSpc>
                <a:spcPct val="100000"/>
              </a:lnSpc>
              <a:buNone/>
            </a:pPr>
            <a:endParaRPr b="0" lang="en-PH" sz="1200" spc="-1" strike="noStrike">
              <a:latin typeface="Arial"/>
            </a:endParaRPr>
          </a:p>
          <a:p>
            <a:pPr>
              <a:lnSpc>
                <a:spcPct val="100000"/>
              </a:lnSpc>
              <a:buNone/>
            </a:pPr>
            <a:endParaRPr b="0" lang="en-PH" sz="1200" spc="-1" strike="noStrike">
              <a:latin typeface="Arial"/>
            </a:endParaRPr>
          </a:p>
          <a:p>
            <a:pPr>
              <a:lnSpc>
                <a:spcPct val="100000"/>
              </a:lnSpc>
              <a:buNone/>
            </a:pPr>
            <a:endParaRPr b="0" lang="en-PH" sz="1200" spc="-1" strike="noStrike">
              <a:latin typeface="Arial"/>
            </a:endParaRPr>
          </a:p>
          <a:p>
            <a:pPr>
              <a:lnSpc>
                <a:spcPct val="100000"/>
              </a:lnSpc>
              <a:buNone/>
            </a:pPr>
            <a:endParaRPr b="0" lang="en-PH" sz="1200" spc="-1" strike="noStrike">
              <a:latin typeface="Arial"/>
            </a:endParaRPr>
          </a:p>
          <a:p>
            <a:pPr>
              <a:lnSpc>
                <a:spcPct val="100000"/>
              </a:lnSpc>
              <a:buNone/>
            </a:pPr>
            <a:endParaRPr b="0" lang="en-PH" sz="1200" spc="-1" strike="noStrike">
              <a:latin typeface="Arial"/>
            </a:endParaRPr>
          </a:p>
          <a:p>
            <a:pPr>
              <a:lnSpc>
                <a:spcPct val="100000"/>
              </a:lnSpc>
              <a:buNone/>
            </a:pPr>
            <a:r>
              <a:rPr b="0" lang="en-PH" sz="1800" spc="-1" strike="noStrike">
                <a:latin typeface="Lato"/>
              </a:rPr>
              <a:t>Thus, </a:t>
            </a:r>
            <a:endParaRPr b="0" lang="en-PH" sz="1800" spc="-1" strike="noStrike">
              <a:latin typeface="Arial"/>
            </a:endParaRPr>
          </a:p>
        </p:txBody>
      </p:sp>
      <p:sp>
        <p:nvSpPr>
          <p:cNvPr id="209" name=""/>
          <p:cNvSpPr/>
          <p:nvPr/>
        </p:nvSpPr>
        <p:spPr>
          <a:xfrm>
            <a:off x="-1260000" y="266760"/>
            <a:ext cx="5512680" cy="22518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210" name="" descr=""/>
          <p:cNvPicPr/>
          <p:nvPr/>
        </p:nvPicPr>
        <p:blipFill>
          <a:blip r:embed="rId1"/>
          <a:stretch/>
        </p:blipFill>
        <p:spPr>
          <a:xfrm>
            <a:off x="2880000" y="1947240"/>
            <a:ext cx="5039280" cy="1472760"/>
          </a:xfrm>
          <a:prstGeom prst="rect">
            <a:avLst/>
          </a:prstGeom>
          <a:ln w="0">
            <a:noFill/>
          </a:ln>
        </p:spPr>
      </p:pic>
      <p:pic>
        <p:nvPicPr>
          <p:cNvPr id="211" name="" descr=""/>
          <p:cNvPicPr/>
          <p:nvPr/>
        </p:nvPicPr>
        <p:blipFill>
          <a:blip r:embed="rId2"/>
          <a:stretch/>
        </p:blipFill>
        <p:spPr>
          <a:xfrm>
            <a:off x="1620000" y="3934080"/>
            <a:ext cx="1409400" cy="53928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a:spLocks noGrp="1"/>
          </p:cNvSpPr>
          <p:nvPr>
            <p:ph/>
          </p:nvPr>
        </p:nvSpPr>
        <p:spPr>
          <a:xfrm>
            <a:off x="648720" y="900000"/>
            <a:ext cx="10510200" cy="434592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Adding and Subtracting Simple Fractions and Mixed Numbers With Regrouping</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To add or subtract similar fractions with regrouping, add or subtract their numerators and write  the result over the denominator.</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To add or subtract dissimilar fractions with regrouping, convert the fractions to their equivalent similar fractions. Then, follow the rules in adding or subtracting similar fractions.</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To add mixed numbers, the whole numbers and the fraction parts are added separately. The answer is the mixed number corresponding to the sum of the whole numbers and the fraction parts.</a:t>
            </a:r>
            <a:endParaRPr b="0" lang="en-PH" sz="1800" spc="-1" strike="noStrike">
              <a:latin typeface="Arial"/>
            </a:endParaRPr>
          </a:p>
          <a:p>
            <a:pPr>
              <a:lnSpc>
                <a:spcPct val="100000"/>
              </a:lnSpc>
              <a:buNone/>
            </a:pPr>
            <a:endParaRPr b="0" lang="en-PH" sz="1800" spc="-1" strike="noStrike">
              <a:latin typeface="Arial"/>
            </a:endParaRPr>
          </a:p>
        </p:txBody>
      </p:sp>
      <p:sp>
        <p:nvSpPr>
          <p:cNvPr id="126" name=""/>
          <p:cNvSpPr/>
          <p:nvPr/>
        </p:nvSpPr>
        <p:spPr>
          <a:xfrm>
            <a:off x="-1260000" y="266760"/>
            <a:ext cx="5512680" cy="22518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PlaceHolder 1"/>
          <p:cNvSpPr>
            <a:spLocks noGrp="1"/>
          </p:cNvSpPr>
          <p:nvPr>
            <p:ph/>
          </p:nvPr>
        </p:nvSpPr>
        <p:spPr>
          <a:xfrm>
            <a:off x="648720" y="900000"/>
            <a:ext cx="10510200" cy="434592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Adding and Subtracting Simple Fractions and Mixed Numbers With Regrouping</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Cont.</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To subtract mixed numbers,</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convert the dissimilar fractions to similar fractions. To do this, get the LCD and use this as the denominator of the equivalent fractions.</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regroup by borrowing from the whole number so that you can subtract the fractions.</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You may change the sum or difference, which is in improper fraction form into a mixed number form.</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Remember to express answers in their simplest form.</a:t>
            </a:r>
            <a:endParaRPr b="0" lang="en-PH" sz="1800" spc="-1" strike="noStrike">
              <a:latin typeface="Arial"/>
            </a:endParaRPr>
          </a:p>
        </p:txBody>
      </p:sp>
      <p:sp>
        <p:nvSpPr>
          <p:cNvPr id="128" name=""/>
          <p:cNvSpPr/>
          <p:nvPr/>
        </p:nvSpPr>
        <p:spPr>
          <a:xfrm>
            <a:off x="-1260000" y="266760"/>
            <a:ext cx="5512680" cy="22518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PlaceHolder 1"/>
          <p:cNvSpPr>
            <a:spLocks noGrp="1"/>
          </p:cNvSpPr>
          <p:nvPr>
            <p:ph/>
          </p:nvPr>
        </p:nvSpPr>
        <p:spPr>
          <a:xfrm>
            <a:off x="648720" y="900000"/>
            <a:ext cx="10510200" cy="434592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Adding and Subtracting Simple Fractions and Mixed Numbers With Regrouping</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rPr>
              <a:t>Example #1:</a:t>
            </a:r>
            <a:r>
              <a:rPr b="0" lang="en-PH" sz="1800" spc="-1" strike="noStrike">
                <a:latin typeface="Lato"/>
              </a:rPr>
              <a:t> Solve the given problem.</a:t>
            </a:r>
            <a:endParaRPr b="0" lang="en-PH" sz="1800" spc="-1" strike="noStrike">
              <a:latin typeface="Arial"/>
            </a:endParaRPr>
          </a:p>
          <a:p>
            <a:pPr>
              <a:lnSpc>
                <a:spcPct val="100000"/>
              </a:lnSpc>
              <a:buNone/>
            </a:pPr>
            <a:r>
              <a:rPr b="0" lang="en-PH" sz="1800" spc="-1" strike="noStrike">
                <a:latin typeface="Lato"/>
              </a:rPr>
              <a:t>Mr. Reyes decided to paint his living and dining rooms. He used 3/5 gallon of paint in the living room and 4/5 gallon of paint in the dining room. How many gallons of paint did he use?</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To solve the problem, you can use the model method.</a:t>
            </a:r>
            <a:endParaRPr b="0" lang="en-PH" sz="1800" spc="-1" strike="noStrike">
              <a:latin typeface="Arial"/>
            </a:endParaRPr>
          </a:p>
          <a:p>
            <a:pPr>
              <a:lnSpc>
                <a:spcPct val="100000"/>
              </a:lnSpc>
              <a:buNone/>
            </a:pPr>
            <a:endParaRPr b="0" lang="en-PH" sz="1800" spc="-1" strike="noStrike">
              <a:latin typeface="Arial"/>
            </a:endParaRPr>
          </a:p>
        </p:txBody>
      </p:sp>
      <p:sp>
        <p:nvSpPr>
          <p:cNvPr id="130" name=""/>
          <p:cNvSpPr/>
          <p:nvPr/>
        </p:nvSpPr>
        <p:spPr>
          <a:xfrm>
            <a:off x="-1260000" y="266760"/>
            <a:ext cx="5512680" cy="22518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31" name="" descr=""/>
          <p:cNvPicPr/>
          <p:nvPr/>
        </p:nvPicPr>
        <p:blipFill>
          <a:blip r:embed="rId1"/>
          <a:stretch/>
        </p:blipFill>
        <p:spPr>
          <a:xfrm>
            <a:off x="2160000" y="3987000"/>
            <a:ext cx="8643960" cy="1592280"/>
          </a:xfrm>
          <a:prstGeom prst="rect">
            <a:avLst/>
          </a:prstGeom>
          <a:ln w="0">
            <a:noFill/>
          </a:ln>
        </p:spPr>
      </p:pic>
      <p:pic>
        <p:nvPicPr>
          <p:cNvPr id="132" name="" descr=""/>
          <p:cNvPicPr/>
          <p:nvPr/>
        </p:nvPicPr>
        <p:blipFill>
          <a:blip r:embed="rId2"/>
          <a:stretch/>
        </p:blipFill>
        <p:spPr>
          <a:xfrm>
            <a:off x="2781720" y="5191560"/>
            <a:ext cx="277560" cy="567720"/>
          </a:xfrm>
          <a:prstGeom prst="rect">
            <a:avLst/>
          </a:prstGeom>
          <a:ln w="0">
            <a:noFill/>
          </a:ln>
        </p:spPr>
      </p:pic>
      <p:pic>
        <p:nvPicPr>
          <p:cNvPr id="133" name="" descr=""/>
          <p:cNvPicPr/>
          <p:nvPr/>
        </p:nvPicPr>
        <p:blipFill>
          <a:blip r:embed="rId3"/>
          <a:stretch/>
        </p:blipFill>
        <p:spPr>
          <a:xfrm>
            <a:off x="5132880" y="5202720"/>
            <a:ext cx="266400" cy="556560"/>
          </a:xfrm>
          <a:prstGeom prst="rect">
            <a:avLst/>
          </a:prstGeom>
          <a:ln w="0">
            <a:noFill/>
          </a:ln>
        </p:spPr>
      </p:pic>
      <p:pic>
        <p:nvPicPr>
          <p:cNvPr id="134" name="" descr=""/>
          <p:cNvPicPr/>
          <p:nvPr/>
        </p:nvPicPr>
        <p:blipFill>
          <a:blip r:embed="rId4"/>
          <a:stretch/>
        </p:blipFill>
        <p:spPr>
          <a:xfrm>
            <a:off x="7799400" y="3600000"/>
            <a:ext cx="299880" cy="389160"/>
          </a:xfrm>
          <a:prstGeom prst="rect">
            <a:avLst/>
          </a:prstGeom>
          <a:ln w="0">
            <a:noFill/>
          </a:ln>
        </p:spPr>
      </p:pic>
      <p:pic>
        <p:nvPicPr>
          <p:cNvPr id="135" name="" descr=""/>
          <p:cNvPicPr/>
          <p:nvPr/>
        </p:nvPicPr>
        <p:blipFill>
          <a:blip r:embed="rId5"/>
          <a:stretch/>
        </p:blipFill>
        <p:spPr>
          <a:xfrm>
            <a:off x="7920000" y="5573880"/>
            <a:ext cx="969120" cy="545400"/>
          </a:xfrm>
          <a:prstGeom prst="rect">
            <a:avLst/>
          </a:prstGeom>
          <a:ln w="0">
            <a:noFill/>
          </a:ln>
        </p:spPr>
      </p:pic>
      <p:pic>
        <p:nvPicPr>
          <p:cNvPr id="136" name="" descr=""/>
          <p:cNvPicPr/>
          <p:nvPr/>
        </p:nvPicPr>
        <p:blipFill>
          <a:blip r:embed="rId6"/>
          <a:stretch/>
        </p:blipFill>
        <p:spPr>
          <a:xfrm>
            <a:off x="8460000" y="3753360"/>
            <a:ext cx="232920" cy="232920"/>
          </a:xfrm>
          <a:prstGeom prst="rect">
            <a:avLst/>
          </a:prstGeom>
          <a:ln w="0">
            <a:noFill/>
          </a:ln>
        </p:spPr>
      </p:pic>
      <p:pic>
        <p:nvPicPr>
          <p:cNvPr id="137" name="" descr=""/>
          <p:cNvPicPr/>
          <p:nvPr/>
        </p:nvPicPr>
        <p:blipFill>
          <a:blip r:embed="rId7"/>
          <a:stretch/>
        </p:blipFill>
        <p:spPr>
          <a:xfrm>
            <a:off x="9217080" y="3420000"/>
            <a:ext cx="322200" cy="57888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PlaceHolder 1"/>
          <p:cNvSpPr>
            <a:spLocks noGrp="1"/>
          </p:cNvSpPr>
          <p:nvPr>
            <p:ph/>
          </p:nvPr>
        </p:nvSpPr>
        <p:spPr>
          <a:xfrm>
            <a:off x="648720" y="900000"/>
            <a:ext cx="10510200" cy="434592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Adding and Subtracting Simple Fractions and Mixed Numbers With Regrouping</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Cont.</a:t>
            </a:r>
            <a:endParaRPr b="0" lang="en-PH" sz="1800" spc="-1" strike="noStrike">
              <a:latin typeface="Arial"/>
            </a:endParaRPr>
          </a:p>
          <a:p>
            <a:pPr>
              <a:lnSpc>
                <a:spcPct val="100000"/>
              </a:lnSpc>
              <a:buNone/>
            </a:pPr>
            <a:r>
              <a:rPr b="0" lang="en-PH" sz="1800" spc="-1" strike="noStrike">
                <a:latin typeface="Lato"/>
              </a:rPr>
              <a:t>Remember that when adding similar fractions, just add the numerators and write the sum over the denominator. If the sum is an improper fraction, then you may change it to a mixed number. Express the fraction part of the mixed number in its simplest form. You can see that the two fractions are similar. So, you can use the rules for adding similar fractions. </a:t>
            </a:r>
            <a:endParaRPr b="0" lang="en-PH" sz="1800" spc="-1" strike="noStrike">
              <a:latin typeface="Arial"/>
            </a:endParaRPr>
          </a:p>
          <a:p>
            <a:pPr>
              <a:lnSpc>
                <a:spcPct val="100000"/>
              </a:lnSpc>
              <a:buNone/>
            </a:pPr>
            <a:r>
              <a:rPr b="0" lang="en-PH" sz="1800" spc="-1" strike="noStrike">
                <a:latin typeface="Lato"/>
              </a:rPr>
              <a:t>Hence,</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Since the answer is an improper fraction, you may express it as a mixed number. To do this, divide the numerator by the denominator. Then, take the quotient as the whole number part and the remainder as the numerator of the fraction part.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Therefore, the final answer is</a:t>
            </a:r>
            <a:endParaRPr b="0" lang="en-PH" sz="1800" spc="-1" strike="noStrike">
              <a:latin typeface="Arial"/>
            </a:endParaRPr>
          </a:p>
          <a:p>
            <a:pPr>
              <a:lnSpc>
                <a:spcPct val="100000"/>
              </a:lnSpc>
              <a:buNone/>
            </a:pPr>
            <a:endParaRPr b="0" lang="en-PH" sz="1800" spc="-1" strike="noStrike">
              <a:latin typeface="Arial"/>
            </a:endParaRPr>
          </a:p>
        </p:txBody>
      </p:sp>
      <p:sp>
        <p:nvSpPr>
          <p:cNvPr id="139" name=""/>
          <p:cNvSpPr/>
          <p:nvPr/>
        </p:nvSpPr>
        <p:spPr>
          <a:xfrm>
            <a:off x="-1260000" y="266760"/>
            <a:ext cx="5512680" cy="22518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40" name="" descr=""/>
          <p:cNvPicPr/>
          <p:nvPr/>
        </p:nvPicPr>
        <p:blipFill>
          <a:blip r:embed="rId1"/>
          <a:stretch/>
        </p:blipFill>
        <p:spPr>
          <a:xfrm>
            <a:off x="1459800" y="2885400"/>
            <a:ext cx="879840" cy="534240"/>
          </a:xfrm>
          <a:prstGeom prst="rect">
            <a:avLst/>
          </a:prstGeom>
          <a:ln w="0">
            <a:noFill/>
          </a:ln>
        </p:spPr>
      </p:pic>
      <p:pic>
        <p:nvPicPr>
          <p:cNvPr id="141" name="" descr=""/>
          <p:cNvPicPr/>
          <p:nvPr/>
        </p:nvPicPr>
        <p:blipFill>
          <a:blip r:embed="rId2"/>
          <a:stretch/>
        </p:blipFill>
        <p:spPr>
          <a:xfrm>
            <a:off x="3772800" y="4348080"/>
            <a:ext cx="366840" cy="51192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PlaceHolder 1"/>
          <p:cNvSpPr>
            <a:spLocks noGrp="1"/>
          </p:cNvSpPr>
          <p:nvPr>
            <p:ph/>
          </p:nvPr>
        </p:nvSpPr>
        <p:spPr>
          <a:xfrm>
            <a:off x="648720" y="900000"/>
            <a:ext cx="10510200" cy="434592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Adding and Subtracting Simple Fractions and Mixed Numbers With Regrouping</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You can also add dissimilar fractions. Convert the dissimilar fractions to similar fractions. Then, follow the rules in adding similar fractions.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rPr>
              <a:t>Example 2:</a:t>
            </a:r>
            <a:r>
              <a:rPr b="0" lang="en-PH" sz="1800" spc="-1" strike="noStrike">
                <a:latin typeface="Lato"/>
              </a:rPr>
              <a:t> Solve for the sum of 1/2 and 2/3.</a:t>
            </a:r>
            <a:endParaRPr b="0" lang="en-PH" sz="1800" spc="-1" strike="noStrike">
              <a:latin typeface="Arial"/>
            </a:endParaRPr>
          </a:p>
          <a:p>
            <a:pPr>
              <a:lnSpc>
                <a:spcPct val="100000"/>
              </a:lnSpc>
              <a:buNone/>
            </a:pPr>
            <a:r>
              <a:rPr b="0" lang="en-PH" sz="1800" spc="-1" strike="noStrike">
                <a:latin typeface="Lato"/>
              </a:rPr>
              <a:t>Solution:</a:t>
            </a:r>
            <a:endParaRPr b="0" lang="en-PH" sz="1800" spc="-1" strike="noStrike">
              <a:latin typeface="Arial"/>
            </a:endParaRPr>
          </a:p>
          <a:p>
            <a:pPr>
              <a:lnSpc>
                <a:spcPct val="100000"/>
              </a:lnSpc>
              <a:buNone/>
            </a:pPr>
            <a:r>
              <a:rPr b="0" lang="en-PH" sz="1800" spc="-1" strike="noStrike">
                <a:latin typeface="Lato"/>
              </a:rPr>
              <a:t>The LCD of 1/2 and 2/3 is 6. Divide each region into 6 parts.</a:t>
            </a:r>
            <a:endParaRPr b="0" lang="en-PH" sz="1800" spc="-1" strike="noStrike">
              <a:latin typeface="Arial"/>
            </a:endParaRPr>
          </a:p>
          <a:p>
            <a:pPr>
              <a:lnSpc>
                <a:spcPct val="100000"/>
              </a:lnSpc>
              <a:buNone/>
            </a:pPr>
            <a:r>
              <a:rPr b="0" lang="en-PH" sz="1200" spc="-1" strike="noStrike">
                <a:latin typeface="Lato"/>
              </a:rPr>
              <a:t>.</a:t>
            </a:r>
            <a:endParaRPr b="0" lang="en-PH" sz="1200" spc="-1" strike="noStrike">
              <a:latin typeface="Arial"/>
            </a:endParaRPr>
          </a:p>
          <a:p>
            <a:pPr>
              <a:lnSpc>
                <a:spcPct val="100000"/>
              </a:lnSpc>
              <a:buNone/>
            </a:pPr>
            <a:endParaRPr b="0" lang="en-PH" sz="1200" spc="-1" strike="noStrike">
              <a:latin typeface="Arial"/>
            </a:endParaRPr>
          </a:p>
          <a:p>
            <a:pPr>
              <a:lnSpc>
                <a:spcPct val="100000"/>
              </a:lnSpc>
              <a:buNone/>
            </a:pPr>
            <a:endParaRPr b="0" lang="en-PH" sz="1200" spc="-1" strike="noStrike">
              <a:latin typeface="Arial"/>
            </a:endParaRPr>
          </a:p>
          <a:p>
            <a:pPr>
              <a:lnSpc>
                <a:spcPct val="100000"/>
              </a:lnSpc>
              <a:buNone/>
            </a:pPr>
            <a:endParaRPr b="0" lang="en-PH" sz="1200" spc="-1" strike="noStrike">
              <a:latin typeface="Arial"/>
            </a:endParaRPr>
          </a:p>
          <a:p>
            <a:pPr>
              <a:lnSpc>
                <a:spcPct val="100000"/>
              </a:lnSpc>
              <a:buNone/>
            </a:pPr>
            <a:endParaRPr b="0" lang="en-PH" sz="1200" spc="-1" strike="noStrike">
              <a:latin typeface="Arial"/>
            </a:endParaRPr>
          </a:p>
          <a:p>
            <a:pPr>
              <a:lnSpc>
                <a:spcPct val="100000"/>
              </a:lnSpc>
              <a:buNone/>
            </a:pPr>
            <a:endParaRPr b="0" lang="en-PH" sz="1200" spc="-1" strike="noStrike">
              <a:latin typeface="Arial"/>
            </a:endParaRPr>
          </a:p>
          <a:p>
            <a:pPr>
              <a:lnSpc>
                <a:spcPct val="100000"/>
              </a:lnSpc>
              <a:buNone/>
            </a:pPr>
            <a:endParaRPr b="0" lang="en-PH" sz="1200" spc="-1" strike="noStrike">
              <a:latin typeface="Arial"/>
            </a:endParaRPr>
          </a:p>
        </p:txBody>
      </p:sp>
      <p:sp>
        <p:nvSpPr>
          <p:cNvPr id="143" name=""/>
          <p:cNvSpPr/>
          <p:nvPr/>
        </p:nvSpPr>
        <p:spPr>
          <a:xfrm>
            <a:off x="-1260000" y="266760"/>
            <a:ext cx="5512680" cy="22518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44" name="" descr=""/>
          <p:cNvPicPr/>
          <p:nvPr/>
        </p:nvPicPr>
        <p:blipFill>
          <a:blip r:embed="rId1"/>
          <a:stretch/>
        </p:blipFill>
        <p:spPr>
          <a:xfrm>
            <a:off x="2340000" y="3926160"/>
            <a:ext cx="6303960" cy="1653120"/>
          </a:xfrm>
          <a:prstGeom prst="rect">
            <a:avLst/>
          </a:prstGeom>
          <a:ln w="0">
            <a:noFill/>
          </a:ln>
        </p:spPr>
      </p:pic>
      <p:pic>
        <p:nvPicPr>
          <p:cNvPr id="145" name="" descr=""/>
          <p:cNvPicPr/>
          <p:nvPr/>
        </p:nvPicPr>
        <p:blipFill>
          <a:blip r:embed="rId2"/>
          <a:stretch/>
        </p:blipFill>
        <p:spPr>
          <a:xfrm>
            <a:off x="3582720" y="5246640"/>
            <a:ext cx="556560" cy="534240"/>
          </a:xfrm>
          <a:prstGeom prst="rect">
            <a:avLst/>
          </a:prstGeom>
          <a:ln w="0">
            <a:noFill/>
          </a:ln>
        </p:spPr>
      </p:pic>
      <p:pic>
        <p:nvPicPr>
          <p:cNvPr id="146" name="" descr=""/>
          <p:cNvPicPr/>
          <p:nvPr/>
        </p:nvPicPr>
        <p:blipFill>
          <a:blip r:embed="rId3"/>
          <a:stretch/>
        </p:blipFill>
        <p:spPr>
          <a:xfrm>
            <a:off x="6620400" y="5246640"/>
            <a:ext cx="578880" cy="55656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PlaceHolder 1"/>
          <p:cNvSpPr>
            <a:spLocks noGrp="1"/>
          </p:cNvSpPr>
          <p:nvPr>
            <p:ph/>
          </p:nvPr>
        </p:nvSpPr>
        <p:spPr>
          <a:xfrm>
            <a:off x="648720" y="900000"/>
            <a:ext cx="10510200" cy="434592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Adding and Subtracting Simple Fractions and Mixed Numbers With Regrouping</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Cont.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Hence,           is equal to          the sum is 7/6.</a:t>
            </a: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a:p>
            <a:pPr>
              <a:lnSpc>
                <a:spcPct val="100000"/>
              </a:lnSpc>
              <a:buNone/>
            </a:pPr>
            <a:r>
              <a:rPr b="0" lang="en-PH" sz="1800" spc="-1" strike="noStrike">
                <a:latin typeface="Lato"/>
              </a:rPr>
              <a:t>You may express 7/6 in its mixed number form, which is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Remember that the two given fractions are dissimilar. So, you need to change them to their equivalent similar fractions.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Hence                                  . Therefore, the sum of two fractions is 7/6 or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200" spc="-1" strike="noStrike">
                <a:latin typeface="Lato"/>
              </a:rPr>
              <a:t>.</a:t>
            </a:r>
            <a:endParaRPr b="0" lang="en-PH" sz="1200" spc="-1" strike="noStrike">
              <a:latin typeface="Arial"/>
            </a:endParaRPr>
          </a:p>
          <a:p>
            <a:pPr>
              <a:lnSpc>
                <a:spcPct val="100000"/>
              </a:lnSpc>
              <a:buNone/>
            </a:pPr>
            <a:endParaRPr b="0" lang="en-PH" sz="1200" spc="-1" strike="noStrike">
              <a:latin typeface="Arial"/>
            </a:endParaRPr>
          </a:p>
          <a:p>
            <a:pPr>
              <a:lnSpc>
                <a:spcPct val="100000"/>
              </a:lnSpc>
              <a:buNone/>
            </a:pPr>
            <a:endParaRPr b="0" lang="en-PH" sz="1200" spc="-1" strike="noStrike">
              <a:latin typeface="Arial"/>
            </a:endParaRPr>
          </a:p>
          <a:p>
            <a:pPr>
              <a:lnSpc>
                <a:spcPct val="100000"/>
              </a:lnSpc>
              <a:buNone/>
            </a:pPr>
            <a:endParaRPr b="0" lang="en-PH" sz="1200" spc="-1" strike="noStrike">
              <a:latin typeface="Arial"/>
            </a:endParaRPr>
          </a:p>
          <a:p>
            <a:pPr>
              <a:lnSpc>
                <a:spcPct val="100000"/>
              </a:lnSpc>
              <a:buNone/>
            </a:pPr>
            <a:endParaRPr b="0" lang="en-PH" sz="1200" spc="-1" strike="noStrike">
              <a:latin typeface="Arial"/>
            </a:endParaRPr>
          </a:p>
          <a:p>
            <a:pPr>
              <a:lnSpc>
                <a:spcPct val="100000"/>
              </a:lnSpc>
              <a:buNone/>
            </a:pPr>
            <a:endParaRPr b="0" lang="en-PH" sz="1200" spc="-1" strike="noStrike">
              <a:latin typeface="Arial"/>
            </a:endParaRPr>
          </a:p>
          <a:p>
            <a:pPr>
              <a:lnSpc>
                <a:spcPct val="100000"/>
              </a:lnSpc>
              <a:buNone/>
            </a:pPr>
            <a:endParaRPr b="0" lang="en-PH" sz="1200" spc="-1" strike="noStrike">
              <a:latin typeface="Arial"/>
            </a:endParaRPr>
          </a:p>
        </p:txBody>
      </p:sp>
      <p:sp>
        <p:nvSpPr>
          <p:cNvPr id="148" name=""/>
          <p:cNvSpPr/>
          <p:nvPr/>
        </p:nvSpPr>
        <p:spPr>
          <a:xfrm>
            <a:off x="-1260000" y="266760"/>
            <a:ext cx="5512680" cy="22518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49" name="" descr=""/>
          <p:cNvPicPr/>
          <p:nvPr/>
        </p:nvPicPr>
        <p:blipFill>
          <a:blip r:embed="rId1"/>
          <a:stretch/>
        </p:blipFill>
        <p:spPr>
          <a:xfrm>
            <a:off x="2520000" y="1800000"/>
            <a:ext cx="2845440" cy="1259280"/>
          </a:xfrm>
          <a:prstGeom prst="rect">
            <a:avLst/>
          </a:prstGeom>
          <a:ln w="0">
            <a:noFill/>
          </a:ln>
        </p:spPr>
      </p:pic>
      <p:pic>
        <p:nvPicPr>
          <p:cNvPr id="150" name="" descr=""/>
          <p:cNvPicPr/>
          <p:nvPr/>
        </p:nvPicPr>
        <p:blipFill>
          <a:blip r:embed="rId2"/>
          <a:stretch/>
        </p:blipFill>
        <p:spPr>
          <a:xfrm>
            <a:off x="1546920" y="3060000"/>
            <a:ext cx="612360" cy="545400"/>
          </a:xfrm>
          <a:prstGeom prst="rect">
            <a:avLst/>
          </a:prstGeom>
          <a:ln w="0">
            <a:noFill/>
          </a:ln>
        </p:spPr>
      </p:pic>
      <p:sp>
        <p:nvSpPr>
          <p:cNvPr id="151" name=""/>
          <p:cNvSpPr/>
          <p:nvPr/>
        </p:nvSpPr>
        <p:spPr>
          <a:xfrm>
            <a:off x="3240000" y="3087360"/>
            <a:ext cx="590040" cy="511920"/>
          </a:xfrm>
          <a:prstGeom prst="rect">
            <a:avLst/>
          </a:prstGeom>
          <a:blipFill rotWithShape="0">
            <a:blip r:embed="rId3"/>
            <a:srcRect/>
            <a:stretch/>
          </a:blipFill>
          <a:ln w="0">
            <a:noFill/>
          </a:ln>
        </p:spPr>
        <p:style>
          <a:lnRef idx="0"/>
          <a:fillRef idx="0"/>
          <a:effectRef idx="0"/>
          <a:fontRef idx="minor"/>
        </p:style>
        <p:txBody>
          <a:bodyPr lIns="90000" rIns="90000" tIns="45000" bIns="45000" anchor="ctr" anchorCtr="1">
            <a:noAutofit/>
          </a:bodyPr>
          <a:p>
            <a:pPr algn="ctr">
              <a:lnSpc>
                <a:spcPct val="100000"/>
              </a:lnSpc>
              <a:buNone/>
            </a:pPr>
            <a:r>
              <a:rPr b="0" lang="en-PH" sz="1800" spc="-1" strike="noStrike">
                <a:solidFill>
                  <a:srgbClr val="000000"/>
                </a:solidFill>
                <a:latin typeface="Arial"/>
                <a:ea typeface="DejaVu Sans"/>
              </a:rPr>
              <a:t>          </a:t>
            </a:r>
            <a:endParaRPr b="0" lang="en-PH" sz="1800" spc="-1" strike="noStrike">
              <a:latin typeface="Arial"/>
            </a:endParaRPr>
          </a:p>
        </p:txBody>
      </p:sp>
      <p:pic>
        <p:nvPicPr>
          <p:cNvPr id="152" name="" descr=""/>
          <p:cNvPicPr/>
          <p:nvPr/>
        </p:nvPicPr>
        <p:blipFill>
          <a:blip r:embed="rId4"/>
          <a:stretch/>
        </p:blipFill>
        <p:spPr>
          <a:xfrm>
            <a:off x="6480000" y="3600000"/>
            <a:ext cx="288720" cy="500760"/>
          </a:xfrm>
          <a:prstGeom prst="rect">
            <a:avLst/>
          </a:prstGeom>
          <a:ln w="0">
            <a:noFill/>
          </a:ln>
        </p:spPr>
      </p:pic>
      <p:pic>
        <p:nvPicPr>
          <p:cNvPr id="153" name="" descr=""/>
          <p:cNvPicPr/>
          <p:nvPr/>
        </p:nvPicPr>
        <p:blipFill>
          <a:blip r:embed="rId5"/>
          <a:stretch/>
        </p:blipFill>
        <p:spPr>
          <a:xfrm>
            <a:off x="1559520" y="5236920"/>
            <a:ext cx="2039760" cy="523080"/>
          </a:xfrm>
          <a:prstGeom prst="rect">
            <a:avLst/>
          </a:prstGeom>
          <a:ln w="0">
            <a:noFill/>
          </a:ln>
        </p:spPr>
      </p:pic>
      <p:pic>
        <p:nvPicPr>
          <p:cNvPr id="154" name="" descr=""/>
          <p:cNvPicPr/>
          <p:nvPr/>
        </p:nvPicPr>
        <p:blipFill>
          <a:blip r:embed="rId6"/>
          <a:stretch/>
        </p:blipFill>
        <p:spPr>
          <a:xfrm>
            <a:off x="8306640" y="5220000"/>
            <a:ext cx="333360" cy="51192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PlaceHolder 1"/>
          <p:cNvSpPr>
            <a:spLocks noGrp="1"/>
          </p:cNvSpPr>
          <p:nvPr>
            <p:ph/>
          </p:nvPr>
        </p:nvSpPr>
        <p:spPr>
          <a:xfrm>
            <a:off x="648720" y="900000"/>
            <a:ext cx="10510200" cy="434592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Adding and Subtracting Simple Fractions and Mixed Numbers With Regrouping</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You can also add a mixed number to a fraction or another mixed number.</a:t>
            </a:r>
            <a:endParaRPr b="0" lang="en-PH" sz="1800" spc="-1" strike="noStrike">
              <a:latin typeface="Arial"/>
            </a:endParaRPr>
          </a:p>
          <a:p>
            <a:pPr>
              <a:lnSpc>
                <a:spcPct val="100000"/>
              </a:lnSpc>
              <a:buNone/>
            </a:pPr>
            <a:r>
              <a:rPr b="1" lang="en-PH" sz="1800" spc="-1" strike="noStrike">
                <a:latin typeface="Lato"/>
              </a:rPr>
              <a:t>Example 3:</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The LCD of     and .   Is 12. Divide each region into 12 parts.</a:t>
            </a:r>
            <a:endParaRPr b="0" lang="en-PH" sz="1800" spc="-1" strike="noStrike">
              <a:latin typeface="Arial"/>
            </a:endParaRPr>
          </a:p>
        </p:txBody>
      </p:sp>
      <p:sp>
        <p:nvSpPr>
          <p:cNvPr id="156" name=""/>
          <p:cNvSpPr/>
          <p:nvPr/>
        </p:nvSpPr>
        <p:spPr>
          <a:xfrm>
            <a:off x="-1260000" y="266760"/>
            <a:ext cx="5512680" cy="22518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57" name="" descr=""/>
          <p:cNvPicPr/>
          <p:nvPr/>
        </p:nvPicPr>
        <p:blipFill>
          <a:blip r:embed="rId1"/>
          <a:stretch/>
        </p:blipFill>
        <p:spPr>
          <a:xfrm>
            <a:off x="2289240" y="2017800"/>
            <a:ext cx="1850040" cy="500760"/>
          </a:xfrm>
          <a:prstGeom prst="rect">
            <a:avLst/>
          </a:prstGeom>
          <a:ln w="0">
            <a:noFill/>
          </a:ln>
        </p:spPr>
      </p:pic>
      <p:pic>
        <p:nvPicPr>
          <p:cNvPr id="158" name="" descr=""/>
          <p:cNvPicPr/>
          <p:nvPr/>
        </p:nvPicPr>
        <p:blipFill>
          <a:blip r:embed="rId2"/>
          <a:stretch/>
        </p:blipFill>
        <p:spPr>
          <a:xfrm>
            <a:off x="4193640" y="2521800"/>
            <a:ext cx="6785640" cy="897480"/>
          </a:xfrm>
          <a:prstGeom prst="rect">
            <a:avLst/>
          </a:prstGeom>
          <a:ln w="0">
            <a:noFill/>
          </a:ln>
        </p:spPr>
      </p:pic>
      <p:pic>
        <p:nvPicPr>
          <p:cNvPr id="159" name="" descr=""/>
          <p:cNvPicPr/>
          <p:nvPr/>
        </p:nvPicPr>
        <p:blipFill>
          <a:blip r:embed="rId3"/>
          <a:stretch/>
        </p:blipFill>
        <p:spPr>
          <a:xfrm>
            <a:off x="5760000" y="3420000"/>
            <a:ext cx="467280" cy="511920"/>
          </a:xfrm>
          <a:prstGeom prst="rect">
            <a:avLst/>
          </a:prstGeom>
          <a:ln w="0">
            <a:noFill/>
          </a:ln>
        </p:spPr>
      </p:pic>
      <p:pic>
        <p:nvPicPr>
          <p:cNvPr id="160" name="" descr=""/>
          <p:cNvPicPr/>
          <p:nvPr/>
        </p:nvPicPr>
        <p:blipFill>
          <a:blip r:embed="rId4"/>
          <a:stretch/>
        </p:blipFill>
        <p:spPr>
          <a:xfrm>
            <a:off x="9540000" y="3413880"/>
            <a:ext cx="411480" cy="545400"/>
          </a:xfrm>
          <a:prstGeom prst="rect">
            <a:avLst/>
          </a:prstGeom>
          <a:ln w="0">
            <a:noFill/>
          </a:ln>
        </p:spPr>
      </p:pic>
      <p:pic>
        <p:nvPicPr>
          <p:cNvPr id="161" name="" descr=""/>
          <p:cNvPicPr/>
          <p:nvPr/>
        </p:nvPicPr>
        <p:blipFill>
          <a:blip r:embed="rId5"/>
          <a:stretch/>
        </p:blipFill>
        <p:spPr>
          <a:xfrm>
            <a:off x="1980000" y="3818520"/>
            <a:ext cx="266400" cy="500760"/>
          </a:xfrm>
          <a:prstGeom prst="rect">
            <a:avLst/>
          </a:prstGeom>
          <a:ln w="0">
            <a:noFill/>
          </a:ln>
        </p:spPr>
      </p:pic>
      <p:pic>
        <p:nvPicPr>
          <p:cNvPr id="162" name="" descr=""/>
          <p:cNvPicPr/>
          <p:nvPr/>
        </p:nvPicPr>
        <p:blipFill>
          <a:blip r:embed="rId6"/>
          <a:srcRect l="0" t="0" r="43630" b="0"/>
          <a:stretch/>
        </p:blipFill>
        <p:spPr>
          <a:xfrm>
            <a:off x="2647800" y="3780000"/>
            <a:ext cx="231120" cy="545040"/>
          </a:xfrm>
          <a:prstGeom prst="rect">
            <a:avLst/>
          </a:prstGeom>
          <a:ln w="0">
            <a:noFill/>
          </a:ln>
        </p:spPr>
      </p:pic>
      <p:pic>
        <p:nvPicPr>
          <p:cNvPr id="163" name="" descr=""/>
          <p:cNvPicPr/>
          <p:nvPr/>
        </p:nvPicPr>
        <p:blipFill>
          <a:blip r:embed="rId7"/>
          <a:stretch/>
        </p:blipFill>
        <p:spPr>
          <a:xfrm>
            <a:off x="4193640" y="4500000"/>
            <a:ext cx="7145640" cy="864360"/>
          </a:xfrm>
          <a:prstGeom prst="rect">
            <a:avLst/>
          </a:prstGeom>
          <a:ln w="0">
            <a:noFill/>
          </a:ln>
        </p:spPr>
      </p:pic>
      <p:pic>
        <p:nvPicPr>
          <p:cNvPr id="164" name="" descr=""/>
          <p:cNvPicPr/>
          <p:nvPr/>
        </p:nvPicPr>
        <p:blipFill>
          <a:blip r:embed="rId8"/>
          <a:stretch/>
        </p:blipFill>
        <p:spPr>
          <a:xfrm>
            <a:off x="5145480" y="5365080"/>
            <a:ext cx="433800" cy="288720"/>
          </a:xfrm>
          <a:prstGeom prst="rect">
            <a:avLst/>
          </a:prstGeom>
          <a:ln w="0">
            <a:noFill/>
          </a:ln>
        </p:spPr>
      </p:pic>
      <p:pic>
        <p:nvPicPr>
          <p:cNvPr id="165" name="" descr=""/>
          <p:cNvPicPr/>
          <p:nvPr/>
        </p:nvPicPr>
        <p:blipFill>
          <a:blip r:embed="rId9"/>
          <a:stretch/>
        </p:blipFill>
        <p:spPr>
          <a:xfrm>
            <a:off x="7200000" y="5418000"/>
            <a:ext cx="969120" cy="701280"/>
          </a:xfrm>
          <a:prstGeom prst="rect">
            <a:avLst/>
          </a:prstGeom>
          <a:ln w="0">
            <a:noFill/>
          </a:ln>
        </p:spPr>
      </p:pic>
      <p:pic>
        <p:nvPicPr>
          <p:cNvPr id="166" name="" descr=""/>
          <p:cNvPicPr/>
          <p:nvPr/>
        </p:nvPicPr>
        <p:blipFill>
          <a:blip r:embed="rId10"/>
          <a:stretch/>
        </p:blipFill>
        <p:spPr>
          <a:xfrm>
            <a:off x="9540000" y="5365080"/>
            <a:ext cx="511920" cy="57888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PlaceHolder 1"/>
          <p:cNvSpPr>
            <a:spLocks noGrp="1"/>
          </p:cNvSpPr>
          <p:nvPr>
            <p:ph/>
          </p:nvPr>
        </p:nvSpPr>
        <p:spPr>
          <a:xfrm>
            <a:off x="648720" y="900000"/>
            <a:ext cx="10510200" cy="434592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Adding and Subtracting Simple Fractions and Mixed Numbers With Regrouping</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Cont.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Hence            is equal to                the sum is         or             or</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You can observe that                               or</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Therefore, the sum of        and     is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Now that you learned how to add fractions with regrouping, it is time to learn about subtracting fractions with regrouping. You can subtract fractions using the same process as addition of fractions, except that the operation is subtraction.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68" name=""/>
          <p:cNvSpPr/>
          <p:nvPr/>
        </p:nvSpPr>
        <p:spPr>
          <a:xfrm>
            <a:off x="-1260000" y="266760"/>
            <a:ext cx="5512680" cy="22518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69" name="" descr=""/>
          <p:cNvPicPr/>
          <p:nvPr/>
        </p:nvPicPr>
        <p:blipFill>
          <a:blip r:embed="rId1"/>
          <a:stretch/>
        </p:blipFill>
        <p:spPr>
          <a:xfrm>
            <a:off x="1580400" y="1980000"/>
            <a:ext cx="578880" cy="545400"/>
          </a:xfrm>
          <a:prstGeom prst="rect">
            <a:avLst/>
          </a:prstGeom>
          <a:ln w="0">
            <a:noFill/>
          </a:ln>
        </p:spPr>
      </p:pic>
      <p:pic>
        <p:nvPicPr>
          <p:cNvPr id="170" name="" descr=""/>
          <p:cNvPicPr/>
          <p:nvPr/>
        </p:nvPicPr>
        <p:blipFill>
          <a:blip r:embed="rId2"/>
          <a:stretch/>
        </p:blipFill>
        <p:spPr>
          <a:xfrm>
            <a:off x="3371040" y="2006640"/>
            <a:ext cx="768240" cy="511920"/>
          </a:xfrm>
          <a:prstGeom prst="rect">
            <a:avLst/>
          </a:prstGeom>
          <a:ln w="0">
            <a:noFill/>
          </a:ln>
        </p:spPr>
      </p:pic>
      <p:pic>
        <p:nvPicPr>
          <p:cNvPr id="171" name="" descr=""/>
          <p:cNvPicPr/>
          <p:nvPr/>
        </p:nvPicPr>
        <p:blipFill>
          <a:blip r:embed="rId3"/>
          <a:stretch/>
        </p:blipFill>
        <p:spPr>
          <a:xfrm>
            <a:off x="5392440" y="1980000"/>
            <a:ext cx="366840" cy="545400"/>
          </a:xfrm>
          <a:prstGeom prst="rect">
            <a:avLst/>
          </a:prstGeom>
          <a:ln w="0">
            <a:noFill/>
          </a:ln>
        </p:spPr>
      </p:pic>
      <p:pic>
        <p:nvPicPr>
          <p:cNvPr id="172" name="" descr=""/>
          <p:cNvPicPr/>
          <p:nvPr/>
        </p:nvPicPr>
        <p:blipFill>
          <a:blip r:embed="rId4"/>
          <a:stretch/>
        </p:blipFill>
        <p:spPr>
          <a:xfrm>
            <a:off x="6120000" y="1980000"/>
            <a:ext cx="657000" cy="534240"/>
          </a:xfrm>
          <a:prstGeom prst="rect">
            <a:avLst/>
          </a:prstGeom>
          <a:ln w="0">
            <a:noFill/>
          </a:ln>
        </p:spPr>
      </p:pic>
      <p:pic>
        <p:nvPicPr>
          <p:cNvPr id="173" name="" descr=""/>
          <p:cNvPicPr/>
          <p:nvPr/>
        </p:nvPicPr>
        <p:blipFill>
          <a:blip r:embed="rId5"/>
          <a:stretch/>
        </p:blipFill>
        <p:spPr>
          <a:xfrm>
            <a:off x="7200000" y="2018520"/>
            <a:ext cx="467280" cy="500760"/>
          </a:xfrm>
          <a:prstGeom prst="rect">
            <a:avLst/>
          </a:prstGeom>
          <a:ln w="0">
            <a:noFill/>
          </a:ln>
        </p:spPr>
      </p:pic>
      <p:pic>
        <p:nvPicPr>
          <p:cNvPr id="174" name="" descr=""/>
          <p:cNvPicPr/>
          <p:nvPr/>
        </p:nvPicPr>
        <p:blipFill>
          <a:blip r:embed="rId6"/>
          <a:stretch/>
        </p:blipFill>
        <p:spPr>
          <a:xfrm>
            <a:off x="3042720" y="2794320"/>
            <a:ext cx="1816560" cy="444960"/>
          </a:xfrm>
          <a:prstGeom prst="rect">
            <a:avLst/>
          </a:prstGeom>
          <a:ln w="0">
            <a:noFill/>
          </a:ln>
        </p:spPr>
      </p:pic>
      <p:pic>
        <p:nvPicPr>
          <p:cNvPr id="175" name="" descr=""/>
          <p:cNvPicPr/>
          <p:nvPr/>
        </p:nvPicPr>
        <p:blipFill>
          <a:blip r:embed="rId7"/>
          <a:stretch/>
        </p:blipFill>
        <p:spPr>
          <a:xfrm>
            <a:off x="5269680" y="2716200"/>
            <a:ext cx="489600" cy="523080"/>
          </a:xfrm>
          <a:prstGeom prst="rect">
            <a:avLst/>
          </a:prstGeom>
          <a:ln w="0">
            <a:noFill/>
          </a:ln>
        </p:spPr>
      </p:pic>
      <p:pic>
        <p:nvPicPr>
          <p:cNvPr id="176" name="" descr=""/>
          <p:cNvPicPr/>
          <p:nvPr/>
        </p:nvPicPr>
        <p:blipFill>
          <a:blip r:embed="rId8"/>
          <a:stretch/>
        </p:blipFill>
        <p:spPr>
          <a:xfrm>
            <a:off x="3042720" y="3247200"/>
            <a:ext cx="366840" cy="712440"/>
          </a:xfrm>
          <a:prstGeom prst="rect">
            <a:avLst/>
          </a:prstGeom>
          <a:ln w="0">
            <a:noFill/>
          </a:ln>
        </p:spPr>
      </p:pic>
      <p:pic>
        <p:nvPicPr>
          <p:cNvPr id="177" name="" descr=""/>
          <p:cNvPicPr/>
          <p:nvPr/>
        </p:nvPicPr>
        <p:blipFill>
          <a:blip r:embed="rId9"/>
          <a:stretch/>
        </p:blipFill>
        <p:spPr>
          <a:xfrm>
            <a:off x="3861720" y="3239640"/>
            <a:ext cx="277560" cy="567720"/>
          </a:xfrm>
          <a:prstGeom prst="rect">
            <a:avLst/>
          </a:prstGeom>
          <a:ln w="0">
            <a:noFill/>
          </a:ln>
        </p:spPr>
      </p:pic>
      <p:pic>
        <p:nvPicPr>
          <p:cNvPr id="178" name="" descr=""/>
          <p:cNvPicPr/>
          <p:nvPr/>
        </p:nvPicPr>
        <p:blipFill>
          <a:blip r:embed="rId10"/>
          <a:stretch/>
        </p:blipFill>
        <p:spPr>
          <a:xfrm>
            <a:off x="4380840" y="3240000"/>
            <a:ext cx="478440" cy="55656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499</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2023-04-04T11:06:45Z</dcterms:modified>
  <cp:revision>48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