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7.png" ContentType="image/png"/>
  <Override PartName="/ppt/media/image8.png" ContentType="image/png"/>
  <Override PartName="/ppt/media/image9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7.xml" ContentType="application/vnd.openxmlformats-officedocument.presentationml.slide+xml"/>
  <Override PartName="/ppt/slides/slide8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05360" cy="6771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12240" cy="271224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17680" cy="377568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17680" cy="29736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05360" cy="54828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883800" cy="88380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947880" cy="94788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051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360000" y="6352200"/>
            <a:ext cx="26290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529680" cy="3297960"/>
          </a:xfrm>
          <a:prstGeom prst="rect">
            <a:avLst/>
          </a:prstGeom>
          <a:ln w="127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image" Target="../media/image8.png"/><Relationship Id="rId3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3996000" y="2772360"/>
            <a:ext cx="7539480" cy="130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4000" spc="-1" strike="noStrike">
                <a:solidFill>
                  <a:srgbClr val="ffffff"/>
                </a:solidFill>
                <a:latin typeface="Lato"/>
                <a:ea typeface="AppleSystemUIFont"/>
              </a:rPr>
              <a:t>Solving Problems Involving Measures of Position</a:t>
            </a:r>
            <a:endParaRPr b="0" lang="en-PH" sz="4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609480" y="165600"/>
            <a:ext cx="10962000" cy="795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3600" spc="-1" strike="noStrike">
                <a:latin typeface="Lato"/>
              </a:rPr>
              <a:t>Solving Problems Involving Measures of Position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26" name="PlaceHolder 2"/>
          <p:cNvSpPr>
            <a:spLocks noGrp="1"/>
          </p:cNvSpPr>
          <p:nvPr>
            <p:ph/>
          </p:nvPr>
        </p:nvSpPr>
        <p:spPr>
          <a:xfrm>
            <a:off x="609480" y="1080000"/>
            <a:ext cx="10909080" cy="5030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</a:rPr>
              <a:t> </a:t>
            </a:r>
            <a:r>
              <a:rPr b="0" lang="en-PH" sz="2000" spc="-1" strike="noStrike">
                <a:latin typeface="Lato"/>
              </a:rPr>
              <a:t>	</a:t>
            </a:r>
            <a:r>
              <a:rPr b="0" lang="en-PH" sz="2000" spc="-1" strike="noStrike">
                <a:latin typeface="Lato"/>
              </a:rPr>
              <a:t>In solving measures of position, you can use the same procedures on how other real-life problems are solved. George Polya (1945) provided an effective mathematical method on how one should solve a problem. In his four-step problem-solving strategy, Polya emphasized that solving real-life problems uses four phases:</a:t>
            </a:r>
            <a:endParaRPr b="0" lang="en-PH" sz="2000" spc="-1" strike="noStrike">
              <a:latin typeface="Lato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2000" spc="-1" strike="noStrike">
              <a:latin typeface="Lato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</a:rPr>
              <a:t> </a:t>
            </a:r>
            <a:r>
              <a:rPr b="0" lang="en-PH" sz="2000" spc="-1" strike="noStrike">
                <a:latin typeface="Lato"/>
              </a:rPr>
              <a:t>	</a:t>
            </a:r>
            <a:r>
              <a:rPr b="0" lang="en-PH" sz="2000" spc="-1" strike="noStrike">
                <a:latin typeface="Lato"/>
              </a:rPr>
              <a:t>	</a:t>
            </a:r>
            <a:r>
              <a:rPr b="0" lang="en-PH" sz="2000" spc="-1" strike="noStrike">
                <a:latin typeface="Lato"/>
              </a:rPr>
              <a:t>1) understand the problem,</a:t>
            </a:r>
            <a:endParaRPr b="0" lang="en-PH" sz="2000" spc="-1" strike="noStrike">
              <a:latin typeface="Lato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</a:rPr>
              <a:t> </a:t>
            </a:r>
            <a:r>
              <a:rPr b="0" lang="en-PH" sz="2000" spc="-1" strike="noStrike">
                <a:latin typeface="Lato"/>
              </a:rPr>
              <a:t>	</a:t>
            </a:r>
            <a:r>
              <a:rPr b="0" lang="en-PH" sz="2000" spc="-1" strike="noStrike">
                <a:latin typeface="Lato"/>
              </a:rPr>
              <a:t>	</a:t>
            </a:r>
            <a:r>
              <a:rPr b="0" lang="en-PH" sz="2000" spc="-1" strike="noStrike">
                <a:latin typeface="Lato"/>
              </a:rPr>
              <a:t>2) devise a plan,</a:t>
            </a:r>
            <a:endParaRPr b="0" lang="en-PH" sz="2000" spc="-1" strike="noStrike">
              <a:latin typeface="Lato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</a:rPr>
              <a:t> </a:t>
            </a:r>
            <a:r>
              <a:rPr b="0" lang="en-PH" sz="2000" spc="-1" strike="noStrike">
                <a:latin typeface="Lato"/>
              </a:rPr>
              <a:t>	</a:t>
            </a:r>
            <a:r>
              <a:rPr b="0" lang="en-PH" sz="2000" spc="-1" strike="noStrike">
                <a:latin typeface="Lato"/>
              </a:rPr>
              <a:t>	</a:t>
            </a:r>
            <a:r>
              <a:rPr b="0" lang="en-PH" sz="2000" spc="-1" strike="noStrike">
                <a:latin typeface="Lato"/>
              </a:rPr>
              <a:t>3) carry out the plan, and</a:t>
            </a:r>
            <a:endParaRPr b="0" lang="en-PH" sz="2000" spc="-1" strike="noStrike">
              <a:latin typeface="Lato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</a:rPr>
              <a:t> </a:t>
            </a:r>
            <a:r>
              <a:rPr b="0" lang="en-PH" sz="2000" spc="-1" strike="noStrike">
                <a:latin typeface="Lato"/>
              </a:rPr>
              <a:t>	</a:t>
            </a:r>
            <a:r>
              <a:rPr b="0" lang="en-PH" sz="2000" spc="-1" strike="noStrike">
                <a:latin typeface="Lato"/>
              </a:rPr>
              <a:t>	</a:t>
            </a:r>
            <a:r>
              <a:rPr b="0" lang="en-PH" sz="2000" spc="-1" strike="noStrike">
                <a:latin typeface="Lato"/>
              </a:rPr>
              <a:t>4) look back.</a:t>
            </a:r>
            <a:endParaRPr b="0" lang="en-PH" sz="2000" spc="-1" strike="noStrike">
              <a:latin typeface="Lato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2000" spc="-1" strike="noStrike">
              <a:latin typeface="Lato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</a:rPr>
              <a:t> </a:t>
            </a:r>
            <a:r>
              <a:rPr b="0" lang="en-PH" sz="2000" spc="-1" strike="noStrike">
                <a:latin typeface="Lato"/>
              </a:rPr>
              <a:t>	</a:t>
            </a:r>
            <a:r>
              <a:rPr b="0" lang="en-PH" sz="2000" spc="-1" strike="noStrike">
                <a:latin typeface="Lato"/>
              </a:rPr>
              <a:t>Let us illustrate this method in solving real-life problems involving measures of position. Using Polya’s problem-solving strategy, you will be able to understand how it helps to solve problems involving measures of position.</a:t>
            </a:r>
            <a:endParaRPr b="0" lang="en-PH" sz="2000" spc="-1" strike="noStrike">
              <a:latin typeface="Lato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 type="title"/>
          </p:nvPr>
        </p:nvSpPr>
        <p:spPr>
          <a:xfrm>
            <a:off x="609480" y="165600"/>
            <a:ext cx="10962000" cy="795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3600" spc="-1" strike="noStrike">
                <a:latin typeface="Lato"/>
              </a:rPr>
              <a:t>Solving Problems Involving Measures of Position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28" name="PlaceHolder 2"/>
          <p:cNvSpPr>
            <a:spLocks noGrp="1"/>
          </p:cNvSpPr>
          <p:nvPr>
            <p:ph/>
          </p:nvPr>
        </p:nvSpPr>
        <p:spPr>
          <a:xfrm>
            <a:off x="609480" y="1080000"/>
            <a:ext cx="10909080" cy="5030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algn="just"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Example 1:</a:t>
            </a:r>
            <a:r>
              <a:rPr b="0" lang="en-PH" sz="1800" spc="-1" strike="noStrike">
                <a:latin typeface="Lato"/>
              </a:rPr>
              <a:t> Mr. Tan, a bank manager, is interested in the amount of time it takes his teller to serve the depositors. On a particular day, he asked his secretary to record the service time (in minutes) for 25 customers. The number of minutes are as follows: 15, 9, 8,11, 7, 6, 9, 12, 13, 14, 5, 5, 7, 8, 9, 12, 5, 7, 7, 8, 9, 10, 5, 7, 10. According to Mr. Tan, the record shows that at most, 12% of the record of service denote inefficiency in working. Greater than what time is considered inefficient?</a:t>
            </a:r>
            <a:endParaRPr b="0" lang="en-PH" sz="1800" spc="-1" strike="noStrike">
              <a:latin typeface="Lato"/>
            </a:endParaRPr>
          </a:p>
          <a:p>
            <a:pPr algn="just"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Solution:</a:t>
            </a:r>
            <a:endParaRPr b="0" lang="en-PH" sz="1800" spc="-1" strike="noStrike">
              <a:latin typeface="Lato"/>
            </a:endParaRPr>
          </a:p>
          <a:p>
            <a:pPr algn="just"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Step I. Understand the problem:</a:t>
            </a:r>
            <a:r>
              <a:rPr b="0" lang="en-PH" sz="1800" spc="-1" strike="noStrike">
                <a:latin typeface="Lato"/>
              </a:rPr>
              <a:t> Since, at most, 12% of the service time greater than a certain value is considered inefficient, the problem wants us to determine P</a:t>
            </a:r>
            <a:r>
              <a:rPr b="0" lang="en-PH" sz="1800" spc="-1" strike="noStrike" baseline="-8000">
                <a:latin typeface="Lato"/>
              </a:rPr>
              <a:t>88</a:t>
            </a:r>
            <a:r>
              <a:rPr b="0" lang="en-PH" sz="1800" spc="-1" strike="noStrike">
                <a:latin typeface="Lato"/>
              </a:rPr>
              <a:t>.</a:t>
            </a:r>
            <a:endParaRPr b="0" lang="en-PH" sz="1800" spc="-1" strike="noStrike">
              <a:latin typeface="Lato"/>
            </a:endParaRPr>
          </a:p>
          <a:p>
            <a:pPr algn="just"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Step II. Devise a plan:</a:t>
            </a:r>
            <a:r>
              <a:rPr b="0" lang="en-PH" sz="1800" spc="-1" strike="noStrike">
                <a:latin typeface="Lato"/>
              </a:rPr>
              <a:t> Locate P</a:t>
            </a:r>
            <a:r>
              <a:rPr b="0" lang="en-PH" sz="1800" spc="-1" strike="noStrike" baseline="-8000">
                <a:latin typeface="Lato"/>
              </a:rPr>
              <a:t>88</a:t>
            </a:r>
            <a:r>
              <a:rPr b="0" lang="en-PH" sz="1800" spc="-1" strike="noStrike">
                <a:latin typeface="Lato"/>
              </a:rPr>
              <a:t> using the concept of measures of position and then determine its exact value.</a:t>
            </a:r>
            <a:endParaRPr b="0" lang="en-PH" sz="1800" spc="-1" strike="noStrike">
              <a:latin typeface="Lato"/>
            </a:endParaRPr>
          </a:p>
          <a:p>
            <a:pPr algn="just"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Step III. Carry out the plan:</a:t>
            </a:r>
            <a:r>
              <a:rPr b="0" lang="en-PH" sz="1800" spc="-1" strike="noStrike">
                <a:latin typeface="Lato"/>
              </a:rPr>
              <a:t> The location of P88 is at 0.88(25+1)=22.88th place, which means that P</a:t>
            </a:r>
            <a:r>
              <a:rPr b="0" lang="en-PH" sz="1800" spc="-1" strike="noStrike" baseline="-8000">
                <a:latin typeface="Lato"/>
              </a:rPr>
              <a:t>88</a:t>
            </a:r>
            <a:r>
              <a:rPr b="0" lang="en-PH" sz="1800" spc="-1" strike="noStrike">
                <a:latin typeface="Lato"/>
              </a:rPr>
              <a:t> is between the 22nd and 23rd service time values, that is, 12 minutes and 13 minutes, respectively. Thus, P</a:t>
            </a:r>
            <a:r>
              <a:rPr b="0" lang="en-PH" sz="1800" spc="-1" strike="noStrike" baseline="-8000">
                <a:latin typeface="Lato"/>
              </a:rPr>
              <a:t>88</a:t>
            </a:r>
            <a:r>
              <a:rPr b="0" lang="en-PH" sz="1800" spc="-1" strike="noStrike">
                <a:latin typeface="Lato"/>
              </a:rPr>
              <a:t>=12+0.88(13-12)=12.88 minutes. Therefore, at most, 12% of the service time greater than 12.88 minutes is considered inefficient.</a:t>
            </a:r>
            <a:endParaRPr b="0" lang="en-PH" sz="1800" spc="-1" strike="noStrike">
              <a:latin typeface="Lato"/>
            </a:endParaRPr>
          </a:p>
          <a:p>
            <a:pPr algn="just"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Step IV. Look back. </a:t>
            </a:r>
            <a:r>
              <a:rPr b="0" lang="en-PH" sz="1800" spc="-1" strike="noStrike">
                <a:latin typeface="Lato"/>
              </a:rPr>
              <a:t>Note that there are 3 service times greater than 12.88, taking the percentage of the 3 service times against the 25 service times, it is 3/25x100%=12%, hence, it satisfies the given condition that there is at most, 12% service time greater than 12.88 minutes.</a:t>
            </a:r>
            <a:endParaRPr b="0" lang="en-PH" sz="1800" spc="-1" strike="noStrike">
              <a:latin typeface="Lato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Lato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1"/>
          <p:cNvSpPr>
            <a:spLocks noGrp="1"/>
          </p:cNvSpPr>
          <p:nvPr>
            <p:ph type="title"/>
          </p:nvPr>
        </p:nvSpPr>
        <p:spPr>
          <a:xfrm>
            <a:off x="609480" y="165600"/>
            <a:ext cx="10962000" cy="795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3600" spc="-1" strike="noStrike">
                <a:latin typeface="Lato"/>
              </a:rPr>
              <a:t>Solving Problems Involving Measures of Position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30" name="PlaceHolder 2"/>
          <p:cNvSpPr>
            <a:spLocks noGrp="1"/>
          </p:cNvSpPr>
          <p:nvPr>
            <p:ph/>
          </p:nvPr>
        </p:nvSpPr>
        <p:spPr>
          <a:xfrm>
            <a:off x="609480" y="1080000"/>
            <a:ext cx="10909080" cy="5030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algn="just"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Example 2:</a:t>
            </a:r>
            <a:r>
              <a:rPr b="0" lang="en-PH" sz="1800" spc="-1" strike="noStrike">
                <a:latin typeface="Lato"/>
              </a:rPr>
              <a:t> The scores in a 20-item Science quiz in class A and B with an equal number of students are as follows:</a:t>
            </a:r>
            <a:endParaRPr b="0" lang="en-PH" sz="1800" spc="-1" strike="noStrike">
              <a:latin typeface="Lato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Lato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Lato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Lato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Lato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Lato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Lato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Lato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Using the concept of measures of position, determine which of the following class is more likely to have a score gap problem? Justify your answer.</a:t>
            </a:r>
            <a:endParaRPr b="0" lang="en-PH" sz="1800" spc="-1" strike="noStrike">
              <a:latin typeface="Lato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Lato"/>
            </a:endParaRPr>
          </a:p>
          <a:p>
            <a:pPr algn="just"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Solution:</a:t>
            </a:r>
            <a:endParaRPr b="0" lang="en-PH" sz="1800" spc="-1" strike="noStrike">
              <a:latin typeface="Lato"/>
            </a:endParaRPr>
          </a:p>
          <a:p>
            <a:pPr algn="just"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Step I. Understand the Problem:</a:t>
            </a:r>
            <a:r>
              <a:rPr b="0" lang="en-PH" sz="1800" spc="-1" strike="noStrike">
                <a:latin typeface="Lato"/>
              </a:rPr>
              <a:t> You need to determine the interquartile range of the scores of the two classes and compare the values to decide which class is more likely to have a score gap problem.</a:t>
            </a:r>
            <a:endParaRPr b="0" lang="en-PH" sz="1800" spc="-1" strike="noStrike">
              <a:latin typeface="Lato"/>
            </a:endParaRPr>
          </a:p>
          <a:p>
            <a:pPr algn="just"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Step II. Devise a Plan:</a:t>
            </a:r>
            <a:r>
              <a:rPr b="0" lang="en-PH" sz="1800" spc="-1" strike="noStrike">
                <a:latin typeface="Lato"/>
              </a:rPr>
              <a:t> Determine the lower and upper quartiles of the two classes and then find the interquartile range.</a:t>
            </a:r>
            <a:endParaRPr b="0" lang="en-PH" sz="1800" spc="-1" strike="noStrike">
              <a:latin typeface="Lato"/>
            </a:endParaRPr>
          </a:p>
          <a:p>
            <a:pPr algn="just"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Step III. Carry out the plan:</a:t>
            </a:r>
            <a:r>
              <a:rPr b="0" lang="en-PH" sz="1800" spc="-1" strike="noStrike">
                <a:latin typeface="Lato"/>
              </a:rPr>
              <a:t> Construct another column for the cumulative frequency of each class.</a:t>
            </a:r>
            <a:endParaRPr b="0" lang="en-PH" sz="1800" spc="-1" strike="noStrike">
              <a:latin typeface="Lato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Lato"/>
            </a:endParaRPr>
          </a:p>
        </p:txBody>
      </p:sp>
      <p:pic>
        <p:nvPicPr>
          <p:cNvPr id="131" name="" descr=""/>
          <p:cNvPicPr/>
          <p:nvPr/>
        </p:nvPicPr>
        <p:blipFill>
          <a:blip r:embed="rId1"/>
          <a:stretch/>
        </p:blipFill>
        <p:spPr>
          <a:xfrm>
            <a:off x="3989880" y="1614240"/>
            <a:ext cx="4212360" cy="19015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type="title"/>
          </p:nvPr>
        </p:nvSpPr>
        <p:spPr>
          <a:xfrm>
            <a:off x="609480" y="165600"/>
            <a:ext cx="10962000" cy="795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3600" spc="-1" strike="noStrike">
                <a:latin typeface="Lato"/>
              </a:rPr>
              <a:t>Solving Problems Involving Measures of Position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33" name="PlaceHolder 2"/>
          <p:cNvSpPr>
            <a:spLocks noGrp="1"/>
          </p:cNvSpPr>
          <p:nvPr>
            <p:ph/>
          </p:nvPr>
        </p:nvSpPr>
        <p:spPr>
          <a:xfrm>
            <a:off x="609480" y="1080000"/>
            <a:ext cx="10909080" cy="5030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algn="just">
              <a:spcBef>
                <a:spcPts val="1417"/>
              </a:spcBef>
              <a:buNone/>
            </a:pPr>
            <a:endParaRPr b="0" lang="en-PH" sz="2000" spc="-1" strike="noStrike">
              <a:latin typeface="Lato"/>
            </a:endParaRPr>
          </a:p>
          <a:p>
            <a:pPr algn="just">
              <a:spcBef>
                <a:spcPts val="1417"/>
              </a:spcBef>
              <a:buNone/>
            </a:pPr>
            <a:endParaRPr b="0" lang="en-PH" sz="2000" spc="-1" strike="noStrike">
              <a:latin typeface="Lato"/>
            </a:endParaRPr>
          </a:p>
          <a:p>
            <a:pPr algn="just">
              <a:spcBef>
                <a:spcPts val="1417"/>
              </a:spcBef>
              <a:buNone/>
            </a:pPr>
            <a:endParaRPr b="0" lang="en-PH" sz="2000" spc="-1" strike="noStrike">
              <a:latin typeface="Lato"/>
            </a:endParaRPr>
          </a:p>
          <a:p>
            <a:pPr algn="just">
              <a:spcBef>
                <a:spcPts val="1417"/>
              </a:spcBef>
              <a:buNone/>
            </a:pPr>
            <a:r>
              <a:rPr b="0" lang="en-PH" sz="2000" spc="-1" strike="noStrike">
                <a:latin typeface="Lato"/>
              </a:rPr>
              <a:t> </a:t>
            </a:r>
            <a:r>
              <a:rPr b="0" lang="en-PH" sz="2000" spc="-1" strike="noStrike">
                <a:latin typeface="Lato"/>
              </a:rPr>
              <a:t>	</a:t>
            </a:r>
            <a:r>
              <a:rPr b="0" lang="en-PH" sz="2000" spc="-1" strike="noStrike">
                <a:latin typeface="Lato"/>
              </a:rPr>
              <a:t>Pertaining to the table above, the Q</a:t>
            </a:r>
            <a:r>
              <a:rPr b="0" lang="en-PH" sz="2000" spc="-1" strike="noStrike" baseline="-8000">
                <a:latin typeface="Lato"/>
              </a:rPr>
              <a:t>1 </a:t>
            </a:r>
            <a:r>
              <a:rPr b="0" lang="en-PH" sz="2000" spc="-1" strike="noStrike">
                <a:latin typeface="Lato"/>
              </a:rPr>
              <a:t>and Q</a:t>
            </a:r>
            <a:r>
              <a:rPr b="0" lang="en-PH" sz="2000" spc="-1" strike="noStrike" baseline="-8000">
                <a:latin typeface="Lato"/>
              </a:rPr>
              <a:t>3</a:t>
            </a:r>
            <a:r>
              <a:rPr b="0" lang="en-PH" sz="2000" spc="-1" strike="noStrike">
                <a:latin typeface="Lato"/>
              </a:rPr>
              <a:t> of class A is in the intervals 5–8 and 13–16, respectively. Solving for Q</a:t>
            </a:r>
            <a:r>
              <a:rPr b="0" lang="en-PH" sz="2000" spc="-1" strike="noStrike" baseline="-8000">
                <a:latin typeface="Lato"/>
              </a:rPr>
              <a:t>1</a:t>
            </a:r>
            <a:r>
              <a:rPr b="0" lang="en-PH" sz="2000" spc="-1" strike="noStrike">
                <a:latin typeface="Lato"/>
              </a:rPr>
              <a:t> and Q</a:t>
            </a:r>
            <a:r>
              <a:rPr b="0" lang="en-PH" sz="2000" spc="-1" strike="noStrike" baseline="-8000">
                <a:latin typeface="Lato"/>
              </a:rPr>
              <a:t>3</a:t>
            </a:r>
            <a:r>
              <a:rPr b="0" lang="en-PH" sz="2000" spc="-1" strike="noStrike">
                <a:latin typeface="Lato"/>
              </a:rPr>
              <a:t> of class A:</a:t>
            </a:r>
            <a:endParaRPr b="0" lang="en-PH" sz="2000" spc="-1" strike="noStrike">
              <a:latin typeface="Lato"/>
            </a:endParaRPr>
          </a:p>
          <a:p>
            <a:pPr algn="just">
              <a:spcBef>
                <a:spcPts val="1417"/>
              </a:spcBef>
              <a:buNone/>
            </a:pPr>
            <a:endParaRPr b="0" lang="en-PH" sz="2000" spc="-1" strike="noStrike">
              <a:latin typeface="Lato"/>
            </a:endParaRPr>
          </a:p>
          <a:p>
            <a:pPr algn="just">
              <a:spcBef>
                <a:spcPts val="1417"/>
              </a:spcBef>
              <a:buNone/>
            </a:pPr>
            <a:endParaRPr b="0" lang="en-PH" sz="2000" spc="-1" strike="noStrike">
              <a:latin typeface="Lato"/>
            </a:endParaRPr>
          </a:p>
          <a:p>
            <a:pPr algn="just">
              <a:spcBef>
                <a:spcPts val="1417"/>
              </a:spcBef>
              <a:buNone/>
            </a:pPr>
            <a:endParaRPr b="0" lang="en-PH" sz="2000" spc="-1" strike="noStrike">
              <a:latin typeface="Lato"/>
            </a:endParaRPr>
          </a:p>
          <a:p>
            <a:pPr algn="just">
              <a:spcBef>
                <a:spcPts val="1417"/>
              </a:spcBef>
              <a:buNone/>
            </a:pPr>
            <a:r>
              <a:rPr b="0" lang="en-PH" sz="2000" spc="-1" strike="noStrike">
                <a:latin typeface="Lato"/>
              </a:rPr>
              <a:t>Thus, the interquartile range is 15.07-8.10=6.97.</a:t>
            </a:r>
            <a:endParaRPr b="0" lang="en-PH" sz="2000" spc="-1" strike="noStrike">
              <a:latin typeface="Lato"/>
            </a:endParaRPr>
          </a:p>
        </p:txBody>
      </p:sp>
      <p:pic>
        <p:nvPicPr>
          <p:cNvPr id="134" name="" descr=""/>
          <p:cNvPicPr/>
          <p:nvPr/>
        </p:nvPicPr>
        <p:blipFill>
          <a:blip r:embed="rId1"/>
          <a:stretch/>
        </p:blipFill>
        <p:spPr>
          <a:xfrm>
            <a:off x="3051720" y="900000"/>
            <a:ext cx="6088320" cy="1683360"/>
          </a:xfrm>
          <a:prstGeom prst="rect">
            <a:avLst/>
          </a:prstGeom>
          <a:ln w="0">
            <a:noFill/>
          </a:ln>
        </p:spPr>
      </p:pic>
      <p:pic>
        <p:nvPicPr>
          <p:cNvPr id="135" name="" descr=""/>
          <p:cNvPicPr/>
          <p:nvPr/>
        </p:nvPicPr>
        <p:blipFill>
          <a:blip r:embed="rId2"/>
          <a:stretch/>
        </p:blipFill>
        <p:spPr>
          <a:xfrm>
            <a:off x="4421880" y="3336840"/>
            <a:ext cx="3348360" cy="13071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title"/>
          </p:nvPr>
        </p:nvSpPr>
        <p:spPr>
          <a:xfrm>
            <a:off x="609480" y="165600"/>
            <a:ext cx="10962000" cy="795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3600" spc="-1" strike="noStrike">
                <a:latin typeface="Lato"/>
              </a:rPr>
              <a:t>Solving Problems Involving Measures of Position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37" name="PlaceHolder 2"/>
          <p:cNvSpPr>
            <a:spLocks noGrp="1"/>
          </p:cNvSpPr>
          <p:nvPr>
            <p:ph/>
          </p:nvPr>
        </p:nvSpPr>
        <p:spPr>
          <a:xfrm>
            <a:off x="609480" y="1080000"/>
            <a:ext cx="10909080" cy="5030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</a:rPr>
              <a:t> </a:t>
            </a:r>
            <a:r>
              <a:rPr b="0" lang="en-PH" sz="2000" spc="-1" strike="noStrike">
                <a:latin typeface="Lato"/>
              </a:rPr>
              <a:t>	</a:t>
            </a:r>
            <a:r>
              <a:rPr b="0" lang="en-PH" sz="2000" spc="-1" strike="noStrike">
                <a:latin typeface="Lato"/>
              </a:rPr>
              <a:t>For class B, Q</a:t>
            </a:r>
            <a:r>
              <a:rPr b="0" lang="en-PH" sz="2000" spc="-1" strike="noStrike" baseline="-8000">
                <a:latin typeface="Lato"/>
              </a:rPr>
              <a:t>1</a:t>
            </a:r>
            <a:r>
              <a:rPr b="0" lang="en-PH" sz="2000" spc="-1" strike="noStrike">
                <a:latin typeface="Lato"/>
              </a:rPr>
              <a:t> and Q</a:t>
            </a:r>
            <a:r>
              <a:rPr b="0" lang="en-PH" sz="2000" spc="-1" strike="noStrike" baseline="-8000">
                <a:latin typeface="Lato"/>
              </a:rPr>
              <a:t>3</a:t>
            </a:r>
            <a:r>
              <a:rPr b="0" lang="en-PH" sz="2000" spc="-1" strike="noStrike">
                <a:latin typeface="Lato"/>
              </a:rPr>
              <a:t> is in the intervals 5 – 8 and 16 −19 , respectively. Solving for Q</a:t>
            </a:r>
            <a:r>
              <a:rPr b="0" lang="en-PH" sz="2000" spc="-1" strike="noStrike" baseline="-8000">
                <a:latin typeface="Lato"/>
              </a:rPr>
              <a:t>1</a:t>
            </a:r>
            <a:r>
              <a:rPr b="0" lang="en-PH" sz="2000" spc="-1" strike="noStrike">
                <a:latin typeface="Lato"/>
              </a:rPr>
              <a:t> and Q</a:t>
            </a:r>
            <a:r>
              <a:rPr b="0" lang="en-PH" sz="2000" spc="-1" strike="noStrike" baseline="-8000">
                <a:latin typeface="Lato"/>
              </a:rPr>
              <a:t>2</a:t>
            </a:r>
            <a:r>
              <a:rPr b="0" lang="en-PH" sz="2000" spc="-1" strike="noStrike">
                <a:latin typeface="Lato"/>
              </a:rPr>
              <a:t> of class B:</a:t>
            </a:r>
            <a:endParaRPr b="0" lang="en-PH" sz="2000" spc="-1" strike="noStrike">
              <a:latin typeface="Lato"/>
              <a:ea typeface="PingFang SC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2000" spc="-1" strike="noStrike">
              <a:latin typeface="Lato"/>
              <a:ea typeface="PingFang SC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2000" spc="-1" strike="noStrike">
              <a:latin typeface="Lato"/>
              <a:ea typeface="PingFang SC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2000" spc="-1" strike="noStrike">
              <a:latin typeface="Lato"/>
              <a:ea typeface="PingFang SC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2000" spc="-1" strike="noStrike">
              <a:latin typeface="Lato"/>
              <a:ea typeface="PingFang SC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</a:rPr>
              <a:t>Thus, the interquartile range is 14.75-8.21=6.54.</a:t>
            </a:r>
            <a:endParaRPr b="0" lang="en-PH" sz="2000" spc="-1" strike="noStrike">
              <a:latin typeface="Lato"/>
              <a:ea typeface="PingFang SC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2000" spc="-1" strike="noStrike">
              <a:latin typeface="Lato"/>
              <a:ea typeface="PingFang SC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</a:rPr>
              <a:t> </a:t>
            </a:r>
            <a:r>
              <a:rPr b="0" lang="en-PH" sz="2000" spc="-1" strike="noStrike">
                <a:latin typeface="Lato"/>
              </a:rPr>
              <a:t>	</a:t>
            </a:r>
            <a:r>
              <a:rPr b="0" lang="en-PH" sz="2000" spc="-1" strike="noStrike">
                <a:latin typeface="Lato"/>
              </a:rPr>
              <a:t>Therefore, class A is more likely to have a score gap problem than class B since the interquartile of class B, which is 6.54, is quite smaller than that of class A, which is 6.97.</a:t>
            </a:r>
            <a:endParaRPr b="0" lang="en-PH" sz="2000" spc="-1" strike="noStrike">
              <a:latin typeface="Lato"/>
              <a:ea typeface="PingFang SC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2000" spc="-1" strike="noStrike">
              <a:latin typeface="Lato"/>
              <a:ea typeface="PingFang SC"/>
            </a:endParaRPr>
          </a:p>
          <a:p>
            <a:pPr algn="just"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Step IV. Look Back:</a:t>
            </a:r>
            <a:r>
              <a:rPr b="0" lang="en-PH" sz="2000" spc="-1" strike="noStrike">
                <a:latin typeface="Lato"/>
              </a:rPr>
              <a:t> Check if the computations are carried out accurately and correctly.</a:t>
            </a:r>
            <a:endParaRPr b="0" lang="en-PH" sz="2000" spc="-1" strike="noStrike">
              <a:latin typeface="Lato"/>
              <a:ea typeface="PingFang SC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2000" spc="-1" strike="noStrike">
              <a:latin typeface="Lato"/>
              <a:ea typeface="PingFang SC"/>
            </a:endParaRPr>
          </a:p>
        </p:txBody>
      </p:sp>
      <p:pic>
        <p:nvPicPr>
          <p:cNvPr id="138" name="" descr=""/>
          <p:cNvPicPr/>
          <p:nvPr/>
        </p:nvPicPr>
        <p:blipFill>
          <a:blip r:embed="rId1"/>
          <a:stretch/>
        </p:blipFill>
        <p:spPr>
          <a:xfrm>
            <a:off x="4408200" y="1491840"/>
            <a:ext cx="3375360" cy="13230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 type="title"/>
          </p:nvPr>
        </p:nvSpPr>
        <p:spPr>
          <a:xfrm>
            <a:off x="609480" y="165600"/>
            <a:ext cx="10962000" cy="795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3600" spc="-1" strike="noStrike">
                <a:latin typeface="Lato"/>
              </a:rPr>
              <a:t>Solving Problems Involving Measures of Position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40" name="PlaceHolder 2"/>
          <p:cNvSpPr>
            <a:spLocks noGrp="1"/>
          </p:cNvSpPr>
          <p:nvPr>
            <p:ph/>
          </p:nvPr>
        </p:nvSpPr>
        <p:spPr>
          <a:xfrm>
            <a:off x="609480" y="1080000"/>
            <a:ext cx="10909080" cy="5030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algn="just"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Example 3:</a:t>
            </a:r>
            <a:r>
              <a:rPr b="0" lang="en-PH" sz="1800" spc="-1" strike="noStrike">
                <a:latin typeface="Lato"/>
              </a:rPr>
              <a:t> Two stores A and B record their 7-day sales of a certain product. The record of their sales is shown below. Determine which store has a lesser tendency to have a sales gap problem.</a:t>
            </a:r>
            <a:endParaRPr b="0" lang="en-PH" sz="1800" spc="-1" strike="noStrike">
              <a:latin typeface="Lato"/>
              <a:ea typeface="PingFang SC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Lato"/>
              <a:ea typeface="PingFang SC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Lato"/>
              <a:ea typeface="PingFang SC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Lato"/>
              <a:ea typeface="PingFang SC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Solution:</a:t>
            </a:r>
            <a:endParaRPr b="0" lang="en-PH" sz="1800" spc="-1" strike="noStrike">
              <a:latin typeface="Lato"/>
              <a:ea typeface="PingFang SC"/>
            </a:endParaRPr>
          </a:p>
          <a:p>
            <a:pPr algn="just"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 </a:t>
            </a:r>
            <a:r>
              <a:rPr b="1" lang="en-PH" sz="1800" spc="-1" strike="noStrike">
                <a:latin typeface="Lato"/>
              </a:rPr>
              <a:t>	</a:t>
            </a:r>
            <a:r>
              <a:rPr b="1" lang="en-PH" sz="1800" spc="-1" strike="noStrike">
                <a:latin typeface="Lato"/>
              </a:rPr>
              <a:t>Step I. Understand the Problem:</a:t>
            </a:r>
            <a:r>
              <a:rPr b="0" lang="en-PH" sz="1800" spc="-1" strike="noStrike">
                <a:latin typeface="Lato"/>
              </a:rPr>
              <a:t> You need to determine the interquartile range based on the record of sales of the two stores and compare the values of their interquartile range to determine which store has a lesser tendency to have a sales gap problem.</a:t>
            </a:r>
            <a:endParaRPr b="0" lang="en-PH" sz="1800" spc="-1" strike="noStrike">
              <a:latin typeface="Lato"/>
              <a:ea typeface="PingFang SC"/>
            </a:endParaRPr>
          </a:p>
          <a:p>
            <a:pPr algn="just"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 </a:t>
            </a:r>
            <a:r>
              <a:rPr b="1" lang="en-PH" sz="1800" spc="-1" strike="noStrike">
                <a:latin typeface="Lato"/>
              </a:rPr>
              <a:t>	</a:t>
            </a:r>
            <a:r>
              <a:rPr b="1" lang="en-PH" sz="1800" spc="-1" strike="noStrike">
                <a:latin typeface="Lato"/>
              </a:rPr>
              <a:t>Step II. Devise a Plan:</a:t>
            </a:r>
            <a:r>
              <a:rPr b="0" lang="en-PH" sz="1800" spc="-1" strike="noStrike">
                <a:latin typeface="Lato"/>
              </a:rPr>
              <a:t> Determine the lower and upper quartiles of the two ungrouped data and then find the interquartile range.</a:t>
            </a:r>
            <a:endParaRPr b="0" lang="en-PH" sz="1800" spc="-1" strike="noStrike">
              <a:latin typeface="Lato"/>
              <a:ea typeface="PingFang SC"/>
            </a:endParaRPr>
          </a:p>
          <a:p>
            <a:pPr algn="just"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 </a:t>
            </a:r>
            <a:r>
              <a:rPr b="1" lang="en-PH" sz="1800" spc="-1" strike="noStrike">
                <a:latin typeface="Lato"/>
              </a:rPr>
              <a:t>	</a:t>
            </a:r>
            <a:r>
              <a:rPr b="1" lang="en-PH" sz="1800" spc="-1" strike="noStrike">
                <a:latin typeface="Lato"/>
              </a:rPr>
              <a:t>Step III. Carry out the plan:</a:t>
            </a:r>
            <a:r>
              <a:rPr b="0" lang="en-PH" sz="1800" spc="-1" strike="noStrike">
                <a:latin typeface="Lato"/>
              </a:rPr>
              <a:t> For Store A, arrange the sales in ascending order: 15, 18, 23, 24, 24, 31, 33. Then, locate the lower and upper quartiles, which is at the 2nd place and 6th place, thus, Q</a:t>
            </a:r>
            <a:r>
              <a:rPr b="0" lang="en-PH" sz="1800" spc="-1" strike="noStrike" baseline="-8000">
                <a:latin typeface="Lato"/>
              </a:rPr>
              <a:t>1</a:t>
            </a:r>
            <a:r>
              <a:rPr b="0" lang="en-PH" sz="1800" spc="-1" strike="noStrike">
                <a:latin typeface="Lato"/>
              </a:rPr>
              <a:t> = 18 and Q</a:t>
            </a:r>
            <a:r>
              <a:rPr b="0" lang="en-PH" sz="1800" spc="-1" strike="noStrike" baseline="-8000">
                <a:latin typeface="Lato"/>
              </a:rPr>
              <a:t>3</a:t>
            </a:r>
            <a:r>
              <a:rPr b="0" lang="en-PH" sz="1800" spc="-1" strike="noStrike">
                <a:latin typeface="Lato"/>
              </a:rPr>
              <a:t> = 31. Hence, the interquartile range IR=31-18=13 .</a:t>
            </a:r>
            <a:endParaRPr b="0" lang="en-PH" sz="1800" spc="-1" strike="noStrike">
              <a:latin typeface="Lato"/>
              <a:ea typeface="PingFang SC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For Store B, arrange the sales in ascending order: 18, 20, 21, 24, 26, 26, 27. Hence the value of Q</a:t>
            </a:r>
            <a:r>
              <a:rPr b="0" lang="en-PH" sz="1800" spc="-1" strike="noStrike" baseline="-8000">
                <a:latin typeface="Lato"/>
              </a:rPr>
              <a:t>1</a:t>
            </a:r>
            <a:r>
              <a:rPr b="0" lang="en-PH" sz="1800" spc="-1" strike="noStrike">
                <a:latin typeface="Lato"/>
              </a:rPr>
              <a:t> is 20 and Q</a:t>
            </a:r>
            <a:r>
              <a:rPr b="0" lang="en-PH" sz="1800" spc="-1" strike="noStrike" baseline="-8000">
                <a:latin typeface="Lato"/>
              </a:rPr>
              <a:t>3</a:t>
            </a:r>
            <a:r>
              <a:rPr b="0" lang="en-PH" sz="1800" spc="-1" strike="noStrike">
                <a:latin typeface="Lato"/>
              </a:rPr>
              <a:t> is 26. Therefore, IR=26-20=6 . Since the interquartile range of store B is lesser than the interquartile range of Store A, Store B has a less tendency to have a sales-gap problem.</a:t>
            </a:r>
            <a:endParaRPr b="0" lang="en-PH" sz="1800" spc="-1" strike="noStrike">
              <a:latin typeface="Lato"/>
              <a:ea typeface="PingFang SC"/>
            </a:endParaRPr>
          </a:p>
          <a:p>
            <a:pPr algn="just"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 </a:t>
            </a:r>
            <a:r>
              <a:rPr b="1" lang="en-PH" sz="1800" spc="-1" strike="noStrike">
                <a:latin typeface="Lato"/>
              </a:rPr>
              <a:t>	</a:t>
            </a:r>
            <a:r>
              <a:rPr b="1" lang="en-PH" sz="1800" spc="-1" strike="noStrike">
                <a:latin typeface="Lato"/>
              </a:rPr>
              <a:t>Step IV. Look Back:</a:t>
            </a:r>
            <a:r>
              <a:rPr b="0" lang="en-PH" sz="1800" spc="-1" strike="noStrike">
                <a:latin typeface="Lato"/>
              </a:rPr>
              <a:t> Check if the computations are carried out accurately and correctly.</a:t>
            </a:r>
            <a:endParaRPr b="0" lang="en-PH" sz="1800" spc="-1" strike="noStrike">
              <a:latin typeface="Lato"/>
              <a:ea typeface="PingFang SC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Lato"/>
              <a:ea typeface="PingFang SC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Lato"/>
              <a:ea typeface="PingFang SC"/>
            </a:endParaRPr>
          </a:p>
        </p:txBody>
      </p:sp>
      <p:graphicFrame>
        <p:nvGraphicFramePr>
          <p:cNvPr id="141" name=""/>
          <p:cNvGraphicFramePr/>
          <p:nvPr/>
        </p:nvGraphicFramePr>
        <p:xfrm>
          <a:off x="1440000" y="1692000"/>
          <a:ext cx="9359640" cy="468000"/>
        </p:xfrm>
        <a:graphic>
          <a:graphicData uri="http://schemas.openxmlformats.org/drawingml/2006/table">
            <a:tbl>
              <a:tblPr/>
              <a:tblGrid>
                <a:gridCol w="1169280"/>
                <a:gridCol w="1169280"/>
                <a:gridCol w="1169280"/>
                <a:gridCol w="1169280"/>
                <a:gridCol w="1169280"/>
                <a:gridCol w="1169280"/>
                <a:gridCol w="1169280"/>
                <a:gridCol w="1175040"/>
              </a:tblGrid>
              <a:tr h="391680"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Store A</a:t>
                      </a:r>
                      <a:endParaRPr b="1" lang="en-PH" sz="1800" spc="-1" strike="noStrike">
                        <a:latin typeface="Lato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24</a:t>
                      </a:r>
                      <a:endParaRPr b="0" lang="en-PH" sz="1800" spc="-1" strike="noStrike">
                        <a:latin typeface="Lato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15</a:t>
                      </a:r>
                      <a:endParaRPr b="0" lang="en-PH" sz="1800" spc="-1" strike="noStrike">
                        <a:latin typeface="Lato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23</a:t>
                      </a:r>
                      <a:endParaRPr b="0" lang="en-PH" sz="1800" spc="-1" strike="noStrike">
                        <a:latin typeface="Lato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18</a:t>
                      </a:r>
                      <a:endParaRPr b="0" lang="en-PH" sz="1800" spc="-1" strike="noStrike">
                        <a:latin typeface="Lato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33</a:t>
                      </a:r>
                      <a:endParaRPr b="0" lang="en-PH" sz="1800" spc="-1" strike="noStrike">
                        <a:latin typeface="Lato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24</a:t>
                      </a:r>
                      <a:endParaRPr b="0" lang="en-PH" sz="1800" spc="-1" strike="noStrike">
                        <a:latin typeface="Lato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31</a:t>
                      </a:r>
                      <a:endParaRPr b="0" lang="en-PH" sz="1800" spc="-1" strike="noStrike">
                        <a:latin typeface="Lato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01040"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Store B</a:t>
                      </a:r>
                      <a:endParaRPr b="1" lang="en-PH" sz="1800" spc="-1" strike="noStrike">
                        <a:latin typeface="Lato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26</a:t>
                      </a:r>
                      <a:endParaRPr b="0" lang="en-PH" sz="1800" spc="-1" strike="noStrike">
                        <a:latin typeface="Lato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18</a:t>
                      </a:r>
                      <a:endParaRPr b="0" lang="en-PH" sz="1800" spc="-1" strike="noStrike">
                        <a:latin typeface="Lato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24</a:t>
                      </a:r>
                      <a:endParaRPr b="0" lang="en-PH" sz="1800" spc="-1" strike="noStrike">
                        <a:latin typeface="Lato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20</a:t>
                      </a:r>
                      <a:endParaRPr b="0" lang="en-PH" sz="1800" spc="-1" strike="noStrike">
                        <a:latin typeface="Lato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26</a:t>
                      </a:r>
                      <a:endParaRPr b="0" lang="en-PH" sz="1800" spc="-1" strike="noStrike">
                        <a:latin typeface="Lato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27</a:t>
                      </a:r>
                      <a:endParaRPr b="0" lang="en-PH" sz="1800" spc="-1" strike="noStrike">
                        <a:latin typeface="Lato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21</a:t>
                      </a:r>
                      <a:endParaRPr b="0" lang="en-PH" sz="1800" spc="-1" strike="noStrike">
                        <a:latin typeface="Lato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15194</TotalTime>
  <Application>LibreOffice/7.2.5.2$MacOSX_X86_64 LibreOffice_project/499f9727c189e6ef3471021d6132d4c694f357e5</Application>
  <AppVersion>15.0000</AppVersion>
  <Words>71</Words>
  <Paragraphs>6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2023-08-17T11:13:36Z</dcterms:modified>
  <cp:revision>6104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i4>7</vt:i4>
  </property>
</Properties>
</file>