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1680" cy="68475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8560" cy="2788560"/>
          </a:xfrm>
          <a:prstGeom prst="rect">
            <a:avLst/>
          </a:prstGeom>
          <a:ln w="0">
            <a:noFill/>
          </a:ln>
        </p:spPr>
      </p:pic>
      <p:sp>
        <p:nvSpPr>
          <p:cNvPr id="2" name="Rectangle 5"/>
          <p:cNvSpPr/>
          <p:nvPr/>
        </p:nvSpPr>
        <p:spPr>
          <a:xfrm>
            <a:off x="3487320" y="1475280"/>
            <a:ext cx="8694000" cy="38520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4000" cy="3736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1680" cy="624600"/>
          </a:xfrm>
          <a:prstGeom prst="rect">
            <a:avLst/>
          </a:prstGeom>
          <a:ln w="0">
            <a:noFill/>
          </a:ln>
        </p:spPr>
      </p:pic>
      <p:sp>
        <p:nvSpPr>
          <p:cNvPr id="43" name="Rectangle 7"/>
          <p:cNvSpPr/>
          <p:nvPr/>
        </p:nvSpPr>
        <p:spPr>
          <a:xfrm>
            <a:off x="10868760" y="0"/>
            <a:ext cx="960120" cy="9601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4200" cy="1024200"/>
          </a:xfrm>
          <a:prstGeom prst="rect">
            <a:avLst/>
          </a:prstGeom>
          <a:ln w="0">
            <a:noFill/>
          </a:ln>
        </p:spPr>
      </p:pic>
      <p:sp>
        <p:nvSpPr>
          <p:cNvPr id="45" name="TextBox 9"/>
          <p:cNvSpPr/>
          <p:nvPr/>
        </p:nvSpPr>
        <p:spPr>
          <a:xfrm>
            <a:off x="185400" y="6362280"/>
            <a:ext cx="4681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2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6000" cy="33742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992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KATOTOHANAN O OPINYON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2760" cy="630000"/>
          </a:xfrm>
          <a:prstGeom prst="rect">
            <a:avLst/>
          </a:prstGeom>
          <a:noFill/>
          <a:ln w="0">
            <a:noFill/>
          </a:ln>
        </p:spPr>
        <p:style>
          <a:lnRef idx="0"/>
          <a:fillRef idx="0"/>
          <a:effectRef idx="0"/>
          <a:fontRef idx="minor"/>
        </p:style>
      </p:sp>
      <p:sp>
        <p:nvSpPr>
          <p:cNvPr id="126" name=""/>
          <p:cNvSpPr/>
          <p:nvPr/>
        </p:nvSpPr>
        <p:spPr>
          <a:xfrm>
            <a:off x="540000" y="3240000"/>
            <a:ext cx="10793520" cy="2513520"/>
          </a:xfrm>
          <a:prstGeom prst="rect">
            <a:avLst/>
          </a:prstGeom>
          <a:noFill/>
          <a:ln w="0">
            <a:noFill/>
          </a:ln>
        </p:spPr>
        <p:style>
          <a:lnRef idx="0"/>
          <a:fillRef idx="0"/>
          <a:effectRef idx="0"/>
          <a:fontRef idx="minor"/>
        </p:style>
      </p:sp>
      <p:sp>
        <p:nvSpPr>
          <p:cNvPr id="127" name="PlaceHolder 12"/>
          <p:cNvSpPr/>
          <p:nvPr/>
        </p:nvSpPr>
        <p:spPr>
          <a:xfrm>
            <a:off x="900000" y="2160000"/>
            <a:ext cx="10437480" cy="7106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katotohanan o makatotohanang pahayag ay may kongkreto at matibay na basehan na hindi mapag-aalinlanganan. Dahil dito, tinatanggap ito ng lahat bilang tama at totoo sapagkat mapatutunayan. Ito ay factual o totoong kaisipan o pahayag. Madali itong makikilala kung susuriing mabuti.</a:t>
            </a:r>
            <a:endParaRPr b="0" lang="en-PH" sz="1800" spc="-1" strike="noStrike">
              <a:latin typeface="Lato"/>
              <a:ea typeface=""/>
            </a:endParaRPr>
          </a:p>
        </p:txBody>
      </p:sp>
      <p:sp>
        <p:nvSpPr>
          <p:cNvPr id="128" name="PlaceHolder 8"/>
          <p:cNvSpPr/>
          <p:nvPr/>
        </p:nvSpPr>
        <p:spPr>
          <a:xfrm>
            <a:off x="294840" y="0"/>
            <a:ext cx="10505160" cy="23349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KATOTOHANAN</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82760" cy="630000"/>
          </a:xfrm>
          <a:prstGeom prst="rect">
            <a:avLst/>
          </a:prstGeom>
          <a:noFill/>
          <a:ln w="0">
            <a:noFill/>
          </a:ln>
        </p:spPr>
        <p:style>
          <a:lnRef idx="0"/>
          <a:fillRef idx="0"/>
          <a:effectRef idx="0"/>
          <a:fontRef idx="minor"/>
        </p:style>
      </p:sp>
      <p:sp>
        <p:nvSpPr>
          <p:cNvPr id="130" name=""/>
          <p:cNvSpPr/>
          <p:nvPr/>
        </p:nvSpPr>
        <p:spPr>
          <a:xfrm>
            <a:off x="540000" y="3240000"/>
            <a:ext cx="10793520" cy="2513520"/>
          </a:xfrm>
          <a:prstGeom prst="rect">
            <a:avLst/>
          </a:prstGeom>
          <a:noFill/>
          <a:ln w="0">
            <a:noFill/>
          </a:ln>
        </p:spPr>
        <p:style>
          <a:lnRef idx="0"/>
          <a:fillRef idx="0"/>
          <a:effectRef idx="0"/>
          <a:fontRef idx="minor"/>
        </p:style>
      </p:sp>
      <p:sp>
        <p:nvSpPr>
          <p:cNvPr id="131" name="PlaceHolder 1"/>
          <p:cNvSpPr/>
          <p:nvPr/>
        </p:nvSpPr>
        <p:spPr>
          <a:xfrm>
            <a:off x="540000" y="1701000"/>
            <a:ext cx="10979640" cy="819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
              </a:rPr>
              <a:t>Pansinin ang mga halimbawang pahayag na nagsasaad ng katotohanan:</a:t>
            </a:r>
            <a:endParaRPr b="0" lang="en-PH" sz="1800" spc="-1" strike="noStrike">
              <a:latin typeface="Lato"/>
              <a:ea typeface=""/>
            </a:endParaRPr>
          </a:p>
          <a:p>
            <a:pPr>
              <a:lnSpc>
                <a:spcPct val="115000"/>
              </a:lnSpc>
              <a:buNone/>
            </a:pPr>
            <a:endParaRPr b="0" lang="en-PH" sz="1800" spc="-1" strike="noStrike">
              <a:latin typeface="Lato"/>
              <a:ea typeface=""/>
            </a:endParaRPr>
          </a:p>
          <a:p>
            <a:pPr marL="360000">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COVID-19 ay isang sakit na nakahahawa.</a:t>
            </a:r>
            <a:endParaRPr b="0" lang="en-PH" sz="1800" spc="-1" strike="noStrike">
              <a:latin typeface="Lato"/>
              <a:ea typeface=""/>
            </a:endParaRPr>
          </a:p>
          <a:p>
            <a:pPr marL="360000">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online learning ay nangangailangan ng mga gamit panteknolohiya.</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Mula sa mga ibinigay na halimbawa, ang unang pangungusap ay isang katotohanan sapagkat napatunayan na ang COVID-19 ay isang sakit na nakahahawa batay sa naging pag-aaral at ulat ng Kagawaran ng Kalusugan at World Health Organization (WHO).</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Sa pangalawang halimbawa, ito pa rin ay katotohanan at mapatutunayan. Totoong kailangan ng teknolohiya para makapag-aral nang online. Kung walang mga gadget, Internet, at iba pang kagaya nito ay hindi maisasagawa ang pag-aaral sa paraang ito.</a:t>
            </a:r>
            <a:endParaRPr b="0" lang="en-PH" sz="1800" spc="-1" strike="noStrike">
              <a:latin typeface="Lato"/>
              <a:ea typeface=""/>
            </a:endParaRPr>
          </a:p>
        </p:txBody>
      </p:sp>
      <p:sp>
        <p:nvSpPr>
          <p:cNvPr id="132" name="PlaceHolder 2"/>
          <p:cNvSpPr/>
          <p:nvPr/>
        </p:nvSpPr>
        <p:spPr>
          <a:xfrm>
            <a:off x="294480" y="-634320"/>
            <a:ext cx="10505160" cy="23349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HALIMBAWA: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2880000"/>
            <a:ext cx="12182760" cy="630000"/>
          </a:xfrm>
          <a:prstGeom prst="rect">
            <a:avLst/>
          </a:prstGeom>
          <a:noFill/>
          <a:ln w="0">
            <a:noFill/>
          </a:ln>
        </p:spPr>
        <p:style>
          <a:lnRef idx="0"/>
          <a:fillRef idx="0"/>
          <a:effectRef idx="0"/>
          <a:fontRef idx="minor"/>
        </p:style>
      </p:sp>
      <p:sp>
        <p:nvSpPr>
          <p:cNvPr id="134" name=""/>
          <p:cNvSpPr/>
          <p:nvPr/>
        </p:nvSpPr>
        <p:spPr>
          <a:xfrm>
            <a:off x="540000" y="3240000"/>
            <a:ext cx="10793520" cy="2513520"/>
          </a:xfrm>
          <a:prstGeom prst="rect">
            <a:avLst/>
          </a:prstGeom>
          <a:noFill/>
          <a:ln w="0">
            <a:noFill/>
          </a:ln>
        </p:spPr>
        <p:style>
          <a:lnRef idx="0"/>
          <a:fillRef idx="0"/>
          <a:effectRef idx="0"/>
          <a:fontRef idx="minor"/>
        </p:style>
      </p:sp>
      <p:sp>
        <p:nvSpPr>
          <p:cNvPr id="135" name="PlaceHolder 3"/>
          <p:cNvSpPr/>
          <p:nvPr/>
        </p:nvSpPr>
        <p:spPr>
          <a:xfrm>
            <a:off x="900000" y="2160000"/>
            <a:ext cx="10437480" cy="710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opinyon ay mga pahayag na naglalahad ng kuro-kuro o palagay ng isang tao. Maaaring nagpapahayag lamang ng sariling opinyong sa palagay niya ay mabuti at wasto bagaman walang </a:t>
            </a:r>
            <a:endParaRPr b="0" lang="en-PH" sz="1800" spc="-1" strike="noStrike">
              <a:latin typeface="Lato"/>
              <a:ea typeface=""/>
            </a:endParaRPr>
          </a:p>
          <a:p>
            <a:pPr>
              <a:lnSpc>
                <a:spcPct val="150000"/>
              </a:lnSpc>
              <a:buNone/>
            </a:pPr>
            <a:r>
              <a:rPr b="0" lang="en-PH" sz="1800" spc="-1" strike="noStrike">
                <a:solidFill>
                  <a:srgbClr val="000000"/>
                </a:solidFill>
                <a:latin typeface="Lato"/>
                <a:ea typeface=""/>
              </a:rPr>
              <a:t>sapat na batayan. Dahil dito, maaaring hindi ito panigan o kaya ay maaaring tutulan ng iba.</a:t>
            </a:r>
            <a:endParaRPr b="0" lang="en-PH" sz="1800" spc="-1" strike="noStrike">
              <a:latin typeface="Lato"/>
              <a:ea typeface=""/>
            </a:endParaRPr>
          </a:p>
        </p:txBody>
      </p:sp>
      <p:sp>
        <p:nvSpPr>
          <p:cNvPr id="136" name="PlaceHolder 4"/>
          <p:cNvSpPr/>
          <p:nvPr/>
        </p:nvSpPr>
        <p:spPr>
          <a:xfrm>
            <a:off x="294840" y="0"/>
            <a:ext cx="10505160" cy="23349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OPINYON</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360000" y="2880000"/>
            <a:ext cx="12182760" cy="630000"/>
          </a:xfrm>
          <a:prstGeom prst="rect">
            <a:avLst/>
          </a:prstGeom>
          <a:noFill/>
          <a:ln w="0">
            <a:noFill/>
          </a:ln>
        </p:spPr>
        <p:style>
          <a:lnRef idx="0"/>
          <a:fillRef idx="0"/>
          <a:effectRef idx="0"/>
          <a:fontRef idx="minor"/>
        </p:style>
      </p:sp>
      <p:sp>
        <p:nvSpPr>
          <p:cNvPr id="138" name=""/>
          <p:cNvSpPr/>
          <p:nvPr/>
        </p:nvSpPr>
        <p:spPr>
          <a:xfrm>
            <a:off x="540000" y="3240000"/>
            <a:ext cx="10793520" cy="2513520"/>
          </a:xfrm>
          <a:prstGeom prst="rect">
            <a:avLst/>
          </a:prstGeom>
          <a:noFill/>
          <a:ln w="0">
            <a:noFill/>
          </a:ln>
        </p:spPr>
        <p:style>
          <a:lnRef idx="0"/>
          <a:fillRef idx="0"/>
          <a:effectRef idx="0"/>
          <a:fontRef idx="minor"/>
        </p:style>
      </p:sp>
      <p:sp>
        <p:nvSpPr>
          <p:cNvPr id="139" name="PlaceHolder 5"/>
          <p:cNvSpPr/>
          <p:nvPr/>
        </p:nvSpPr>
        <p:spPr>
          <a:xfrm>
            <a:off x="540000" y="1701000"/>
            <a:ext cx="10979640" cy="819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
              </a:rPr>
              <a:t>Pansinin ang halimbawang pahayag na nagsasaad ng opinyon:</a:t>
            </a:r>
            <a:endParaRPr b="0" lang="en-PH" sz="1800" spc="-1" strike="noStrike">
              <a:latin typeface="Lato"/>
              <a:ea typeface=""/>
            </a:endParaRPr>
          </a:p>
          <a:p>
            <a:pPr marL="360000">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Para sa kaniya, mas maganda pa rin ang mga pelikulang Pilipino.</a:t>
            </a:r>
            <a:endParaRPr b="0" lang="en-PH" sz="1800" spc="-1" strike="noStrike">
              <a:latin typeface="Lato"/>
              <a:ea typeface=""/>
            </a:endParaRPr>
          </a:p>
          <a:p>
            <a:pPr marL="360000">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Sabi ng aking nanay, maganda ang sistema ng edukasyon noong araw.</a:t>
            </a:r>
            <a:endParaRPr b="0" lang="en-PH" sz="1800" spc="-1" strike="noStrike">
              <a:latin typeface="Lato"/>
              <a:ea typeface=""/>
            </a:endParaRPr>
          </a:p>
          <a:p>
            <a:pPr marL="360000">
              <a:lnSpc>
                <a:spcPct val="150000"/>
              </a:lnSpc>
              <a:buNone/>
            </a:pPr>
            <a:endParaRPr b="0" lang="en-PH" sz="1800" spc="-1" strike="noStrike">
              <a:latin typeface="Lato"/>
              <a:ea typeface=""/>
            </a:endParaRPr>
          </a:p>
          <a:p>
            <a:pPr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Sa unang pangungusap ay maaaring tanggapin ng ibang tao ang pahayag na mas maganda pa rin ang mga pelikulang Pilipino. Ngunit para sa iba ay posibleng hindi nila ito tanggapin dahil posibleng may sarili silang pananaw o opinyon tungkol sa bagay na ito. Gayundin ang pangalawang pangungusap. Maaaring sumang-ayon ang iba na may magandang sistema ng edukasyon noon at maaaring para sa iba naman ay hindi ito naging maganda.</a:t>
            </a:r>
            <a:endParaRPr b="0" lang="en-PH" sz="1800" spc="-1" strike="noStrike">
              <a:latin typeface="Lato"/>
              <a:ea typeface=""/>
            </a:endParaRPr>
          </a:p>
        </p:txBody>
      </p:sp>
      <p:sp>
        <p:nvSpPr>
          <p:cNvPr id="140" name="PlaceHolder 6"/>
          <p:cNvSpPr/>
          <p:nvPr/>
        </p:nvSpPr>
        <p:spPr>
          <a:xfrm>
            <a:off x="294480" y="-634320"/>
            <a:ext cx="10505160" cy="23349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HALIMBAWA: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itle 1"/>
          <p:cNvSpPr/>
          <p:nvPr/>
        </p:nvSpPr>
        <p:spPr>
          <a:xfrm>
            <a:off x="1523880" y="1799640"/>
            <a:ext cx="9133560" cy="23770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60000" y="2880000"/>
            <a:ext cx="12182760" cy="630000"/>
          </a:xfrm>
          <a:prstGeom prst="rect">
            <a:avLst/>
          </a:prstGeom>
          <a:noFill/>
          <a:ln w="0">
            <a:noFill/>
          </a:ln>
        </p:spPr>
        <p:style>
          <a:lnRef idx="0"/>
          <a:fillRef idx="0"/>
          <a:effectRef idx="0"/>
          <a:fontRef idx="minor"/>
        </p:style>
      </p:sp>
      <p:sp>
        <p:nvSpPr>
          <p:cNvPr id="143" name=""/>
          <p:cNvSpPr/>
          <p:nvPr/>
        </p:nvSpPr>
        <p:spPr>
          <a:xfrm>
            <a:off x="540000" y="3240000"/>
            <a:ext cx="10793520" cy="2513520"/>
          </a:xfrm>
          <a:prstGeom prst="rect">
            <a:avLst/>
          </a:prstGeom>
          <a:noFill/>
          <a:ln w="0">
            <a:noFill/>
          </a:ln>
        </p:spPr>
        <p:style>
          <a:lnRef idx="0"/>
          <a:fillRef idx="0"/>
          <a:effectRef idx="0"/>
          <a:fontRef idx="minor"/>
        </p:style>
      </p:sp>
      <p:sp>
        <p:nvSpPr>
          <p:cNvPr id="144" name="PlaceHolder 10"/>
          <p:cNvSpPr/>
          <p:nvPr/>
        </p:nvSpPr>
        <p:spPr>
          <a:xfrm>
            <a:off x="360000" y="620280"/>
            <a:ext cx="10978920" cy="710640"/>
          </a:xfrm>
          <a:prstGeom prst="rect">
            <a:avLst/>
          </a:prstGeom>
          <a:noFill/>
          <a:ln w="0">
            <a:noFill/>
          </a:ln>
        </p:spPr>
        <p:style>
          <a:lnRef idx="0"/>
          <a:fillRef idx="0"/>
          <a:effectRef idx="0"/>
          <a:fontRef idx="minor"/>
        </p:style>
      </p:sp>
      <p:sp>
        <p:nvSpPr>
          <p:cNvPr id="145" name="PlaceHolder 11"/>
          <p:cNvSpPr/>
          <p:nvPr/>
        </p:nvSpPr>
        <p:spPr>
          <a:xfrm>
            <a:off x="180000" y="-394560"/>
            <a:ext cx="10505160" cy="23349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r>
              <a:rPr b="1" lang="en-US" sz="1800" spc="-1" strike="noStrike">
                <a:solidFill>
                  <a:srgbClr val="000000"/>
                </a:solidFill>
                <a:latin typeface="Lato"/>
                <a:ea typeface="DejaVu Sans"/>
              </a:rPr>
              <a:t>Panuto: </a:t>
            </a:r>
            <a:r>
              <a:rPr b="0" lang="en-US" sz="1800" spc="-1" strike="noStrike">
                <a:solidFill>
                  <a:srgbClr val="000000"/>
                </a:solidFill>
                <a:latin typeface="Lato"/>
                <a:ea typeface="DejaVu Sans"/>
              </a:rPr>
              <a:t>Basahin at suriin ang sumusunod na pahayag. Isulat sa iyong </a:t>
            </a:r>
            <a:r>
              <a:rPr b="0" lang="en-US" sz="1800" spc="-1" strike="noStrike">
                <a:solidFill>
                  <a:srgbClr val="000000"/>
                </a:solidFill>
                <a:latin typeface="Lato"/>
                <a:ea typeface=""/>
              </a:rPr>
              <a:t>kuwaderno ang </a:t>
            </a:r>
            <a:r>
              <a:rPr b="0" lang="en-US" sz="1800" spc="-1" strike="noStrike" u="sng">
                <a:solidFill>
                  <a:srgbClr val="000000"/>
                </a:solidFill>
                <a:uFillTx/>
                <a:latin typeface="Lato"/>
                <a:ea typeface=""/>
              </a:rPr>
              <a:t>K</a:t>
            </a:r>
            <a:r>
              <a:rPr b="0" lang="en-US" sz="1800" spc="-1" strike="noStrike">
                <a:solidFill>
                  <a:srgbClr val="000000"/>
                </a:solidFill>
                <a:latin typeface="Lato"/>
                <a:ea typeface=""/>
              </a:rPr>
              <a:t> kung ito ay </a:t>
            </a:r>
            <a:r>
              <a:rPr b="0" lang="en-US" sz="1800" spc="-1" strike="noStrike">
                <a:solidFill>
                  <a:srgbClr val="000000"/>
                </a:solidFill>
                <a:latin typeface="Lato"/>
                <a:ea typeface=""/>
              </a:rPr>
              <a:t>	</a:t>
            </a:r>
            <a:r>
              <a:rPr b="0" lang="en-US" sz="1800" spc="-1" strike="noStrike">
                <a:solidFill>
                  <a:srgbClr val="000000"/>
                </a:solidFill>
                <a:latin typeface="Lato"/>
                <a:ea typeface=""/>
              </a:rPr>
              <a:t>	</a:t>
            </a:r>
            <a:r>
              <a:rPr b="0" lang="en-US" sz="1800" spc="-1" strike="noStrike">
                <a:solidFill>
                  <a:srgbClr val="000000"/>
                </a:solidFill>
                <a:latin typeface="Lato"/>
                <a:ea typeface=""/>
              </a:rPr>
              <a:t>        katotohanan at </a:t>
            </a:r>
            <a:r>
              <a:rPr b="0" lang="en-US" sz="1800" spc="-1" strike="noStrike" u="sng">
                <a:solidFill>
                  <a:srgbClr val="000000"/>
                </a:solidFill>
                <a:uFillTx/>
                <a:latin typeface="Lato"/>
                <a:ea typeface=""/>
              </a:rPr>
              <a:t>O</a:t>
            </a:r>
            <a:r>
              <a:rPr b="0" lang="en-US" sz="1800" spc="-1" strike="noStrike">
                <a:solidFill>
                  <a:srgbClr val="000000"/>
                </a:solidFill>
                <a:latin typeface="Lato"/>
                <a:ea typeface=""/>
              </a:rPr>
              <a:t> naman kung opinyon.</a:t>
            </a:r>
            <a:r>
              <a:rPr b="0" lang="en-US" sz="1800" spc="-1" strike="noStrike">
                <a:solidFill>
                  <a:srgbClr val="000000"/>
                </a:solidFill>
                <a:latin typeface="Lato"/>
                <a:ea typeface="DejaVu Sans"/>
              </a:rPr>
              <a:t> </a:t>
            </a:r>
            <a:endParaRPr b="0" lang="en-PH" sz="1800" spc="-1" strike="noStrike">
              <a:latin typeface="Lato"/>
            </a:endParaRPr>
          </a:p>
        </p:txBody>
      </p:sp>
      <p:sp>
        <p:nvSpPr>
          <p:cNvPr id="146" name=""/>
          <p:cNvSpPr/>
          <p:nvPr/>
        </p:nvSpPr>
        <p:spPr>
          <a:xfrm>
            <a:off x="540360" y="1761120"/>
            <a:ext cx="10619640" cy="2558880"/>
          </a:xfrm>
          <a:prstGeom prst="rect">
            <a:avLst/>
          </a:prstGeom>
          <a:noFill/>
          <a:ln w="0">
            <a:noFill/>
          </a:ln>
        </p:spPr>
        <p:style>
          <a:lnRef idx="0"/>
          <a:fillRef idx="0"/>
          <a:effectRef idx="0"/>
          <a:fontRef idx="minor"/>
        </p:style>
        <p:txBody>
          <a:bodyPr lIns="90000" rIns="90000" tIns="45000" bIns="45000" anchor="t">
            <a:noAutofit/>
          </a:bodyPr>
          <a:p>
            <a:pPr marL="720000">
              <a:lnSpc>
                <a:spcPct val="200000"/>
              </a:lnSpc>
              <a:buNone/>
            </a:pPr>
            <a:r>
              <a:rPr b="0" lang="en-PH" sz="1800" spc="-1" strike="noStrike">
                <a:latin typeface="Lato"/>
              </a:rPr>
              <a:t>1. Ang pamilya ay ang pangunahing institusyon ng lipunan.</a:t>
            </a:r>
            <a:endParaRPr b="0" lang="en-PH" sz="1800" spc="-1" strike="noStrike">
              <a:solidFill>
                <a:srgbClr val="000000"/>
              </a:solidFill>
              <a:latin typeface=""/>
              <a:ea typeface=""/>
            </a:endParaRPr>
          </a:p>
          <a:p>
            <a:pPr marL="720000">
              <a:lnSpc>
                <a:spcPct val="200000"/>
              </a:lnSpc>
              <a:buNone/>
            </a:pPr>
            <a:r>
              <a:rPr b="0" lang="en-PH" sz="1800" spc="-1" strike="noStrike">
                <a:latin typeface="Lato"/>
              </a:rPr>
              <a:t>2. Ang ama at ina ang pumapatnubay sa mga anak sa kanilang paglaki.</a:t>
            </a:r>
            <a:endParaRPr b="0" lang="en-PH" sz="1800" spc="-1" strike="noStrike">
              <a:solidFill>
                <a:srgbClr val="000000"/>
              </a:solidFill>
              <a:latin typeface=""/>
              <a:ea typeface=""/>
            </a:endParaRPr>
          </a:p>
          <a:p>
            <a:pPr marL="720000">
              <a:lnSpc>
                <a:spcPct val="200000"/>
              </a:lnSpc>
              <a:buNone/>
            </a:pPr>
            <a:r>
              <a:rPr b="0" lang="en-PH" sz="1800" spc="-1" strike="noStrike">
                <a:latin typeface="Lato"/>
              </a:rPr>
              <a:t>3. Tungkulin ng magulang na ibigay ang lahat ng maibigan ng kanilang mga anak.</a:t>
            </a:r>
            <a:endParaRPr b="0" lang="en-PH" sz="1800" spc="-1" strike="noStrike">
              <a:solidFill>
                <a:srgbClr val="000000"/>
              </a:solidFill>
              <a:latin typeface=""/>
              <a:ea typeface=""/>
            </a:endParaRPr>
          </a:p>
          <a:p>
            <a:pPr marL="720000">
              <a:lnSpc>
                <a:spcPct val="200000"/>
              </a:lnSpc>
              <a:buNone/>
            </a:pPr>
            <a:r>
              <a:rPr b="0" lang="en-PH" sz="1800" spc="-1" strike="noStrike">
                <a:latin typeface="Lato"/>
              </a:rPr>
              <a:t>4. Ang magulang ang unang guro ng kanilang mga anak.</a:t>
            </a:r>
            <a:endParaRPr b="0" lang="en-PH" sz="1800" spc="-1" strike="noStrike">
              <a:solidFill>
                <a:srgbClr val="000000"/>
              </a:solidFill>
              <a:latin typeface=""/>
              <a:ea typeface=""/>
            </a:endParaRPr>
          </a:p>
          <a:p>
            <a:pPr marL="720000">
              <a:lnSpc>
                <a:spcPct val="200000"/>
              </a:lnSpc>
              <a:buNone/>
            </a:pPr>
            <a:r>
              <a:rPr b="0" lang="en-PH" sz="1800" spc="-1" strike="noStrike">
                <a:latin typeface="Lato"/>
              </a:rPr>
              <a:t>5. Kasiyahan ng mga magulang na makitang malusog at mabait ang mga anak.</a:t>
            </a:r>
            <a:endParaRPr b="0" lang="en-PH" sz="1800" spc="-1" strike="noStrike">
              <a:solidFill>
                <a:srgbClr val="000000"/>
              </a:solidFill>
              <a:latin typeface=""/>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360000" y="2880000"/>
            <a:ext cx="12182760" cy="630000"/>
          </a:xfrm>
          <a:prstGeom prst="rect">
            <a:avLst/>
          </a:prstGeom>
          <a:noFill/>
          <a:ln w="0">
            <a:noFill/>
          </a:ln>
        </p:spPr>
        <p:style>
          <a:lnRef idx="0"/>
          <a:fillRef idx="0"/>
          <a:effectRef idx="0"/>
          <a:fontRef idx="minor"/>
        </p:style>
      </p:sp>
      <p:sp>
        <p:nvSpPr>
          <p:cNvPr id="148" name=""/>
          <p:cNvSpPr/>
          <p:nvPr/>
        </p:nvSpPr>
        <p:spPr>
          <a:xfrm>
            <a:off x="540000" y="3240000"/>
            <a:ext cx="10793520" cy="2513520"/>
          </a:xfrm>
          <a:prstGeom prst="rect">
            <a:avLst/>
          </a:prstGeom>
          <a:noFill/>
          <a:ln w="0">
            <a:noFill/>
          </a:ln>
        </p:spPr>
        <p:style>
          <a:lnRef idx="0"/>
          <a:fillRef idx="0"/>
          <a:effectRef idx="0"/>
          <a:fontRef idx="minor"/>
        </p:style>
      </p:sp>
      <p:sp>
        <p:nvSpPr>
          <p:cNvPr id="149" name="PlaceHolder 14"/>
          <p:cNvSpPr/>
          <p:nvPr/>
        </p:nvSpPr>
        <p:spPr>
          <a:xfrm>
            <a:off x="360000" y="548280"/>
            <a:ext cx="10978920" cy="710640"/>
          </a:xfrm>
          <a:prstGeom prst="rect">
            <a:avLst/>
          </a:prstGeom>
          <a:noFill/>
          <a:ln w="0">
            <a:noFill/>
          </a:ln>
        </p:spPr>
        <p:style>
          <a:lnRef idx="0"/>
          <a:fillRef idx="0"/>
          <a:effectRef idx="0"/>
          <a:fontRef idx="minor"/>
        </p:style>
      </p:sp>
      <p:sp>
        <p:nvSpPr>
          <p:cNvPr id="150" name="PlaceHolder 16"/>
          <p:cNvSpPr/>
          <p:nvPr/>
        </p:nvSpPr>
        <p:spPr>
          <a:xfrm>
            <a:off x="180000" y="-900000"/>
            <a:ext cx="10505160" cy="23349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
        <p:nvSpPr>
          <p:cNvPr id="151" name=""/>
          <p:cNvSpPr/>
          <p:nvPr/>
        </p:nvSpPr>
        <p:spPr>
          <a:xfrm>
            <a:off x="1800000" y="1259280"/>
            <a:ext cx="8099640" cy="264960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latin typeface="Arial"/>
              </a:rPr>
              <a:t>1. K</a:t>
            </a:r>
            <a:endParaRPr b="0" lang="en-PH" sz="1800" spc="-1" strike="noStrike">
              <a:latin typeface="Arial"/>
            </a:endParaRPr>
          </a:p>
          <a:p>
            <a:pPr>
              <a:lnSpc>
                <a:spcPct val="200000"/>
              </a:lnSpc>
              <a:buNone/>
            </a:pPr>
            <a:r>
              <a:rPr b="0" lang="en-PH" sz="1800" spc="-1" strike="noStrike">
                <a:latin typeface="Arial"/>
              </a:rPr>
              <a:t>2. K</a:t>
            </a:r>
            <a:endParaRPr b="0" lang="en-PH" sz="1800" spc="-1" strike="noStrike">
              <a:latin typeface="Arial"/>
            </a:endParaRPr>
          </a:p>
          <a:p>
            <a:pPr>
              <a:lnSpc>
                <a:spcPct val="200000"/>
              </a:lnSpc>
              <a:buNone/>
            </a:pPr>
            <a:r>
              <a:rPr b="0" lang="en-PH" sz="1800" spc="-1" strike="noStrike">
                <a:latin typeface="Arial"/>
              </a:rPr>
              <a:t>3. O</a:t>
            </a:r>
            <a:endParaRPr b="0" lang="en-PH" sz="1800" spc="-1" strike="noStrike">
              <a:latin typeface="Arial"/>
            </a:endParaRPr>
          </a:p>
          <a:p>
            <a:pPr>
              <a:lnSpc>
                <a:spcPct val="200000"/>
              </a:lnSpc>
              <a:buNone/>
            </a:pPr>
            <a:r>
              <a:rPr b="0" lang="en-PH" sz="1800" spc="-1" strike="noStrike">
                <a:latin typeface="Arial"/>
              </a:rPr>
              <a:t>4. K</a:t>
            </a:r>
            <a:endParaRPr b="0" lang="en-PH" sz="1800" spc="-1" strike="noStrike">
              <a:latin typeface="Arial"/>
            </a:endParaRPr>
          </a:p>
          <a:p>
            <a:pPr>
              <a:lnSpc>
                <a:spcPct val="200000"/>
              </a:lnSpc>
              <a:buNone/>
            </a:pPr>
            <a:r>
              <a:rPr b="0" lang="en-PH" sz="1800" spc="-1" strike="noStrike">
                <a:latin typeface="Arial"/>
              </a:rPr>
              <a:t>5. 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2172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2023-03-22T11:18:49Z</dcterms:modified>
  <cp:revision>128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