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9720" cy="682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6600" cy="2766600"/>
          </a:xfrm>
          <a:prstGeom prst="rect">
            <a:avLst/>
          </a:prstGeom>
          <a:ln w="0">
            <a:noFill/>
          </a:ln>
        </p:spPr>
      </p:pic>
      <p:sp>
        <p:nvSpPr>
          <p:cNvPr id="2" name="Rectangle 5"/>
          <p:cNvSpPr/>
          <p:nvPr/>
        </p:nvSpPr>
        <p:spPr>
          <a:xfrm>
            <a:off x="3487320" y="1475280"/>
            <a:ext cx="8672040" cy="38300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2040" cy="3517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9720" cy="602640"/>
          </a:xfrm>
          <a:prstGeom prst="rect">
            <a:avLst/>
          </a:prstGeom>
          <a:ln w="0">
            <a:noFill/>
          </a:ln>
        </p:spPr>
      </p:pic>
      <p:sp>
        <p:nvSpPr>
          <p:cNvPr id="43" name="Rectangle 7"/>
          <p:cNvSpPr/>
          <p:nvPr/>
        </p:nvSpPr>
        <p:spPr>
          <a:xfrm>
            <a:off x="10868760" y="0"/>
            <a:ext cx="938160" cy="938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2240" cy="1002240"/>
          </a:xfrm>
          <a:prstGeom prst="rect">
            <a:avLst/>
          </a:prstGeom>
          <a:ln w="0">
            <a:noFill/>
          </a:ln>
        </p:spPr>
      </p:pic>
      <p:sp>
        <p:nvSpPr>
          <p:cNvPr id="45" name="TextBox 9"/>
          <p:cNvSpPr/>
          <p:nvPr/>
        </p:nvSpPr>
        <p:spPr>
          <a:xfrm>
            <a:off x="185400" y="6362280"/>
            <a:ext cx="4659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0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9720" cy="602640"/>
          </a:xfrm>
          <a:prstGeom prst="rect">
            <a:avLst/>
          </a:prstGeom>
          <a:ln w="0">
            <a:noFill/>
          </a:ln>
        </p:spPr>
      </p:pic>
      <p:sp>
        <p:nvSpPr>
          <p:cNvPr id="86" name="Rectangle 7"/>
          <p:cNvSpPr/>
          <p:nvPr/>
        </p:nvSpPr>
        <p:spPr>
          <a:xfrm>
            <a:off x="10868760" y="0"/>
            <a:ext cx="938160" cy="938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2240" cy="1002240"/>
          </a:xfrm>
          <a:prstGeom prst="rect">
            <a:avLst/>
          </a:prstGeom>
          <a:ln w="0">
            <a:noFill/>
          </a:ln>
        </p:spPr>
      </p:pic>
      <p:sp>
        <p:nvSpPr>
          <p:cNvPr id="88" name="TextBox 9"/>
          <p:cNvSpPr/>
          <p:nvPr/>
        </p:nvSpPr>
        <p:spPr>
          <a:xfrm>
            <a:off x="185400" y="6362280"/>
            <a:ext cx="4659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0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9720" cy="602640"/>
          </a:xfrm>
          <a:prstGeom prst="rect">
            <a:avLst/>
          </a:prstGeom>
          <a:ln w="0">
            <a:noFill/>
          </a:ln>
        </p:spPr>
      </p:pic>
      <p:sp>
        <p:nvSpPr>
          <p:cNvPr id="129" name="Rectangle 7"/>
          <p:cNvSpPr/>
          <p:nvPr/>
        </p:nvSpPr>
        <p:spPr>
          <a:xfrm>
            <a:off x="10868760" y="0"/>
            <a:ext cx="938160" cy="938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2240" cy="1002240"/>
          </a:xfrm>
          <a:prstGeom prst="rect">
            <a:avLst/>
          </a:prstGeom>
          <a:ln w="0">
            <a:noFill/>
          </a:ln>
        </p:spPr>
      </p:pic>
      <p:sp>
        <p:nvSpPr>
          <p:cNvPr id="131" name="TextBox 9"/>
          <p:cNvSpPr/>
          <p:nvPr/>
        </p:nvSpPr>
        <p:spPr>
          <a:xfrm>
            <a:off x="185400" y="6362280"/>
            <a:ext cx="4659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90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84040" cy="335232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239360" y="2616840"/>
            <a:ext cx="7462800" cy="130860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4000" spc="-1" strike="noStrike">
                <a:solidFill>
                  <a:srgbClr val="ffffff"/>
                </a:solidFill>
                <a:latin typeface="Lato"/>
                <a:ea typeface="Arial Black;Arial Black"/>
              </a:rPr>
              <a:t>Pangkalahatang </a:t>
            </a:r>
            <a:r>
              <a:rPr b="1" lang="en-US" sz="4000" spc="-1" strike="noStrike">
                <a:solidFill>
                  <a:srgbClr val="ffffff"/>
                </a:solidFill>
                <a:latin typeface="Lato"/>
                <a:ea typeface="€à'D1ìþ"/>
              </a:rPr>
              <a:t>Profile </a:t>
            </a:r>
            <a:r>
              <a:rPr b="1" lang="en-US" sz="4000" spc="-1" strike="noStrike">
                <a:solidFill>
                  <a:srgbClr val="ffffff"/>
                </a:solidFill>
                <a:latin typeface="Lato"/>
                <a:ea typeface="Arial Black;Arial Black"/>
              </a:rPr>
              <a:t>ng Heograpiya ng Asya</a:t>
            </a:r>
            <a:endParaRPr b="0" lang="en-PH" sz="4000" spc="-1" strike="noStrike">
              <a:latin typeface="Lato"/>
              <a:ea typeface=""/>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p:nvPr>
        </p:nvSpPr>
        <p:spPr>
          <a:xfrm>
            <a:off x="609480" y="1604520"/>
            <a:ext cx="10972440" cy="3977280"/>
          </a:xfrm>
          <a:prstGeom prst="rect">
            <a:avLst/>
          </a:prstGeom>
          <a:noFill/>
          <a:ln w="76320">
            <a:noFill/>
          </a:ln>
        </p:spPr>
        <p:txBody>
          <a:bodyPr lIns="38160" rIns="38160" tIns="38160" bIns="38160" anchor="t">
            <a:normAutofit/>
          </a:bodyPr>
          <a:p>
            <a:pPr algn="just">
              <a:spcBef>
                <a:spcPts val="1417"/>
              </a:spcBef>
              <a:buNone/>
            </a:pPr>
            <a:r>
              <a:rPr b="0" lang="en-PH" sz="2000" spc="-1" strike="noStrike">
                <a:latin typeface="Lato"/>
                <a:ea typeface="AppleSystemUIFont"/>
              </a:rPr>
              <a:t>Ang pangkalahatang profile ng heograpiya ng Asya ay ang pagkilala sa lahat ng katangiang pisikal ng kontinente. Kabilang sa profile na ito ay ang mga anyong lupa at anyong tubig, klima at panahon, at ang tinatawag na vegetation cover. Narito ang iba’t ibang vegetation cover na mayroon ang kontinente upang mabuo natin ang pangkalahatang profi le ng Asya. Ang vegetation o uri o dami ng mga halaman sa isang lugar tulad ng pagkakaroon ng kagubatan o damuhan ay epekto ng klima nito. Bukod sa kaalaman sa kinaroroonan, sukat, hugis, at mga anyong lupa at tubig, mahalaga ring matukoy ang iba’t ibang vegetation cover sa Asya bilang bahagi ng pisikal na katangian nito.</a:t>
            </a:r>
            <a:endParaRPr b="0" lang="en-PH" sz="2000" spc="-1" strike="noStrike">
              <a:latin typeface="AppleSystemUIFont"/>
              <a:ea typeface="AppleSystemUIFont"/>
            </a:endParaRPr>
          </a:p>
        </p:txBody>
      </p:sp>
      <p:sp>
        <p:nvSpPr>
          <p:cNvPr id="212"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p:nvPr>
        </p:nvSpPr>
        <p:spPr>
          <a:xfrm>
            <a:off x="609480" y="1604520"/>
            <a:ext cx="10972440" cy="3977280"/>
          </a:xfrm>
          <a:prstGeom prst="rect">
            <a:avLst/>
          </a:prstGeom>
          <a:noFill/>
          <a:ln w="76320">
            <a:noFill/>
          </a:ln>
        </p:spPr>
        <p:txBody>
          <a:bodyPr lIns="38160" rIns="38160" tIns="38160" bIns="38160" anchor="t">
            <a:normAutofit fontScale="83000"/>
          </a:bodyPr>
          <a:p>
            <a:pPr algn="just">
              <a:spcBef>
                <a:spcPts val="1417"/>
              </a:spcBef>
              <a:buNone/>
            </a:pPr>
            <a:r>
              <a:rPr b="0" lang="en-PH" sz="2000" spc="-1" strike="noStrike">
                <a:latin typeface="Lato"/>
                <a:ea typeface="AppleSystemUIFont"/>
              </a:rPr>
              <a:t>1. </a:t>
            </a:r>
            <a:r>
              <a:rPr b="1" lang="en-PH" sz="2000" spc="-1" strike="noStrike">
                <a:latin typeface="Lato"/>
                <a:ea typeface="AppleSystemUIFont"/>
              </a:rPr>
              <a:t>Tundra</a:t>
            </a:r>
            <a:r>
              <a:rPr b="0" lang="en-PH" sz="2000" spc="-1" strike="noStrike">
                <a:latin typeface="Lato"/>
                <a:ea typeface="AppleSystemUIFont"/>
              </a:rPr>
              <a:t> – Ito ang tawag sa kalupaan na kakaunti ang mga halamang nakatakip at walang puno na tumutubo dahil sa sobrang lamig ng klima. Karaniwang nababalutan lamang ng lumot ang vegetation na ito. Ang tundra ang pinakamalamig sa lahat ng vegetation. Ang kahulugan ng salitang ito ay isang kapatagan na walang punongkahoy dahil sa sobrang lamig ng temperatura. Madalang ang pag-ulan sa ganitong uri ng kapaligiran. Ang mga hayop na naninirahan dito ay may kakayahang makibagay sa matinding lamig. Ang halimbawa ng tundra ng Asya ay matatagpuan sa Siberia na bahagi ng bansang Russia.</a:t>
            </a:r>
            <a:endParaRPr b="0" lang="en-PH" sz="2000" spc="-1" strike="noStrike">
              <a:latin typeface="Lato"/>
              <a:ea typeface="AppleSystemUIFont"/>
            </a:endParaRPr>
          </a:p>
          <a:p>
            <a:pPr algn="just">
              <a:spcBef>
                <a:spcPts val="1417"/>
              </a:spcBef>
              <a:buNone/>
            </a:pPr>
            <a:r>
              <a:rPr b="0" lang="en-PH" sz="2000" spc="-1" strike="noStrike">
                <a:latin typeface="Lato"/>
                <a:ea typeface="AppleSystemUIFont"/>
              </a:rPr>
              <a:t>2. </a:t>
            </a:r>
            <a:r>
              <a:rPr b="1" lang="en-PH" sz="2000" spc="-1" strike="noStrike">
                <a:latin typeface="Lato"/>
                <a:ea typeface="AppleSystemUIFont"/>
              </a:rPr>
              <a:t>Taiga</a:t>
            </a:r>
            <a:r>
              <a:rPr b="0" lang="en-PH" sz="2000" spc="-1" strike="noStrike">
                <a:latin typeface="Lato"/>
                <a:ea typeface="AppleSystemUIFont"/>
              </a:rPr>
              <a:t> – Ito ay salitang Russian para sa kagubatan. Ito ay kagubatan sa mabatong kabundukan at pinakamalawak na vegetation sa buong mundo. Ang lokasyon ng taiga ay nasa ibaba lamang ng tundra. Nagyeyelo rito kapag taglamig at mainit naman at maalinsangan kapag tag-araw. Ang mga punong coniferous na may dahong parang karayom ang tumutubo sa kagubatan. Kilala rin sa tawag na boreal forest ang taiga. Tulad ng tundra, matatagpuan ang taiga sa Siberia sa Russia.</a:t>
            </a:r>
            <a:endParaRPr b="0" lang="en-PH" sz="2000" spc="-1" strike="noStrike">
              <a:latin typeface="Lato"/>
              <a:ea typeface="AppleSystemUIFont"/>
            </a:endParaRPr>
          </a:p>
          <a:p>
            <a:pPr algn="just">
              <a:spcBef>
                <a:spcPts val="1417"/>
              </a:spcBef>
              <a:buNone/>
            </a:pPr>
            <a:r>
              <a:rPr b="0" lang="en-PH" sz="2000" spc="-1" strike="noStrike">
                <a:latin typeface="Lato"/>
                <a:ea typeface="AppleSystemUIFont"/>
              </a:rPr>
              <a:t>3. </a:t>
            </a:r>
            <a:r>
              <a:rPr b="1" lang="en-PH" sz="2000" spc="-1" strike="noStrike">
                <a:latin typeface="Lato"/>
                <a:ea typeface="AppleSystemUIFont"/>
              </a:rPr>
              <a:t>Steppe</a:t>
            </a:r>
            <a:r>
              <a:rPr b="0" lang="en-PH" sz="2000" spc="-1" strike="noStrike">
                <a:latin typeface="Lato"/>
                <a:ea typeface="AppleSystemUIFont"/>
              </a:rPr>
              <a:t> – Ito ay isang tuyo at madamong kapatagan. Ito ay uri ng damuhang may ugat na mababaw. Matatagpuan ito sa mga lugar na may katamtamang temperatura. Malawak at madamo ang kapatagang ito. Maliliit na damo lamang ang tumutubo dahil madalang ang ulan. Matatagpuan ang mga steppe ng Asya sa Mongolia at Gitnang Asya.</a:t>
            </a:r>
            <a:endParaRPr b="0" lang="en-PH" sz="2000" spc="-1" strike="noStrike">
              <a:latin typeface="Lato"/>
              <a:ea typeface="AppleSystemUIFont"/>
            </a:endParaRPr>
          </a:p>
        </p:txBody>
      </p:sp>
      <p:sp>
        <p:nvSpPr>
          <p:cNvPr id="214" name="PlaceHolder 2"/>
          <p:cNvSpPr>
            <a:spLocks noGrp="1"/>
          </p:cNvSpPr>
          <p:nvPr>
            <p:ph type="title"/>
          </p:nvPr>
        </p:nvSpPr>
        <p:spPr>
          <a:xfrm>
            <a:off x="609480" y="235440"/>
            <a:ext cx="10010520" cy="1221120"/>
          </a:xfrm>
          <a:prstGeom prst="rect">
            <a:avLst/>
          </a:prstGeom>
          <a:solidFill>
            <a:srgbClr val="e8f2a1"/>
          </a:solidFill>
          <a:ln w="76320">
            <a:solidFill>
              <a:srgbClr val="395511"/>
            </a:solidFill>
            <a:round/>
          </a:ln>
        </p:spPr>
        <p:txBody>
          <a:bodyPr lIns="38160" rIns="38160" tIns="38160" bIns="38160" anchor="ctr">
            <a:noAutofit/>
          </a:bodyPr>
          <a:p>
            <a:pPr algn="ctr">
              <a:buNone/>
            </a:pPr>
            <a:r>
              <a:rPr b="1" lang="en-PH" sz="4500" spc="-1" strike="noStrike">
                <a:solidFill>
                  <a:srgbClr val="4b2204"/>
                </a:solidFill>
                <a:latin typeface="Lato"/>
              </a:rPr>
              <a:t>MGA URI NG VEGETATION</a:t>
            </a:r>
            <a:endParaRPr b="1" lang="en-PH" sz="4500" spc="-1" strike="noStrike">
              <a:solidFill>
                <a:srgbClr val="4b2204"/>
              </a:solidFill>
              <a:latin typeface="Lat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p:nvPr>
        </p:nvSpPr>
        <p:spPr>
          <a:xfrm>
            <a:off x="609480" y="1604520"/>
            <a:ext cx="10972440" cy="3977280"/>
          </a:xfrm>
          <a:prstGeom prst="rect">
            <a:avLst/>
          </a:prstGeom>
          <a:noFill/>
          <a:ln w="76320">
            <a:noFill/>
          </a:ln>
        </p:spPr>
        <p:txBody>
          <a:bodyPr lIns="38160" rIns="38160" tIns="38160" bIns="38160" anchor="t">
            <a:normAutofit fontScale="90000"/>
          </a:bodyPr>
          <a:p>
            <a:pPr algn="just">
              <a:spcBef>
                <a:spcPts val="1417"/>
              </a:spcBef>
              <a:buNone/>
            </a:pPr>
            <a:r>
              <a:rPr b="0" lang="en-PH" sz="2000" spc="-1" strike="noStrike">
                <a:latin typeface="Lato"/>
                <a:ea typeface="AppleSystemUIFont"/>
              </a:rPr>
              <a:t>4. </a:t>
            </a:r>
            <a:r>
              <a:rPr b="1" lang="en-PH" sz="2000" spc="-1" strike="noStrike">
                <a:latin typeface="Lato"/>
                <a:ea typeface="AppleSystemUIFont"/>
              </a:rPr>
              <a:t>Savanna</a:t>
            </a:r>
            <a:r>
              <a:rPr b="0" lang="en-PH" sz="2000" spc="-1" strike="noStrike">
                <a:latin typeface="Lato"/>
                <a:ea typeface="AppleSystemUIFont"/>
              </a:rPr>
              <a:t> – Ito ay lupain na pinagsamang damuhan at kagubatan. Ang savanna ay isang tropikal at subtropical na vegetation. Madamo ang lugar na ito subalit tinutubuan din naman ng mga punongkahoy. May dalawang uri ng klimang nararanasan dito, ang tag-araw at tag-ulan. Mahaba ang panahon ng tag-araw at maiksi lamang ang tag-ulan. Mayroong savanna sa India at ilang bahagi ng Turkey.</a:t>
            </a:r>
            <a:endParaRPr b="0" lang="en-PH" sz="2000" spc="-1" strike="noStrike">
              <a:latin typeface="AppleSystemUIFont"/>
              <a:ea typeface="AppleSystemUIFont"/>
            </a:endParaRPr>
          </a:p>
          <a:p>
            <a:pPr algn="just">
              <a:spcBef>
                <a:spcPts val="1417"/>
              </a:spcBef>
              <a:buNone/>
            </a:pPr>
            <a:r>
              <a:rPr b="0" lang="en-PH" sz="2000" spc="-1" strike="noStrike">
                <a:latin typeface="Lato"/>
                <a:ea typeface="AppleSystemUIFont"/>
              </a:rPr>
              <a:t>5. </a:t>
            </a:r>
            <a:r>
              <a:rPr b="1" lang="en-PH" sz="2000" spc="-1" strike="noStrike">
                <a:latin typeface="Lato"/>
                <a:ea typeface="AppleSystemUIFont"/>
              </a:rPr>
              <a:t>Kagubatang Tropikal</a:t>
            </a:r>
            <a:r>
              <a:rPr b="0" lang="en-PH" sz="2000" spc="-1" strike="noStrike">
                <a:latin typeface="Lato"/>
                <a:ea typeface="AppleSystemUIFont"/>
              </a:rPr>
              <a:t> – Ito ay kinabibilangan ng mga punong may malalapad na dahon na nangangailangan ng mahabang tag-init upang makapagpalit ng dahon. Ang tawag dito ay tropical deciduous na siyang tumutubo sa kagubatang ito. Naglalagas ang dahon kapag tag-init at muli namang umuusbong kapag tag-ulan. May mga baging na tumutubo rito. Matatagpuan ang mga kagubatang tropikal ng Asya sa Timog Asya at Timog-Silangang Asya.</a:t>
            </a:r>
            <a:endParaRPr b="0" lang="en-PH" sz="2000" spc="-1" strike="noStrike">
              <a:latin typeface="AppleSystemUIFont"/>
              <a:ea typeface="AppleSystemUIFont"/>
            </a:endParaRPr>
          </a:p>
          <a:p>
            <a:pPr algn="just">
              <a:spcBef>
                <a:spcPts val="1417"/>
              </a:spcBef>
              <a:buNone/>
            </a:pPr>
            <a:r>
              <a:rPr b="0" lang="en-PH" sz="2000" spc="-1" strike="noStrike">
                <a:latin typeface="Lato"/>
                <a:ea typeface="AppleSystemUIFont"/>
              </a:rPr>
              <a:t>6. </a:t>
            </a:r>
            <a:r>
              <a:rPr b="1" lang="en-PH" sz="2000" spc="-1" strike="noStrike">
                <a:latin typeface="Lato"/>
                <a:ea typeface="AppleSystemUIFont"/>
              </a:rPr>
              <a:t>Disyerto</a:t>
            </a:r>
            <a:r>
              <a:rPr b="0" lang="en-PH" sz="2000" spc="-1" strike="noStrike">
                <a:latin typeface="Lato"/>
                <a:ea typeface="AppleSystemUIFont"/>
              </a:rPr>
              <a:t> – matitinik at mabababang halaman at punongkahoy ang tumutubo rito. Ang dahon ng mga halamang mayroon dito ay may mga tinik na panlaban sa mga hayop na gumagala sa paligid. Nababalot ito ng makakapal na balat upang makapag-ipon ng tubig upang manatiling buhay sa disyerto. Halimbawa nito ang cactus. Mayroong disyerto sa China, Mongolia, at Kanlurang Asya.</a:t>
            </a:r>
            <a:endParaRPr b="0" lang="en-PH" sz="2000" spc="-1" strike="noStrike">
              <a:latin typeface="AppleSystemUIFont"/>
              <a:ea typeface="AppleSystemUIFont"/>
            </a:endParaRPr>
          </a:p>
        </p:txBody>
      </p:sp>
      <p:sp>
        <p:nvSpPr>
          <p:cNvPr id="216" name="PlaceHolder 2"/>
          <p:cNvSpPr>
            <a:spLocks noGrp="1"/>
          </p:cNvSpPr>
          <p:nvPr>
            <p:ph type="title"/>
          </p:nvPr>
        </p:nvSpPr>
        <p:spPr>
          <a:xfrm>
            <a:off x="609480" y="235440"/>
            <a:ext cx="10010520" cy="1221120"/>
          </a:xfrm>
          <a:prstGeom prst="rect">
            <a:avLst/>
          </a:prstGeom>
          <a:solidFill>
            <a:srgbClr val="e8f2a1"/>
          </a:solidFill>
          <a:ln w="76320">
            <a:solidFill>
              <a:srgbClr val="395511"/>
            </a:solidFill>
            <a:round/>
          </a:ln>
        </p:spPr>
        <p:txBody>
          <a:bodyPr lIns="38160" rIns="38160" tIns="38160" bIns="38160" anchor="ctr">
            <a:noAutofit/>
          </a:bodyPr>
          <a:p>
            <a:pPr algn="ctr">
              <a:buNone/>
            </a:pPr>
            <a:r>
              <a:rPr b="1" lang="en-PH" sz="4500" spc="-1" strike="noStrike">
                <a:solidFill>
                  <a:srgbClr val="4b2204"/>
                </a:solidFill>
                <a:latin typeface="Lato"/>
              </a:rPr>
              <a:t>MGA URI NG VEGETATION</a:t>
            </a:r>
            <a:endParaRPr b="1" lang="en-PH" sz="4500" spc="-1" strike="noStrike">
              <a:solidFill>
                <a:srgbClr val="4b2204"/>
              </a:solidFill>
              <a:latin typeface="Lato"/>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p:nvPr>
        </p:nvSpPr>
        <p:spPr>
          <a:xfrm>
            <a:off x="609480" y="1080000"/>
            <a:ext cx="10972440" cy="5040000"/>
          </a:xfrm>
          <a:prstGeom prst="rect">
            <a:avLst/>
          </a:prstGeom>
          <a:noFill/>
          <a:ln w="76320">
            <a:noFill/>
          </a:ln>
        </p:spPr>
        <p:txBody>
          <a:bodyPr lIns="38160" rIns="38160" tIns="38160" bIns="38160" anchor="t">
            <a:normAutofit fontScale="86000"/>
          </a:bodyPr>
          <a:p>
            <a:pPr algn="just">
              <a:spcBef>
                <a:spcPts val="1417"/>
              </a:spcBef>
              <a:buNone/>
            </a:pPr>
            <a:r>
              <a:rPr b="0" lang="en-PH" sz="2000" spc="-1" strike="noStrike">
                <a:latin typeface="Lato"/>
                <a:ea typeface="AppleSystemUIFont"/>
              </a:rPr>
              <a:t>Kapansin-pansin na sa kabila ng maraming pagkakaiba-iba ng katangiang pisikal ng mga rehiyon sa Asya, nabuo pa rin ang isang kabihasnang Asyano. Iba-iba man ang mga kaanyuan, klima, at vegetation, nananaig pa rin ang pagkakapare-pareho ng hangarin na mapaunlad at mapanatili ang kaayusan ng ugnayan ng tao sa kaniyang kapaligiran. Sa dinami-rami nang natukoy na pagkakaiba, mas naging matingkad pa rin ang pagkakatuladtulad nila—ang salik kung bakit nabuo ang isang kabihasnang Asyano. Nagkaroon ng matibay na pagkakaisa sa kabila ng pagkakaiba-iba. Nagkakaisa ang mga Asyano maging ang mga kulturang kanilang kinabibilangan na mahalaga ang ugnayan nila sa kanilang kapaligiran. Ito ay kanilang pinagyayaman subalit pinag-iingatan at pinahahalagahan. Bukod sa mga bagay na pangmateryal, kasama rin sa kanilang pinagtutuonan ng pansin ang mga paniniwala at mga bagay na espiritwal. Ito ang tatak ng mga Asyano. Ito ang dahilan kung bakit sila natatangi.</a:t>
            </a:r>
            <a:endParaRPr b="0" lang="en-PH" sz="2000" spc="-1" strike="noStrike">
              <a:latin typeface="Lato"/>
              <a:ea typeface="AppleSystemUIFont"/>
            </a:endParaRPr>
          </a:p>
          <a:p>
            <a:pPr algn="just">
              <a:spcBef>
                <a:spcPts val="1417"/>
              </a:spcBef>
              <a:buNone/>
            </a:pPr>
            <a:r>
              <a:rPr b="0" lang="en-PH" sz="2000" spc="-1" strike="noStrike">
                <a:latin typeface="Lato"/>
                <a:ea typeface="AppleSystemUIFont"/>
              </a:rPr>
              <a:t>Ang heograpiya ay mahalagang salik kung anong uri ng pamumuhay mayroon ang isang partikular na lugar. Kabilang dito ang lokasyon, anyong lupa, anyong tubig, klima, at vegetation. Karaniwang magkakaugnay ang mga nasabing salik ng heograpiya. May pagkakataon na ang klima ang nagtatakda kung aling vegetation mayroon ang isang pook. May pagkakataon naman na ang anyong lupa at anyong tubig ang nagtatakda ng klima. Kamangha-mangha ang kontinenteng Asya dahil matatagpuan dito ang halos lahat ng katangiang heograpikal na mayroon sa daigdig. Lubhang magkakaiba ang mga rehiyon at bansa subalit sa kabila nito ay may pagkakapareho pa rin ang mga kabihasnan bunsod ng pagkakaugnay-ugnay ng mga Asyano. Magkakaiba man ang katangiang heograpikal ng bawat rehiyon, nagkakaisa naman sila sa mga mithiin na mapaunlad ang bansa at makamit ang tagumpay.</a:t>
            </a:r>
            <a:endParaRPr b="0"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69920" cy="114228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19" name="PlaceHolder 9"/>
          <p:cNvSpPr/>
          <p:nvPr/>
        </p:nvSpPr>
        <p:spPr>
          <a:xfrm>
            <a:off x="609480" y="1604880"/>
            <a:ext cx="10956600" cy="3961440"/>
          </a:xfrm>
          <a:prstGeom prst="rect">
            <a:avLst/>
          </a:prstGeom>
          <a:noFill/>
          <a:ln w="0">
            <a:noFill/>
          </a:ln>
        </p:spPr>
        <p:style>
          <a:lnRef idx="0"/>
          <a:fillRef idx="0"/>
          <a:effectRef idx="0"/>
          <a:fontRef idx="minor"/>
        </p:style>
      </p:sp>
      <p:sp>
        <p:nvSpPr>
          <p:cNvPr id="220" name="PlaceHolder 11"/>
          <p:cNvSpPr/>
          <p:nvPr/>
        </p:nvSpPr>
        <p:spPr>
          <a:xfrm>
            <a:off x="609840" y="1604520"/>
            <a:ext cx="10956600" cy="3961440"/>
          </a:xfrm>
          <a:prstGeom prst="rect">
            <a:avLst/>
          </a:prstGeom>
          <a:noFill/>
          <a:ln w="0">
            <a:noFill/>
          </a:ln>
        </p:spPr>
        <p:style>
          <a:lnRef idx="0"/>
          <a:fillRef idx="0"/>
          <a:effectRef idx="0"/>
          <a:fontRef idx="minor"/>
        </p:style>
      </p:sp>
      <p:sp>
        <p:nvSpPr>
          <p:cNvPr id="221" name="PlaceHolder 2"/>
          <p:cNvSpPr>
            <a:spLocks noGrp="1"/>
          </p:cNvSpPr>
          <p:nvPr>
            <p:ph/>
          </p:nvPr>
        </p:nvSpPr>
        <p:spPr>
          <a:xfrm>
            <a:off x="609480" y="1604520"/>
            <a:ext cx="10969920" cy="397476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 </a:t>
            </a:r>
            <a:r>
              <a:rPr b="0" lang="en-PH" sz="1800" spc="-1" strike="noStrike">
                <a:solidFill>
                  <a:srgbClr val="000000"/>
                </a:solidFill>
                <a:latin typeface="Lato"/>
                <a:ea typeface="AppleSystemUIFont"/>
              </a:rPr>
              <a:t>Tukuyin kung anong uri ng vegetation mayroon ang sumusunod na bansa.</a:t>
            </a:r>
            <a:endParaRPr b="0" lang="en-PH" sz="1800" spc="-1" strike="noStrike">
              <a:latin typeface="Arial"/>
              <a:ea typeface="PingFang SC"/>
            </a:endParaRPr>
          </a:p>
          <a:p>
            <a:pPr algn="just">
              <a:lnSpc>
                <a:spcPct val="100000"/>
              </a:lnSpc>
              <a:buNone/>
            </a:pPr>
            <a:endParaRPr b="0" lang="en-PH" sz="1800" spc="-1" strike="noStrike">
              <a:latin typeface="Arial"/>
              <a:ea typeface="PingFang SC"/>
            </a:endParaRPr>
          </a:p>
          <a:p>
            <a:r>
              <a:rPr b="0" lang="en-PH" sz="1800" spc="-1" strike="noStrike">
                <a:solidFill>
                  <a:srgbClr val="000000"/>
                </a:solidFill>
                <a:latin typeface="Lato"/>
                <a:ea typeface="PingFang SC"/>
              </a:rPr>
              <a:t>1. Siberia</a:t>
            </a:r>
            <a:endParaRPr b="0" lang="en-PH" sz="1800" spc="-1" strike="noStrike">
              <a:latin typeface="AppleSystemUIFont"/>
              <a:ea typeface="AppleSystemUIFont"/>
            </a:endParaRPr>
          </a:p>
          <a:p>
            <a:r>
              <a:rPr b="0" lang="en-PH" sz="1800" spc="-1" strike="noStrike">
                <a:solidFill>
                  <a:srgbClr val="000000"/>
                </a:solidFill>
                <a:latin typeface="Lato"/>
                <a:ea typeface="PingFang SC"/>
              </a:rPr>
              <a:t>2. Indonesia</a:t>
            </a:r>
            <a:endParaRPr b="0" lang="en-PH" sz="1800" spc="-1" strike="noStrike">
              <a:latin typeface="AppleSystemUIFont"/>
              <a:ea typeface="AppleSystemUIFont"/>
            </a:endParaRPr>
          </a:p>
          <a:p>
            <a:r>
              <a:rPr b="0" lang="en-PH" sz="1800" spc="-1" strike="noStrike">
                <a:solidFill>
                  <a:srgbClr val="000000"/>
                </a:solidFill>
                <a:latin typeface="Lato"/>
                <a:ea typeface="PingFang SC"/>
              </a:rPr>
              <a:t>3. Mongolia</a:t>
            </a:r>
            <a:endParaRPr b="0" lang="en-PH" sz="1800" spc="-1" strike="noStrike">
              <a:latin typeface="AppleSystemUIFont"/>
              <a:ea typeface="AppleSystemUIFont"/>
            </a:endParaRPr>
          </a:p>
          <a:p>
            <a:r>
              <a:rPr b="0" lang="en-PH" sz="1800" spc="-1" strike="noStrike">
                <a:solidFill>
                  <a:srgbClr val="000000"/>
                </a:solidFill>
                <a:latin typeface="Lato"/>
                <a:ea typeface="PingFang SC"/>
              </a:rPr>
              <a:t>4. Saudi Arabia</a:t>
            </a:r>
            <a:endParaRPr b="0" lang="en-PH" sz="1800" spc="-1" strike="noStrike">
              <a:latin typeface="AppleSystemUIFont"/>
              <a:ea typeface="AppleSystemUIFont"/>
            </a:endParaRPr>
          </a:p>
          <a:p>
            <a:r>
              <a:rPr b="0" lang="en-PH" sz="1800" spc="-1" strike="noStrike">
                <a:solidFill>
                  <a:srgbClr val="000000"/>
                </a:solidFill>
                <a:latin typeface="Lato"/>
                <a:ea typeface="PingFang SC"/>
              </a:rPr>
              <a:t>5. Singapore</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3600"/>
            <a:ext cx="10956600" cy="112896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23" name="PlaceHolder 2"/>
          <p:cNvSpPr>
            <a:spLocks noGrp="1"/>
          </p:cNvSpPr>
          <p:nvPr>
            <p:ph/>
          </p:nvPr>
        </p:nvSpPr>
        <p:spPr>
          <a:xfrm>
            <a:off x="609480" y="1604520"/>
            <a:ext cx="10956600" cy="3961440"/>
          </a:xfrm>
          <a:prstGeom prst="rect">
            <a:avLst/>
          </a:prstGeom>
          <a:noFill/>
          <a:ln w="0">
            <a:noFill/>
          </a:ln>
        </p:spPr>
        <p:txBody>
          <a:bodyPr lIns="0" rIns="0" tIns="0" bIns="0" anchor="t">
            <a:normAutofit/>
          </a:bodyPr>
          <a:p>
            <a:r>
              <a:rPr b="0" lang="en-PH" sz="1800" spc="-1" strike="noStrike">
                <a:latin typeface="Lato"/>
              </a:rPr>
              <a:t>1. Tunda/Taiga</a:t>
            </a:r>
            <a:endParaRPr b="0" lang="en-PH" sz="1800" spc="-1" strike="noStrike">
              <a:latin typeface="AppleSystemUIFont"/>
              <a:ea typeface="AppleSystemUIFont"/>
            </a:endParaRPr>
          </a:p>
          <a:p>
            <a:r>
              <a:rPr b="0" lang="en-PH" sz="1800" spc="-1" strike="noStrike">
                <a:latin typeface="Lato"/>
              </a:rPr>
              <a:t>2. Kagubatang Tropikal</a:t>
            </a:r>
            <a:endParaRPr b="0" lang="en-PH" sz="1800" spc="-1" strike="noStrike">
              <a:latin typeface="AppleSystemUIFont"/>
              <a:ea typeface="AppleSystemUIFont"/>
            </a:endParaRPr>
          </a:p>
          <a:p>
            <a:r>
              <a:rPr b="0" lang="en-PH" sz="1800" spc="-1" strike="noStrike">
                <a:latin typeface="Lato"/>
              </a:rPr>
              <a:t>3. Steppe/Disyerto</a:t>
            </a:r>
            <a:endParaRPr b="0" lang="en-PH" sz="1800" spc="-1" strike="noStrike">
              <a:latin typeface="AppleSystemUIFont"/>
              <a:ea typeface="AppleSystemUIFont"/>
            </a:endParaRPr>
          </a:p>
          <a:p>
            <a:r>
              <a:rPr b="0" lang="en-PH" sz="1800" spc="-1" strike="noStrike">
                <a:latin typeface="Lato"/>
              </a:rPr>
              <a:t>4. Disyerto</a:t>
            </a:r>
            <a:endParaRPr b="0" lang="en-PH" sz="1800" spc="-1" strike="noStrike">
              <a:latin typeface="AppleSystemUIFont"/>
              <a:ea typeface="AppleSystemUIFont"/>
            </a:endParaRPr>
          </a:p>
          <a:p>
            <a:r>
              <a:rPr b="0" lang="en-PH" sz="1800" spc="-1" strike="noStrike">
                <a:latin typeface="Lato"/>
              </a:rPr>
              <a:t>5. Kagubatang Tropikal</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6037</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2023-04-14T15:25:20Z</dcterms:modified>
  <cp:revision>2838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