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_rels/.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3.xml.rels" ContentType="application/vnd.openxmlformats-package.relationships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_rels/presentation.xml.rels" ContentType="application/vnd.openxmlformats-package.relationships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5.png" ContentType="image/png"/>
  <Override PartName="/ppt/presProps.xml" ContentType="application/vnd.openxmlformats-officedocument.presentationml.presProps+xml"/>
  <Override PartName="/ppt/slideLayouts/slideLayout1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_rels/slideLayout34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1.xml.rels" ContentType="application/vnd.openxmlformats-package.relationships+xml"/>
  <Override PartName="/ppt/slideLayouts/slideLayout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9.xml.rels" ContentType="application/vnd.openxmlformats-package.relationships+xml"/>
  <Override PartName="/ppt/slides/_rels/slide8.xml.rels" ContentType="application/vnd.openxmlformats-package.relationships+xml"/>
  <Override PartName="/ppt/slides/_rels/slide7.xml.rels" ContentType="application/vnd.openxmlformats-package.relationships+xml"/>
  <Override PartName="/ppt/slides/_rels/slide6.xml.rels" ContentType="application/vnd.openxmlformats-package.relationships+xml"/>
  <Override PartName="/ppt/slides/_rels/slide5.xml.rels" ContentType="application/vnd.openxmlformats-package.relationships+xml"/>
  <Override PartName="/ppt/slides/_rels/slide4.xml.rels" ContentType="application/vnd.openxmlformats-package.relationships+xml"/>
  <Override PartName="/ppt/slides/_rels/slide10.xml.rels" ContentType="application/vnd.openxmlformats-package.relationship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</p:sldIdLst>
  <p:sldSz cx="12192000" cy="6858000"/>
  <p:notesSz cx="7772400" cy="10058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slide" Target="slides/slide9.xml"/><Relationship Id="rId14" Type="http://schemas.openxmlformats.org/officeDocument/2006/relationships/slide" Target="slides/slide10.xml"/><Relationship Id="rId15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8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9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0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1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1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5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7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1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2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3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4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9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0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4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1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6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9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0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1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2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3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Relationship Id="rId9" Type="http://schemas.openxmlformats.org/officeDocument/2006/relationships/slideLayout" Target="../slideLayouts/slideLayout6.xml"/><Relationship Id="rId10" Type="http://schemas.openxmlformats.org/officeDocument/2006/relationships/slideLayout" Target="../slideLayouts/slideLayout7.xml"/><Relationship Id="rId11" Type="http://schemas.openxmlformats.org/officeDocument/2006/relationships/slideLayout" Target="../slideLayouts/slideLayout8.xml"/><Relationship Id="rId12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6.xml"/><Relationship Id="rId8" Type="http://schemas.openxmlformats.org/officeDocument/2006/relationships/slideLayout" Target="../slideLayouts/slideLayout17.xml"/><Relationship Id="rId9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5.png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Rectangle 6"/>
          <p:cNvSpPr/>
          <p:nvPr/>
        </p:nvSpPr>
        <p:spPr>
          <a:xfrm>
            <a:off x="0" y="0"/>
            <a:ext cx="12183840" cy="6849720"/>
          </a:xfrm>
          <a:prstGeom prst="rect">
            <a:avLst/>
          </a:prstGeom>
          <a:solidFill>
            <a:srgbClr val="ffffff"/>
          </a:solidFill>
          <a:ln w="1260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1" name="Picture 4" descr=""/>
          <p:cNvPicPr/>
          <p:nvPr/>
        </p:nvPicPr>
        <p:blipFill>
          <a:blip r:embed="rId3"/>
          <a:stretch/>
        </p:blipFill>
        <p:spPr>
          <a:xfrm>
            <a:off x="333000" y="1801080"/>
            <a:ext cx="2790720" cy="2790720"/>
          </a:xfrm>
          <a:prstGeom prst="rect">
            <a:avLst/>
          </a:prstGeom>
          <a:ln w="0">
            <a:noFill/>
          </a:ln>
        </p:spPr>
      </p:pic>
      <p:sp>
        <p:nvSpPr>
          <p:cNvPr id="2" name="Rectangle 5"/>
          <p:cNvSpPr/>
          <p:nvPr/>
        </p:nvSpPr>
        <p:spPr>
          <a:xfrm>
            <a:off x="3487320" y="1475280"/>
            <a:ext cx="8696160" cy="3854160"/>
          </a:xfrm>
          <a:prstGeom prst="rect">
            <a:avLst/>
          </a:prstGeom>
          <a:solidFill>
            <a:srgbClr val="9c0000"/>
          </a:solidFill>
          <a:ln w="1260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" name="Rectangle 8"/>
          <p:cNvSpPr/>
          <p:nvPr/>
        </p:nvSpPr>
        <p:spPr>
          <a:xfrm>
            <a:off x="3487320" y="5337720"/>
            <a:ext cx="8696160" cy="375840"/>
          </a:xfrm>
          <a:prstGeom prst="rect">
            <a:avLst/>
          </a:prstGeom>
          <a:gradFill rotWithShape="0">
            <a:gsLst>
              <a:gs pos="0">
                <a:srgbClr val="c00000"/>
              </a:gs>
              <a:gs pos="100000">
                <a:srgbClr val="e9bf0e">
                  <a:alpha val="83137"/>
                </a:srgbClr>
              </a:gs>
            </a:gsLst>
            <a:lin ang="0"/>
          </a:gradFill>
          <a:ln w="1260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18" descr=""/>
          <p:cNvPicPr/>
          <p:nvPr/>
        </p:nvPicPr>
        <p:blipFill>
          <a:blip r:embed="rId2"/>
          <a:stretch/>
        </p:blipFill>
        <p:spPr>
          <a:xfrm>
            <a:off x="0" y="6242760"/>
            <a:ext cx="12183840" cy="626760"/>
          </a:xfrm>
          <a:prstGeom prst="rect">
            <a:avLst/>
          </a:prstGeom>
          <a:ln w="0">
            <a:noFill/>
          </a:ln>
        </p:spPr>
      </p:pic>
      <p:sp>
        <p:nvSpPr>
          <p:cNvPr id="43" name="Rectangle 7"/>
          <p:cNvSpPr/>
          <p:nvPr/>
        </p:nvSpPr>
        <p:spPr>
          <a:xfrm>
            <a:off x="10868760" y="0"/>
            <a:ext cx="962280" cy="962280"/>
          </a:xfrm>
          <a:prstGeom prst="rect">
            <a:avLst/>
          </a:prstGeom>
          <a:solidFill>
            <a:srgbClr val="9c0000"/>
          </a:solidFill>
          <a:ln w="1260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44" name="Picture 10" descr=""/>
          <p:cNvPicPr/>
          <p:nvPr/>
        </p:nvPicPr>
        <p:blipFill>
          <a:blip r:embed="rId3"/>
          <a:stretch/>
        </p:blipFill>
        <p:spPr>
          <a:xfrm>
            <a:off x="10857240" y="-64440"/>
            <a:ext cx="1026360" cy="1026360"/>
          </a:xfrm>
          <a:prstGeom prst="rect">
            <a:avLst/>
          </a:prstGeom>
          <a:ln w="0">
            <a:noFill/>
          </a:ln>
        </p:spPr>
      </p:pic>
      <p:sp>
        <p:nvSpPr>
          <p:cNvPr id="45" name="TextBox 9"/>
          <p:cNvSpPr/>
          <p:nvPr/>
        </p:nvSpPr>
        <p:spPr>
          <a:xfrm>
            <a:off x="185400" y="6362280"/>
            <a:ext cx="468360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6" name="TextBox 11"/>
          <p:cNvSpPr/>
          <p:nvPr/>
        </p:nvSpPr>
        <p:spPr>
          <a:xfrm>
            <a:off x="9452520" y="6352200"/>
            <a:ext cx="261504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New REX Education Mission Logo V.png" descr="New REX Education Mission Logo V.png"/>
          <p:cNvPicPr/>
          <p:nvPr/>
        </p:nvPicPr>
        <p:blipFill>
          <a:blip r:embed="rId2"/>
          <a:stretch/>
        </p:blipFill>
        <p:spPr>
          <a:xfrm>
            <a:off x="2755800" y="1508760"/>
            <a:ext cx="6608160" cy="3376440"/>
          </a:xfrm>
          <a:prstGeom prst="rect">
            <a:avLst/>
          </a:prstGeom>
          <a:ln w="12600">
            <a:noFill/>
          </a:ln>
        </p:spPr>
      </p:pic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8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TextBox 7"/>
          <p:cNvSpPr/>
          <p:nvPr/>
        </p:nvSpPr>
        <p:spPr>
          <a:xfrm>
            <a:off x="3780000" y="3024000"/>
            <a:ext cx="8092080" cy="638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1" lang="en-US" sz="36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ASPEKTO NG PANDIWA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"/>
          <p:cNvSpPr/>
          <p:nvPr/>
        </p:nvSpPr>
        <p:spPr>
          <a:xfrm>
            <a:off x="-360000" y="2880000"/>
            <a:ext cx="12184920" cy="632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26" name=""/>
          <p:cNvSpPr/>
          <p:nvPr/>
        </p:nvSpPr>
        <p:spPr>
          <a:xfrm>
            <a:off x="540000" y="3240000"/>
            <a:ext cx="10795680" cy="2515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27" name="PlaceHolder 12"/>
          <p:cNvSpPr/>
          <p:nvPr/>
        </p:nvSpPr>
        <p:spPr>
          <a:xfrm>
            <a:off x="901800" y="1978920"/>
            <a:ext cx="10437840" cy="712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Ipinahihiwatig ng aspekto ng pandiwa kung kailan nangyari o mangyayari o kung ipinagpapatuloy ba ang pagganap sa kilos. Nagbabago ang mga anyo ng pandiwa sa iba’t ibang aspekto nito.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Mayroong apat na aspekto ng pandiwa ito ay ang mga sumusunod;</a:t>
            </a:r>
            <a:endParaRPr b="0" lang="en-PH" sz="1800" spc="-1" strike="noStrike">
              <a:latin typeface="Arial"/>
            </a:endParaRPr>
          </a:p>
          <a:p>
            <a:pPr marL="360000" indent="-216000">
              <a:lnSpc>
                <a:spcPct val="15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Aspektong Perkpektibo</a:t>
            </a:r>
            <a:endParaRPr b="0" lang="en-PH" sz="1800" spc="-1" strike="noStrike">
              <a:latin typeface="Arial"/>
            </a:endParaRPr>
          </a:p>
          <a:p>
            <a:pPr marL="360000" indent="-216000">
              <a:lnSpc>
                <a:spcPct val="15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Aspektong Imperpektibo</a:t>
            </a:r>
            <a:endParaRPr b="0" lang="en-PH" sz="1800" spc="-1" strike="noStrike">
              <a:latin typeface="Arial"/>
            </a:endParaRPr>
          </a:p>
          <a:p>
            <a:pPr marL="360000" indent="-216000">
              <a:lnSpc>
                <a:spcPct val="15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Aspektong Kontemplatibo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endParaRPr b="0" lang="en-PH" sz="1800" spc="-1" strike="noStrike">
              <a:latin typeface="Arial"/>
            </a:endParaRPr>
          </a:p>
          <a:p>
            <a:pPr marL="360000" indent="-216000">
              <a:lnSpc>
                <a:spcPct val="15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Aspektong Kagaganap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28" name="PlaceHolder 8"/>
          <p:cNvSpPr/>
          <p:nvPr/>
        </p:nvSpPr>
        <p:spPr>
          <a:xfrm>
            <a:off x="252000" y="1440"/>
            <a:ext cx="10507320" cy="2337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r>
              <a:rPr b="1" lang="en-US" sz="3600" spc="-1" strike="noStrike">
                <a:solidFill>
                  <a:srgbClr val="000000"/>
                </a:solidFill>
                <a:latin typeface="Lato"/>
                <a:ea typeface="DejaVu Sans"/>
              </a:rPr>
              <a:t>ASPEKTO NG PANDIWA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"/>
          <p:cNvSpPr/>
          <p:nvPr/>
        </p:nvSpPr>
        <p:spPr>
          <a:xfrm>
            <a:off x="-360000" y="2880000"/>
            <a:ext cx="12184920" cy="632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30" name=""/>
          <p:cNvSpPr/>
          <p:nvPr/>
        </p:nvSpPr>
        <p:spPr>
          <a:xfrm>
            <a:off x="540000" y="3243960"/>
            <a:ext cx="10795680" cy="2515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31" name="PlaceHolder 1"/>
          <p:cNvSpPr/>
          <p:nvPr/>
        </p:nvSpPr>
        <p:spPr>
          <a:xfrm>
            <a:off x="901800" y="1374840"/>
            <a:ext cx="10437840" cy="712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50000"/>
              </a:lnSpc>
              <a:buNone/>
            </a:pP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ang kilos ay natapos na o nagawa na. Karaniwang ginagamitan ng unlaping nag- o na-, gitlaping -in-, at hulaping -an.</a:t>
            </a:r>
            <a:endParaRPr b="0" lang="en-PH" sz="2000" spc="-1" strike="noStrike">
              <a:latin typeface="Lato"/>
            </a:endParaRPr>
          </a:p>
          <a:p>
            <a:pPr>
              <a:lnSpc>
                <a:spcPct val="150000"/>
              </a:lnSpc>
              <a:buNone/>
            </a:pPr>
            <a:endParaRPr b="0" lang="en-PH" sz="2000" spc="-1" strike="noStrike">
              <a:latin typeface="Lato"/>
            </a:endParaRPr>
          </a:p>
          <a:p>
            <a:pPr>
              <a:lnSpc>
                <a:spcPct val="150000"/>
              </a:lnSpc>
              <a:buNone/>
            </a:pPr>
            <a:r>
              <a:rPr b="1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Mga halimbawa:</a:t>
            </a:r>
            <a:endParaRPr b="0" lang="en-PH" sz="2000" spc="-1" strike="noStrike">
              <a:latin typeface="Lato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Nagkuwentuhan sa harap ng hapag kainan ang mag-anak.</a:t>
            </a:r>
            <a:endParaRPr b="0" lang="en-PH" sz="2000" spc="-1" strike="noStrike">
              <a:latin typeface="Lato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salitang-ugat: 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kuwento 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panlapi: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 nag-, -han</a:t>
            </a:r>
            <a:endParaRPr b="0" lang="en-PH" sz="2000" spc="-1" strike="noStrike">
              <a:latin typeface="Lato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Ibinigay niya ang pagkain kay Mang Berto.</a:t>
            </a:r>
            <a:endParaRPr b="0" lang="en-PH" sz="2000" spc="-1" strike="noStrike">
              <a:latin typeface="Lato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salitang-ugat: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 bigay 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panlapi: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 i-, -in-</a:t>
            </a:r>
            <a:endParaRPr b="0" lang="en-PH" sz="2000" spc="-1" strike="noStrike">
              <a:latin typeface="Lato"/>
            </a:endParaRPr>
          </a:p>
        </p:txBody>
      </p:sp>
      <p:sp>
        <p:nvSpPr>
          <p:cNvPr id="132" name="PlaceHolder 2"/>
          <p:cNvSpPr/>
          <p:nvPr/>
        </p:nvSpPr>
        <p:spPr>
          <a:xfrm>
            <a:off x="252000" y="-718560"/>
            <a:ext cx="10507320" cy="2337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r>
              <a:rPr b="1" lang="en-US" sz="3200" spc="-1" strike="noStrike">
                <a:solidFill>
                  <a:srgbClr val="000000"/>
                </a:solidFill>
                <a:latin typeface="Lato"/>
                <a:ea typeface="DejaVu Sans"/>
              </a:rPr>
              <a:t>ASPEKTONG PERPEKTIBO</a:t>
            </a:r>
            <a:endParaRPr b="0" lang="en-PH" sz="3200" spc="-1" strike="noStrike">
              <a:latin typeface="Arial"/>
            </a:endParaRPr>
          </a:p>
        </p:txBody>
      </p:sp>
      <p:sp>
        <p:nvSpPr>
          <p:cNvPr id="133" name="PlaceHolder 3"/>
          <p:cNvSpPr/>
          <p:nvPr/>
        </p:nvSpPr>
        <p:spPr>
          <a:xfrm>
            <a:off x="-247680" y="108000"/>
            <a:ext cx="10507320" cy="2337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"/>
          <p:cNvSpPr/>
          <p:nvPr/>
        </p:nvSpPr>
        <p:spPr>
          <a:xfrm>
            <a:off x="-360000" y="2880000"/>
            <a:ext cx="12184920" cy="632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35" name=""/>
          <p:cNvSpPr/>
          <p:nvPr/>
        </p:nvSpPr>
        <p:spPr>
          <a:xfrm>
            <a:off x="540000" y="3243960"/>
            <a:ext cx="10795680" cy="2515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36" name="PlaceHolder 4"/>
          <p:cNvSpPr/>
          <p:nvPr/>
        </p:nvSpPr>
        <p:spPr>
          <a:xfrm>
            <a:off x="902160" y="1807200"/>
            <a:ext cx="10437840" cy="712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Ito ay naglalarawan sa isang pang-uri o mga salitang naglalarawan sa pangngalan at/o panghalip.</a:t>
            </a:r>
            <a:endParaRPr b="0" lang="en-PH" sz="1800" spc="-1" strike="noStrike">
              <a:latin typeface="Arial"/>
            </a:endParaRPr>
          </a:p>
          <a:p>
            <a:pPr marL="720000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1. Tila malungkot ang kanyang kalaro.</a:t>
            </a:r>
            <a:endParaRPr b="0" lang="en-PH" sz="1800" spc="-1" strike="noStrike">
              <a:latin typeface="Arial"/>
              <a:ea typeface="PingFang SC"/>
            </a:endParaRPr>
          </a:p>
          <a:p>
            <a:pPr marL="720000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2. Totoong masaya ang magkakaibigan.</a:t>
            </a:r>
            <a:endParaRPr b="0" lang="en-PH" sz="1800" spc="-1" strike="noStrike">
              <a:latin typeface="Arial"/>
              <a:ea typeface="PingFang SC"/>
            </a:endParaRPr>
          </a:p>
          <a:p>
            <a:pPr marL="720000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3. Tunay na marami ang kanyang mga bolintik. </a:t>
            </a:r>
            <a:endParaRPr b="0" lang="en-PH" sz="1800" spc="-1" strike="noStrike">
              <a:latin typeface="Arial"/>
              <a:ea typeface="PingFang SC"/>
            </a:endParaRPr>
          </a:p>
          <a:p>
            <a:pPr>
              <a:lnSpc>
                <a:spcPct val="15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Ang mga salitang 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malungkot, masaya, at marami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ay mga halimbawa naman ng mga pang-uri. Inilalarawan nito ang mga pangngalang 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kalaro, magkakaibigan, at bolintik.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Samantala, ang mga salita namang 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tila, totoo, at tunay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ay mga salitang sumasang-ayon at nagsasaad ng hindi kasiguraduhan sa pang-uring ginamit sa pangungusap.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37" name="PlaceHolder 9"/>
          <p:cNvSpPr/>
          <p:nvPr/>
        </p:nvSpPr>
        <p:spPr>
          <a:xfrm>
            <a:off x="0" y="-357120"/>
            <a:ext cx="12192120" cy="2337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ctr">
              <a:lnSpc>
                <a:spcPct val="115000"/>
              </a:lnSpc>
              <a:buNone/>
            </a:pPr>
            <a:r>
              <a:rPr b="1" lang="en-US" sz="3600" spc="-1" strike="noStrike">
                <a:solidFill>
                  <a:srgbClr val="000000"/>
                </a:solidFill>
                <a:latin typeface="Lato"/>
                <a:ea typeface="DejaVu Sans"/>
              </a:rPr>
              <a:t>PANG-ABAY NA NAGBIBIGAY-TURING SA PANG-URI</a:t>
            </a:r>
            <a:endParaRPr b="0" lang="en-PH" sz="3600" spc="-1" strike="noStrike">
              <a:latin typeface="Arial"/>
            </a:endParaRPr>
          </a:p>
        </p:txBody>
      </p:sp>
      <p:sp>
        <p:nvSpPr>
          <p:cNvPr id="138" name="PlaceHolder 10"/>
          <p:cNvSpPr/>
          <p:nvPr/>
        </p:nvSpPr>
        <p:spPr>
          <a:xfrm>
            <a:off x="-247680" y="108000"/>
            <a:ext cx="10507320" cy="2337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"/>
          <p:cNvSpPr/>
          <p:nvPr/>
        </p:nvSpPr>
        <p:spPr>
          <a:xfrm>
            <a:off x="-360000" y="2880000"/>
            <a:ext cx="12184920" cy="632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40" name=""/>
          <p:cNvSpPr/>
          <p:nvPr/>
        </p:nvSpPr>
        <p:spPr>
          <a:xfrm>
            <a:off x="540000" y="3243960"/>
            <a:ext cx="10795680" cy="2515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41" name="PlaceHolder 18"/>
          <p:cNvSpPr/>
          <p:nvPr/>
        </p:nvSpPr>
        <p:spPr>
          <a:xfrm>
            <a:off x="901800" y="2519640"/>
            <a:ext cx="10437840" cy="712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50000"/>
              </a:lnSpc>
              <a:buNone/>
            </a:pP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ito ay naglalarawan sa isang pang pang-abay. 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1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HALIMBAWA: 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1.</a:t>
            </a:r>
            <a:r>
              <a:rPr b="0" lang="en-PH" sz="20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Hindi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i="1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totoong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 masaya ang magkakaibigan.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2. </a:t>
            </a:r>
            <a:r>
              <a:rPr b="0" lang="en-PH" sz="20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Talagang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i="1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tila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 malungkot ang kanyang kalaro.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3. </a:t>
            </a:r>
            <a:r>
              <a:rPr b="0" lang="en-PH" sz="20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Sadyang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i="1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hindi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 maiiwasan ang pagkatalo sa isang laro.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endParaRPr b="0" lang="en-PH" sz="2000" spc="-1" strike="noStrike">
              <a:latin typeface="Arial"/>
            </a:endParaRPr>
          </a:p>
        </p:txBody>
      </p:sp>
      <p:sp>
        <p:nvSpPr>
          <p:cNvPr id="142" name="PlaceHolder 19"/>
          <p:cNvSpPr/>
          <p:nvPr/>
        </p:nvSpPr>
        <p:spPr>
          <a:xfrm>
            <a:off x="0" y="0"/>
            <a:ext cx="12192120" cy="2337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 fontScale="92000"/>
          </a:bodyPr>
          <a:p>
            <a:pPr algn="ctr">
              <a:lnSpc>
                <a:spcPct val="115000"/>
              </a:lnSpc>
              <a:buNone/>
            </a:pPr>
            <a:endParaRPr b="0" lang="en-PH" sz="3600" spc="-1" strike="noStrike">
              <a:latin typeface="Lato"/>
            </a:endParaRPr>
          </a:p>
          <a:p>
            <a:pPr algn="ctr">
              <a:lnSpc>
                <a:spcPct val="115000"/>
              </a:lnSpc>
              <a:buNone/>
            </a:pPr>
            <a:endParaRPr b="0" lang="en-PH" sz="3600" spc="-1" strike="noStrike">
              <a:latin typeface="Lato"/>
            </a:endParaRPr>
          </a:p>
          <a:p>
            <a:pPr algn="ctr">
              <a:lnSpc>
                <a:spcPct val="115000"/>
              </a:lnSpc>
              <a:buNone/>
            </a:pPr>
            <a:r>
              <a:rPr b="1" lang="en-US" sz="3600" spc="-1" strike="noStrike">
                <a:solidFill>
                  <a:srgbClr val="000000"/>
                </a:solidFill>
                <a:latin typeface="Lato"/>
                <a:ea typeface="DejaVu Sans"/>
              </a:rPr>
              <a:t>PANG-ABAY NA NAGBIBIGAY-TURING </a:t>
            </a:r>
            <a:endParaRPr b="0" lang="en-PH" sz="3600" spc="-1" strike="noStrike">
              <a:latin typeface="Lato"/>
            </a:endParaRPr>
          </a:p>
          <a:p>
            <a:pPr algn="ctr">
              <a:lnSpc>
                <a:spcPct val="115000"/>
              </a:lnSpc>
              <a:buNone/>
            </a:pPr>
            <a:r>
              <a:rPr b="1" lang="en-US" sz="3600" spc="-1" strike="noStrike">
                <a:solidFill>
                  <a:srgbClr val="000000"/>
                </a:solidFill>
                <a:latin typeface="Lato"/>
                <a:ea typeface="DejaVu Sans"/>
              </a:rPr>
              <a:t>SA KAPWA PANG-ABAY</a:t>
            </a:r>
            <a:endParaRPr b="0" lang="en-PH" sz="3600" spc="-1" strike="noStrike">
              <a:latin typeface="Lato"/>
            </a:endParaRPr>
          </a:p>
          <a:p>
            <a:pPr algn="ctr">
              <a:lnSpc>
                <a:spcPct val="115000"/>
              </a:lnSpc>
              <a:buNone/>
            </a:pPr>
            <a:endParaRPr b="0" lang="en-PH" sz="3600" spc="-1" strike="noStrike">
              <a:latin typeface="Lato"/>
            </a:endParaRPr>
          </a:p>
        </p:txBody>
      </p:sp>
      <p:sp>
        <p:nvSpPr>
          <p:cNvPr id="143" name="PlaceHolder 20"/>
          <p:cNvSpPr/>
          <p:nvPr/>
        </p:nvSpPr>
        <p:spPr>
          <a:xfrm>
            <a:off x="-247680" y="108000"/>
            <a:ext cx="10507320" cy="2337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"/>
          <p:cNvSpPr/>
          <p:nvPr/>
        </p:nvSpPr>
        <p:spPr>
          <a:xfrm>
            <a:off x="-360000" y="2880000"/>
            <a:ext cx="12184920" cy="632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45" name=""/>
          <p:cNvSpPr/>
          <p:nvPr/>
        </p:nvSpPr>
        <p:spPr>
          <a:xfrm>
            <a:off x="540000" y="3243960"/>
            <a:ext cx="10795680" cy="2515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46" name="PlaceHolder 11"/>
          <p:cNvSpPr/>
          <p:nvPr/>
        </p:nvSpPr>
        <p:spPr>
          <a:xfrm>
            <a:off x="901800" y="1374840"/>
            <a:ext cx="10437840" cy="712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5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Halimbawa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: Isang turista ang nakipamuhay </a:t>
            </a:r>
            <a:r>
              <a:rPr b="0" lang="en-PH" sz="18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nang matagal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sa mga katutubo ng Cordillera.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Paliwanag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: Ang pang-abay na </a:t>
            </a:r>
            <a:r>
              <a:rPr b="0" lang="en-PH" sz="18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nang matagal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ay nagbibigay-turing sa pandiwang nakipamuhay.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47" name="PlaceHolder 13"/>
          <p:cNvSpPr/>
          <p:nvPr/>
        </p:nvSpPr>
        <p:spPr>
          <a:xfrm>
            <a:off x="252000" y="-322560"/>
            <a:ext cx="10507320" cy="2337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r>
              <a:rPr b="1" lang="en-US" sz="1800" spc="-1" strike="noStrike">
                <a:solidFill>
                  <a:srgbClr val="000000"/>
                </a:solidFill>
                <a:latin typeface="Lato"/>
                <a:ea typeface="DejaVu Sans"/>
              </a:rPr>
              <a:t>1. PANG-ABAY NA NAGBIBIGAY-TURING SA PANDIWA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48" name="PlaceHolder 14"/>
          <p:cNvSpPr/>
          <p:nvPr/>
        </p:nvSpPr>
        <p:spPr>
          <a:xfrm>
            <a:off x="252000" y="1262520"/>
            <a:ext cx="10507320" cy="2337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r>
              <a:rPr b="1" lang="en-US" sz="1800" spc="-1" strike="noStrike">
                <a:solidFill>
                  <a:srgbClr val="000000"/>
                </a:solidFill>
                <a:latin typeface="Lato"/>
                <a:ea typeface="DejaVu Sans"/>
              </a:rPr>
              <a:t>2. PANG-ABAY NA NAGBIBIGAY-TURING SA PANG-URI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49" name="PlaceHolder 15"/>
          <p:cNvSpPr/>
          <p:nvPr/>
        </p:nvSpPr>
        <p:spPr>
          <a:xfrm>
            <a:off x="901800" y="3066840"/>
            <a:ext cx="10437840" cy="712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5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Halimbawa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: </a:t>
            </a:r>
            <a:r>
              <a:rPr b="0" lang="en-PH" sz="18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Tunay na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kahanga-hanga si Bernard sa pagtugtog ng kulintang.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Paliwanag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: Ang pang-abay na </a:t>
            </a:r>
            <a:r>
              <a:rPr b="0" lang="en-PH" sz="18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tunay na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ay nagbibigay-turing sa pang-uring kahanga-hanga.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50" name="PlaceHolder 16"/>
          <p:cNvSpPr/>
          <p:nvPr/>
        </p:nvSpPr>
        <p:spPr>
          <a:xfrm>
            <a:off x="252000" y="2880000"/>
            <a:ext cx="10507320" cy="2337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r>
              <a:rPr b="1" lang="en-US" sz="1800" spc="-1" strike="noStrike">
                <a:solidFill>
                  <a:srgbClr val="000000"/>
                </a:solidFill>
                <a:latin typeface="Lato"/>
                <a:ea typeface="DejaVu Sans"/>
              </a:rPr>
              <a:t>3. PANG-ABAY NA NAGBIBIGAY-TURING SA PANG-URI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51" name="PlaceHolder 17"/>
          <p:cNvSpPr/>
          <p:nvPr/>
        </p:nvSpPr>
        <p:spPr>
          <a:xfrm>
            <a:off x="897840" y="4644000"/>
            <a:ext cx="10437840" cy="712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5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Halimbawa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: </a:t>
            </a:r>
            <a:r>
              <a:rPr b="0" lang="en-PH" sz="18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Hindi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talaga matatawaran ang husay ng mga katutubo sa larangan ng musika at sayaw.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Paliwanag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: Ang pang-abay na </a:t>
            </a:r>
            <a:r>
              <a:rPr b="0" lang="en-PH" sz="18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hindi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ay nagbibigay-turing sa kapuwa pang-abay na talaga.</a:t>
            </a: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Title 4"/>
          <p:cNvSpPr/>
          <p:nvPr/>
        </p:nvSpPr>
        <p:spPr>
          <a:xfrm>
            <a:off x="1523880" y="1799640"/>
            <a:ext cx="9135720" cy="2379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 algn="ctr">
              <a:lnSpc>
                <a:spcPct val="90000"/>
              </a:lnSpc>
              <a:buNone/>
            </a:pPr>
            <a:r>
              <a:rPr b="1" lang="en-US" sz="3600" spc="-1" strike="noStrike">
                <a:solidFill>
                  <a:srgbClr val="9c0000"/>
                </a:solidFill>
                <a:latin typeface="Lato"/>
                <a:ea typeface="DejaVu Sans"/>
              </a:rPr>
              <a:t>PAGSASANAY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"/>
          <p:cNvSpPr/>
          <p:nvPr/>
        </p:nvSpPr>
        <p:spPr>
          <a:xfrm>
            <a:off x="360000" y="2930400"/>
            <a:ext cx="12184920" cy="632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54" name=""/>
          <p:cNvSpPr/>
          <p:nvPr/>
        </p:nvSpPr>
        <p:spPr>
          <a:xfrm>
            <a:off x="540000" y="3240000"/>
            <a:ext cx="10795680" cy="2515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55" name="PlaceHolder 6"/>
          <p:cNvSpPr/>
          <p:nvPr/>
        </p:nvSpPr>
        <p:spPr>
          <a:xfrm>
            <a:off x="540000" y="1121040"/>
            <a:ext cx="11227320" cy="712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PANUTO: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Suriin ang pangungusap. Salungguhitan ang pandiwa o pang-uri at bilugan naman ang pang-abay na naglalarawan dito. Gawing basehan ang halimbawa na nasa ibaba.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HALIMBAWA: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Mahigpit na </a:t>
            </a:r>
            <a:r>
              <a:rPr b="0" lang="en-PH" sz="18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hinahawakan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ng mga miyembro ng pangkat ang kanilang lubid.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2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1. Tumalon nang mataas si Daven.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2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2. Tila makulimlim ang panahon.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2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3. Talagang malakas ang kanyang pangangatawan.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2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4. Ang magkakabarkada ay masayang nagtatampisaw sa tubig.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2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5. Totoong sumali siya sa Palarong Pambansa.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56" name=""/>
          <p:cNvSpPr/>
          <p:nvPr/>
        </p:nvSpPr>
        <p:spPr>
          <a:xfrm>
            <a:off x="576000" y="1944000"/>
            <a:ext cx="10797840" cy="3557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57" name=""/>
          <p:cNvSpPr/>
          <p:nvPr/>
        </p:nvSpPr>
        <p:spPr>
          <a:xfrm>
            <a:off x="2520000" y="1944000"/>
            <a:ext cx="1079640" cy="395640"/>
          </a:xfrm>
          <a:prstGeom prst="ellipse">
            <a:avLst/>
          </a:pr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"/>
          <p:cNvSpPr/>
          <p:nvPr/>
        </p:nvSpPr>
        <p:spPr>
          <a:xfrm>
            <a:off x="360000" y="2930400"/>
            <a:ext cx="12184920" cy="632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59" name=""/>
          <p:cNvSpPr/>
          <p:nvPr/>
        </p:nvSpPr>
        <p:spPr>
          <a:xfrm>
            <a:off x="540000" y="3240000"/>
            <a:ext cx="10795680" cy="2515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60" name="PlaceHolder 21"/>
          <p:cNvSpPr/>
          <p:nvPr/>
        </p:nvSpPr>
        <p:spPr>
          <a:xfrm>
            <a:off x="540000" y="1121040"/>
            <a:ext cx="11227320" cy="712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PANUTO: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Suriin ang pangungusap. Salungguhitan ang pandiwa o pang-uri at bilugan naman ang pang-abay na naglalarawan dito. Gawing basehan ang halimbawa na nasa ibaba.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HALIMBAWA: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Mahigpit na </a:t>
            </a:r>
            <a:r>
              <a:rPr b="0" lang="en-PH" sz="18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hinahawakan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ng mga miyembro ng pangkat ang kanilang lubid.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2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1. </a:t>
            </a:r>
            <a:r>
              <a:rPr b="0" lang="en-PH" sz="18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Tumalon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nang mataas si Daven.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2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2. Tila </a:t>
            </a:r>
            <a:r>
              <a:rPr b="0" lang="en-PH" sz="18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makulimlim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ang panahon.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2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3. Talagang </a:t>
            </a:r>
            <a:r>
              <a:rPr b="0" lang="en-PH" sz="18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malakas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ang kanyang pangangatawan.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2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4. Ang magkakabarkada ay masayang </a:t>
            </a:r>
            <a:r>
              <a:rPr b="0" lang="en-PH" sz="18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nagtatampisaw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sa tubig.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2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5. Totoong </a:t>
            </a:r>
            <a:r>
              <a:rPr b="0" lang="en-PH" sz="18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sumali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siya sa Palarong Pambansa.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61" name=""/>
          <p:cNvSpPr/>
          <p:nvPr/>
        </p:nvSpPr>
        <p:spPr>
          <a:xfrm>
            <a:off x="576000" y="1944000"/>
            <a:ext cx="10797840" cy="3557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62" name=""/>
          <p:cNvSpPr/>
          <p:nvPr/>
        </p:nvSpPr>
        <p:spPr>
          <a:xfrm>
            <a:off x="2520000" y="1944000"/>
            <a:ext cx="1079640" cy="395640"/>
          </a:xfrm>
          <a:prstGeom prst="ellipse">
            <a:avLst/>
          </a:pr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163" name="PlaceHolder 22"/>
          <p:cNvSpPr/>
          <p:nvPr/>
        </p:nvSpPr>
        <p:spPr>
          <a:xfrm>
            <a:off x="180000" y="-754560"/>
            <a:ext cx="10507320" cy="2337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r>
              <a:rPr b="1" lang="en-US" sz="3600" spc="-1" strike="noStrike">
                <a:solidFill>
                  <a:srgbClr val="000000"/>
                </a:solidFill>
                <a:latin typeface="Lato"/>
                <a:ea typeface="DejaVu Sans"/>
              </a:rPr>
              <a:t>SUSI SA PAGWAWASTO:</a:t>
            </a:r>
            <a:endParaRPr b="0" lang="en-PH" sz="3600" spc="-1" strike="noStrike">
              <a:latin typeface="Arial"/>
            </a:endParaRPr>
          </a:p>
        </p:txBody>
      </p:sp>
      <p:sp>
        <p:nvSpPr>
          <p:cNvPr id="164" name=""/>
          <p:cNvSpPr/>
          <p:nvPr/>
        </p:nvSpPr>
        <p:spPr>
          <a:xfrm>
            <a:off x="1620000" y="2772000"/>
            <a:ext cx="1439640" cy="395640"/>
          </a:xfrm>
          <a:prstGeom prst="ellipse">
            <a:avLst/>
          </a:prstGeom>
          <a:noFill/>
          <a:ln w="0">
            <a:solidFill>
              <a:srgbClr val="c9211e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165" name=""/>
          <p:cNvSpPr/>
          <p:nvPr/>
        </p:nvSpPr>
        <p:spPr>
          <a:xfrm>
            <a:off x="756000" y="3312000"/>
            <a:ext cx="539640" cy="395640"/>
          </a:xfrm>
          <a:prstGeom prst="ellipse">
            <a:avLst/>
          </a:prstGeom>
          <a:noFill/>
          <a:ln w="0">
            <a:solidFill>
              <a:srgbClr val="c9211e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166" name=""/>
          <p:cNvSpPr/>
          <p:nvPr/>
        </p:nvSpPr>
        <p:spPr>
          <a:xfrm>
            <a:off x="756000" y="3852000"/>
            <a:ext cx="1079640" cy="395640"/>
          </a:xfrm>
          <a:prstGeom prst="ellipse">
            <a:avLst/>
          </a:prstGeom>
          <a:noFill/>
          <a:ln w="0">
            <a:solidFill>
              <a:srgbClr val="c9211e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167" name=""/>
          <p:cNvSpPr/>
          <p:nvPr/>
        </p:nvSpPr>
        <p:spPr>
          <a:xfrm>
            <a:off x="3204000" y="4428000"/>
            <a:ext cx="1259640" cy="395640"/>
          </a:xfrm>
          <a:prstGeom prst="ellipse">
            <a:avLst/>
          </a:prstGeom>
          <a:noFill/>
          <a:ln w="0">
            <a:solidFill>
              <a:srgbClr val="c9211e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168" name=""/>
          <p:cNvSpPr/>
          <p:nvPr/>
        </p:nvSpPr>
        <p:spPr>
          <a:xfrm>
            <a:off x="720000" y="4968000"/>
            <a:ext cx="1079640" cy="395640"/>
          </a:xfrm>
          <a:prstGeom prst="ellipse">
            <a:avLst/>
          </a:prstGeom>
          <a:noFill/>
          <a:ln w="0">
            <a:solidFill>
              <a:srgbClr val="c9211e"/>
            </a:solidFill>
          </a:ln>
        </p:spPr>
        <p:style>
          <a:lnRef idx="0"/>
          <a:fillRef idx="0"/>
          <a:effectRef idx="0"/>
          <a:fontRef idx="minor"/>
        </p:style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1629</TotalTime>
  <Application>LibreOffice/7.2.5.2$MacOSX_X86_64 LibreOffice_project/499f9727c189e6ef3471021d6132d4c694f357e5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2019-04-16T02:10:14Z</dcterms:created>
  <dc:creator>Microsoft Office User</dc:creator>
  <dc:description/>
  <dc:language>en-PH</dc:language>
  <cp:lastModifiedBy/>
  <dcterms:modified xsi:type="dcterms:W3CDTF">2023-07-11T08:21:59Z</dcterms:modified>
  <cp:revision>100</cp:revision>
  <dc:subject/>
  <dc:title>PowerPoint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Widescreen</vt:lpwstr>
  </property>
  <property fmtid="{D5CDD505-2E9C-101B-9397-08002B2CF9AE}" pid="3" name="Slides">
    <vt:r8>7</vt:r8>
  </property>
</Properties>
</file>