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840" cy="6849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720" cy="2790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6160" cy="3854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6160" cy="375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840" cy="626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2280" cy="962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360" cy="1026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8160" cy="3376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3024000"/>
            <a:ext cx="809208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ASPEKTO NG PANDIWA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1800" y="197892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Ipinahihiwatig ng aspekto ng pandiwa kung kailan nangyari o mangyayari o kung ipinagpapatuloy ba ang pagganap sa kilos. Nagbabago ang mga anyo ng pandiwa sa iba’t ibang aspekto nito.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Mayroong apat na aspekto ng pandiwa ito ay ang mga sumusunod;</a:t>
            </a:r>
            <a:endParaRPr b="0" lang="en-PH" sz="1800" spc="-1" strike="noStrike">
              <a:latin typeface="Arial"/>
            </a:endParaRPr>
          </a:p>
          <a:p>
            <a:pPr marL="36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Aspektong Perkpektibo</a:t>
            </a:r>
            <a:endParaRPr b="0" lang="en-PH" sz="1800" spc="-1" strike="noStrike">
              <a:latin typeface="Arial"/>
            </a:endParaRPr>
          </a:p>
          <a:p>
            <a:pPr marL="36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Aspektong Imperpektibo</a:t>
            </a:r>
            <a:endParaRPr b="0" lang="en-PH" sz="1800" spc="-1" strike="noStrike">
              <a:latin typeface="Arial"/>
            </a:endParaRPr>
          </a:p>
          <a:p>
            <a:pPr marL="36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Aspektong Kontemplatibo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 marL="360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Aspektong Kagaganap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52000" y="144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ASPEKTO NG PANDIWA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396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1800" y="137484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 kilos ay natapos na o nagawa na. Karaniwang ginagamitan ng unlaping nag- o na-, gitlaping -in-, at hulaping -an.</a:t>
            </a:r>
            <a:endParaRPr b="0" lang="en-PH" sz="2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endParaRPr b="0" lang="en-PH" sz="2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2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Nagkuwentuhan sa harap ng hapag kainan ang mag-anak.</a:t>
            </a:r>
            <a:endParaRPr b="0" lang="en-PH" sz="2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salitang-ugat: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kuwento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panlapi: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nag-, -han</a:t>
            </a:r>
            <a:endParaRPr b="0" lang="en-PH" sz="2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Ibinigay niya ang pagkain kay Mang Berto.</a:t>
            </a:r>
            <a:endParaRPr b="0" lang="en-PH" sz="20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salitang-ugat: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bigay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panlapi: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i-, -in-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52000" y="-718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Lato"/>
                <a:ea typeface="DejaVu Sans"/>
              </a:rPr>
              <a:t>ASPEKTONG PERPEKTIBO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3" name="PlaceHolder 3"/>
          <p:cNvSpPr/>
          <p:nvPr/>
        </p:nvSpPr>
        <p:spPr>
          <a:xfrm>
            <a:off x="-247680" y="10800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396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4"/>
          <p:cNvSpPr/>
          <p:nvPr/>
        </p:nvSpPr>
        <p:spPr>
          <a:xfrm>
            <a:off x="902160" y="180720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ay naglalarawan sa isang pang-uri o mga salitang naglalarawan sa pangngalan at/o panghalip.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Tila malungkot ang kanyang kalaro.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Totoong masaya ang magkakaibigan.</a:t>
            </a:r>
            <a:endParaRPr b="0" lang="en-PH" sz="1800" spc="-1" strike="noStrike">
              <a:latin typeface="Arial"/>
              <a:ea typeface="PingFang SC"/>
            </a:endParaRPr>
          </a:p>
          <a:p>
            <a:pPr marL="72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Tunay na marami ang kanyang mga bolintik. </a:t>
            </a: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salitang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malungkot, masaya, at marami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mga halimbawa naman ng mga pang-uri. Inilalarawan nito ang mga pangngalang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kalaro, magkakaibigan, at bolintik.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Samantala, ang mga salita namang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tila, totoo, at tunay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mga salitang sumasang-ayon at nagsasaad ng hindi kasiguraduhan sa pang-uring ginamit sa pangungusap.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7" name="PlaceHolder 9"/>
          <p:cNvSpPr/>
          <p:nvPr/>
        </p:nvSpPr>
        <p:spPr>
          <a:xfrm>
            <a:off x="0" y="-357120"/>
            <a:ext cx="121921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NAGBIBIGAY-TURING SA PANG-URI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8" name="PlaceHolder 10"/>
          <p:cNvSpPr/>
          <p:nvPr/>
        </p:nvSpPr>
        <p:spPr>
          <a:xfrm>
            <a:off x="-247680" y="10800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540000" y="324396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18"/>
          <p:cNvSpPr/>
          <p:nvPr/>
        </p:nvSpPr>
        <p:spPr>
          <a:xfrm>
            <a:off x="901800" y="251964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ito ay naglalarawan sa isang pang pang-abay.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Hindi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totoong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masaya ang magkakaibigan.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Talagang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tila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malungkot ang kanyang kalaro.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20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Sadyang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hindi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maiiwasan ang pagkatalo sa isang laro.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2" name="PlaceHolder 19"/>
          <p:cNvSpPr/>
          <p:nvPr/>
        </p:nvSpPr>
        <p:spPr>
          <a:xfrm>
            <a:off x="0" y="0"/>
            <a:ext cx="121921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2000"/>
          </a:bodyPr>
          <a:p>
            <a:pPr algn="ctr">
              <a:lnSpc>
                <a:spcPct val="115000"/>
              </a:lnSpc>
              <a:buNone/>
            </a:pPr>
            <a:endParaRPr b="0" lang="en-PH" sz="3600" spc="-1" strike="noStrike">
              <a:latin typeface="Lato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3600" spc="-1" strike="noStrike">
              <a:latin typeface="Lato"/>
            </a:endParaRPr>
          </a:p>
          <a:p>
            <a:pPr algn="ctr"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NAGBIBIGAY-TURING </a:t>
            </a:r>
            <a:endParaRPr b="0" lang="en-PH" sz="3600" spc="-1" strike="noStrike">
              <a:latin typeface="Lato"/>
            </a:endParaRPr>
          </a:p>
          <a:p>
            <a:pPr algn="ctr"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SA KAPWA PANG-ABAY</a:t>
            </a:r>
            <a:endParaRPr b="0" lang="en-PH" sz="3600" spc="-1" strike="noStrike">
              <a:latin typeface="Lato"/>
            </a:endParaRPr>
          </a:p>
          <a:p>
            <a:pPr algn="ctr">
              <a:lnSpc>
                <a:spcPct val="115000"/>
              </a:lnSpc>
              <a:buNone/>
            </a:pPr>
            <a:endParaRPr b="0" lang="en-PH" sz="3600" spc="-1" strike="noStrike">
              <a:latin typeface="Lato"/>
            </a:endParaRPr>
          </a:p>
        </p:txBody>
      </p:sp>
      <p:sp>
        <p:nvSpPr>
          <p:cNvPr id="143" name="PlaceHolder 20"/>
          <p:cNvSpPr/>
          <p:nvPr/>
        </p:nvSpPr>
        <p:spPr>
          <a:xfrm>
            <a:off x="-247680" y="10800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-360000" y="28800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540000" y="324396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PlaceHolder 11"/>
          <p:cNvSpPr/>
          <p:nvPr/>
        </p:nvSpPr>
        <p:spPr>
          <a:xfrm>
            <a:off x="901800" y="137484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Isang turista ang nakipamuhay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nang matagal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mga katutubo ng Cordillera.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Ang pang-abay 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nang matagal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nagbibigay-turing sa pandiwang nakipamuhay.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PlaceHolder 13"/>
          <p:cNvSpPr/>
          <p:nvPr/>
        </p:nvSpPr>
        <p:spPr>
          <a:xfrm>
            <a:off x="252000" y="-322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PANG-ABAY NA NAGBIBIGAY-TURING SA PANDIWA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8" name="PlaceHolder 14"/>
          <p:cNvSpPr/>
          <p:nvPr/>
        </p:nvSpPr>
        <p:spPr>
          <a:xfrm>
            <a:off x="252000" y="126252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PANG-ABAY NA NAGBIBIGAY-TURING SA PANG-URI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PlaceHolder 15"/>
          <p:cNvSpPr/>
          <p:nvPr/>
        </p:nvSpPr>
        <p:spPr>
          <a:xfrm>
            <a:off x="901800" y="306684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Tunay 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kahanga-hanga si Bernard sa pagtugtog ng kulintang.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Ang pang-abay 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tunay 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nagbibigay-turing sa pang-uring kahanga-hanga.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0" name="PlaceHolder 16"/>
          <p:cNvSpPr/>
          <p:nvPr/>
        </p:nvSpPr>
        <p:spPr>
          <a:xfrm>
            <a:off x="252000" y="288000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PANG-ABAY NA NAGBIBIGAY-TURING SA PANG-URI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1" name="PlaceHolder 17"/>
          <p:cNvSpPr/>
          <p:nvPr/>
        </p:nvSpPr>
        <p:spPr>
          <a:xfrm>
            <a:off x="897840" y="4644000"/>
            <a:ext cx="1043784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Hindi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talaga matatawaran ang husay ng mga katutubo sa larangan ng musika at sayaw.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Paliwanag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Ang pang-abay 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hindi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nagbibigay-turing sa kapuwa pang-abay na talaga.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4"/>
          <p:cNvSpPr/>
          <p:nvPr/>
        </p:nvSpPr>
        <p:spPr>
          <a:xfrm>
            <a:off x="1523880" y="1799640"/>
            <a:ext cx="9135720" cy="23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360000" y="29304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PlaceHolder 6"/>
          <p:cNvSpPr/>
          <p:nvPr/>
        </p:nvSpPr>
        <p:spPr>
          <a:xfrm>
            <a:off x="540000" y="1121040"/>
            <a:ext cx="1122732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Suriin ang pangungusap. Salungguhitan ang pandiwa o pang-uri at bilugan naman ang pang-abay na naglalarawan dito. Gawing basehan ang halimbawa na nasa ibaba.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Mahigpit 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hinahawakan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mga miyembro ng pangkat ang kanilang lubid.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Tumalon nang mataas si Daven.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Tila makulimlim ang panahon.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Talagang malakas ang kanyang pangangatawan.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Ang magkakabarkada ay masayang nagtatampisaw sa tubig.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Totoong sumali siya sa Palarong Pambansa.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576000" y="1944000"/>
            <a:ext cx="10797840" cy="35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2520000" y="1944000"/>
            <a:ext cx="1079640" cy="395640"/>
          </a:xfrm>
          <a:prstGeom prst="ellipse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"/>
          <p:cNvSpPr/>
          <p:nvPr/>
        </p:nvSpPr>
        <p:spPr>
          <a:xfrm>
            <a:off x="360000" y="2930400"/>
            <a:ext cx="1218492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>
            <a:off x="540000" y="3240000"/>
            <a:ext cx="10795680" cy="25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PlaceHolder 21"/>
          <p:cNvSpPr/>
          <p:nvPr/>
        </p:nvSpPr>
        <p:spPr>
          <a:xfrm>
            <a:off x="540000" y="1121040"/>
            <a:ext cx="11227320" cy="7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Suriin ang pangungusap. Salungguhitan ang pandiwa o pang-uri at bilugan naman ang pang-abay na naglalarawan dito. Gawing basehan ang halimbawa na nasa ibaba.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Mahigpit na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hinahawakan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mga miyembro ng pangkat ang kanilang lubid.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Tumalon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nang mataas si Daven.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Tila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makulimlim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panahon.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Talagang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malakas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kanyang pangangatawan.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Ang magkakabarkada ay masayang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nagtatampisaw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tubig.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Totoong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sumali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siya sa Palarong Pambansa.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576000" y="1944000"/>
            <a:ext cx="10797840" cy="35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>
            <a:off x="2520000" y="1944000"/>
            <a:ext cx="1079640" cy="395640"/>
          </a:xfrm>
          <a:prstGeom prst="ellipse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PlaceHolder 22"/>
          <p:cNvSpPr/>
          <p:nvPr/>
        </p:nvSpPr>
        <p:spPr>
          <a:xfrm>
            <a:off x="180000" y="-754560"/>
            <a:ext cx="10507320" cy="23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620000" y="2772000"/>
            <a:ext cx="1439640" cy="395640"/>
          </a:xfrm>
          <a:prstGeom prst="ellipse">
            <a:avLst/>
          </a:prstGeom>
          <a:noFill/>
          <a:ln w="0">
            <a:solidFill>
              <a:srgbClr val="c9211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"/>
          <p:cNvSpPr/>
          <p:nvPr/>
        </p:nvSpPr>
        <p:spPr>
          <a:xfrm>
            <a:off x="756000" y="3312000"/>
            <a:ext cx="539640" cy="395640"/>
          </a:xfrm>
          <a:prstGeom prst="ellipse">
            <a:avLst/>
          </a:prstGeom>
          <a:noFill/>
          <a:ln w="0">
            <a:solidFill>
              <a:srgbClr val="c9211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756000" y="3852000"/>
            <a:ext cx="1079640" cy="395640"/>
          </a:xfrm>
          <a:prstGeom prst="ellipse">
            <a:avLst/>
          </a:prstGeom>
          <a:noFill/>
          <a:ln w="0">
            <a:solidFill>
              <a:srgbClr val="c9211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>
            <a:off x="3204000" y="4428000"/>
            <a:ext cx="1259640" cy="395640"/>
          </a:xfrm>
          <a:prstGeom prst="ellipse">
            <a:avLst/>
          </a:prstGeom>
          <a:noFill/>
          <a:ln w="0">
            <a:solidFill>
              <a:srgbClr val="c9211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720000" y="4968000"/>
            <a:ext cx="1079640" cy="395640"/>
          </a:xfrm>
          <a:prstGeom prst="ellipse">
            <a:avLst/>
          </a:prstGeom>
          <a:noFill/>
          <a:ln w="0">
            <a:solidFill>
              <a:srgbClr val="c9211e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2023-07-11T08:21:59Z</dcterms:modified>
  <cp:revision>100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