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57543C95-CD98-462E-AF54-887B73C28424}"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2CBE10B-577F-4922-9D40-869CF7DC95A9}"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E2D14F41-97A2-4FE6-AC9B-C417C06C5266}"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0A968CA5-D2B5-417D-8F5C-F8181C77702F}"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0054FCE0-DFC1-4128-B5D7-5F24776BC85C}"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2618D13-7873-4B00-AFF9-A4F3D8489BFD}"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E3D479D-431E-4AAA-B3C6-0384B761EA37}"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8152D16-5322-4EFD-82C5-5401930614FC}"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2347E44-7B17-435A-ADCB-C6FAA275D962}"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94D2A3D1-1D37-4A96-9301-2E7D797575D8}"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B010714-3BEB-4FBB-B784-B36754843589}"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A9595AE-F55F-4A1F-869A-EE495E1ABB9F}"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2BA1E49-2C4C-47EA-B851-2D8324D86F4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CCB8DCD-22B2-442D-8500-EA82774C788C}"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362927C-AE2A-4B5F-AE58-E874D9B4C162}"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86BF1944-B8DE-4B12-BE28-15A360FEDCA5}"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E5AAF209-74CC-4A0B-9C45-73293A2B95DC}"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61FA8B4E-F485-41B9-9119-4D94BC4B10CA}"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29BFA758-D3FB-4722-A1D3-0018D7E4613B}"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3205E71C-1710-4774-BD99-53B15F9D6DA6}"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7947E075-2F32-4D5C-AE03-9B2FEE6B3564}"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1A06113-6A52-49EE-A79F-17D0B1B4A649}"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41FE1AD-7525-4030-B772-BA530188B5B0}"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4665D2A-E690-431F-B795-9C78A6FD3310}"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557A780-F5EA-4BB0-B83D-A6D8598B5722}"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CE92C1B1-2E31-4575-B4F9-694FA1FD2E5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2E4BE7D-1457-4BAA-B084-5C16D83A954B}"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474B0965-588A-474F-8B9C-22BC1311255C}"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22746B4B-310E-43B6-BC08-44BA088AD000}"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6505E351-FA7C-4C19-BFF2-2D2FF610BFA0}"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F87B9646-1EF3-46B0-8E51-8C4368DBB385}"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ECAA597-A217-472E-9092-F178B972F277}"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CF3FCEA-62F0-4ECF-8B16-1EDD96CB9A94}"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694D35F-DF1F-4C88-828D-CE42C1CE6621}"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02FF728-E79F-419B-A138-17BBEF570DA8}"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9714136-872A-4C6D-A1D8-B489D1D480F2}"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rgbClr val="ffffff"/>
          </a:solidFill>
          <a:ln w="2556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w="2556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ffffff"/>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PH" sz="1800" spc="-1" strike="noStrike">
                <a:solidFill>
                  <a:srgbClr val="000000"/>
                </a:solidFill>
                <a:latin typeface="Arial"/>
              </a:rPr>
              <a:t>Click to edit the title text format</a:t>
            </a:r>
            <a:endParaRPr b="0" lang="en-PH" sz="1800" spc="-1" strike="noStrike">
              <a:solidFill>
                <a:srgbClr val="000000"/>
              </a:solidFill>
              <a:latin typeface="Arial"/>
            </a:endParaRPr>
          </a:p>
        </p:txBody>
      </p:sp>
      <p:sp>
        <p:nvSpPr>
          <p:cNvPr id="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solidFill>
                  <a:srgbClr val="000000"/>
                </a:solidFill>
                <a:latin typeface="Arial"/>
              </a:rPr>
              <a:t>Click to edit the outline text format</a:t>
            </a:r>
            <a:endParaRPr b="0" lang="en-PH"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1800" spc="-1" strike="noStrike">
                <a:solidFill>
                  <a:srgbClr val="000000"/>
                </a:solidFill>
                <a:latin typeface="Arial"/>
              </a:rPr>
              <a:t>Second Outline Level</a:t>
            </a:r>
            <a:endParaRPr b="0" lang="en-PH"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1800" spc="-1" strike="noStrike">
                <a:solidFill>
                  <a:srgbClr val="000000"/>
                </a:solidFill>
                <a:latin typeface="Arial"/>
              </a:rPr>
              <a:t>Third Outline Level</a:t>
            </a:r>
            <a:endParaRPr b="0" lang="en-PH"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1800" spc="-1" strike="noStrike">
                <a:solidFill>
                  <a:srgbClr val="000000"/>
                </a:solidFill>
                <a:latin typeface="Arial"/>
              </a:rPr>
              <a:t>Fourth Outline Level</a:t>
            </a:r>
            <a:endParaRPr b="0" lang="en-PH"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1800" spc="-1" strike="noStrike">
                <a:solidFill>
                  <a:srgbClr val="000000"/>
                </a:solidFill>
                <a:latin typeface="Arial"/>
              </a:rPr>
              <a:t>Fifth Outline Level</a:t>
            </a:r>
            <a:endParaRPr b="0" lang="en-PH"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1800" spc="-1" strike="noStrike">
                <a:solidFill>
                  <a:srgbClr val="000000"/>
                </a:solidFill>
                <a:latin typeface="Arial"/>
              </a:rPr>
              <a:t>Sixth Outline Level</a:t>
            </a:r>
            <a:endParaRPr b="0" lang="en-PH"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1800" spc="-1" strike="noStrike">
                <a:solidFill>
                  <a:srgbClr val="000000"/>
                </a:solidFill>
                <a:latin typeface="Arial"/>
              </a:rPr>
              <a:t>Seventh Outline Level</a:t>
            </a:r>
            <a:endParaRPr b="0" lang="en-PH" sz="1800" spc="-1" strike="noStrike">
              <a:solidFill>
                <a:srgbClr val="000000"/>
              </a:solidFill>
              <a:latin typeface="Arial"/>
            </a:endParaRPr>
          </a:p>
        </p:txBody>
      </p:sp>
      <p:sp>
        <p:nvSpPr>
          <p:cNvPr id="6" name="PlaceHolder 3"/>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7" name="PlaceHolder 4"/>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9806DD1F-C94E-440C-A9FA-74C04D85A0D4}"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8" name="PlaceHolder 5"/>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w="2556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ffffff"/>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5793DDDB-FCF3-49FB-8A65-5FEB8D587D40}"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6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76D2C6F-7E86-43EB-A09B-258EA5F875F1}"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194720" y="2489760"/>
            <a:ext cx="7453800" cy="2122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mga Sinaunang Tao at Pag-unlad ng Kanilang Kultura Noong Panahon Prehistoriko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Rectangle 21"/>
          <p:cNvSpPr/>
          <p:nvPr/>
        </p:nvSpPr>
        <p:spPr>
          <a:xfrm>
            <a:off x="-113040" y="532080"/>
            <a:ext cx="10419120" cy="74160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0" name="Rectangle 22"/>
          <p:cNvSpPr/>
          <p:nvPr/>
        </p:nvSpPr>
        <p:spPr>
          <a:xfrm>
            <a:off x="426960" y="532080"/>
            <a:ext cx="1030932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Pamumuhay ng mga Unang Tao sa Daigdig</a:t>
            </a:r>
            <a:endParaRPr b="0" lang="en-PH" sz="3600" spc="-1" strike="noStrike">
              <a:solidFill>
                <a:srgbClr val="000000"/>
              </a:solidFill>
              <a:latin typeface="Arial"/>
            </a:endParaRPr>
          </a:p>
        </p:txBody>
      </p:sp>
      <p:sp>
        <p:nvSpPr>
          <p:cNvPr id="161" name=""/>
          <p:cNvSpPr/>
          <p:nvPr/>
        </p:nvSpPr>
        <p:spPr>
          <a:xfrm>
            <a:off x="960840" y="1460880"/>
            <a:ext cx="10364760" cy="338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Aft>
                <a:spcPts val="201"/>
              </a:spcAft>
            </a:pPr>
            <a:r>
              <a:rPr b="1" lang="en-PH" sz="1800" spc="-1" strike="noStrike">
                <a:solidFill>
                  <a:srgbClr val="000000"/>
                </a:solidFill>
                <a:latin typeface="Lato"/>
                <a:ea typeface="AppleSystemUIFontBold"/>
              </a:rPr>
              <a:t>Homo habilis</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Bold"/>
              </a:rPr>
              <a:t>Ang mga kasangkapang yari sa magagaspang na bato ay pinaniniwalaang unang ginamit ng isang pangkat ng nilikha na may pagkakahawig sa tao. Tinatawag itong </a:t>
            </a:r>
            <a:r>
              <a:rPr b="0" i="1" lang="en-PH" sz="1800" spc="-1" strike="noStrike">
                <a:solidFill>
                  <a:srgbClr val="000000"/>
                </a:solidFill>
                <a:latin typeface="Lato"/>
                <a:ea typeface="AppleSystemUIFontBold"/>
              </a:rPr>
              <a:t>Homo habilis</a:t>
            </a:r>
            <a:r>
              <a:rPr b="0" lang="en-PH" sz="1800" spc="-1" strike="noStrike">
                <a:solidFill>
                  <a:srgbClr val="000000"/>
                </a:solidFill>
                <a:latin typeface="Lato"/>
                <a:ea typeface="AppleSystemUIFontBold"/>
              </a:rPr>
              <a:t>. Pinaniniwalaang nakagagawa sila ng kasangkapang yari sa bato.</a:t>
            </a:r>
            <a:endParaRPr b="0" lang="en-PH" sz="1800" spc="-1" strike="noStrike">
              <a:solidFill>
                <a:srgbClr val="000000"/>
              </a:solidFill>
              <a:latin typeface="Arial"/>
            </a:endParaRPr>
          </a:p>
          <a:p>
            <a:pPr algn="just">
              <a:lnSpc>
                <a:spcPct val="100000"/>
              </a:lnSpc>
              <a:spcAft>
                <a:spcPts val="201"/>
              </a:spcAft>
            </a:pPr>
            <a:endParaRPr b="0" lang="en-PH" sz="1800" spc="-1" strike="noStrike">
              <a:solidFill>
                <a:srgbClr val="000000"/>
              </a:solidFill>
              <a:latin typeface="Arial"/>
            </a:endParaRPr>
          </a:p>
          <a:p>
            <a:pPr algn="just">
              <a:lnSpc>
                <a:spcPct val="100000"/>
              </a:lnSpc>
              <a:spcAft>
                <a:spcPts val="201"/>
              </a:spcAft>
            </a:pPr>
            <a:r>
              <a:rPr b="1" lang="en-PH" sz="1800" spc="-1" strike="noStrike">
                <a:solidFill>
                  <a:srgbClr val="000000"/>
                </a:solidFill>
                <a:latin typeface="Lato"/>
                <a:ea typeface="AppleSystemUIFontBold"/>
              </a:rPr>
              <a:t>Homo erectus</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Bold"/>
              </a:rPr>
              <a:t>Ang Homo erectus ay tinatayang pinakadirektang ninuno ng uri ng </a:t>
            </a:r>
            <a:r>
              <a:rPr b="0" i="1" lang="en-PH" sz="1800" spc="-1" strike="noStrike">
                <a:solidFill>
                  <a:srgbClr val="000000"/>
                </a:solidFill>
                <a:latin typeface="Lato"/>
                <a:ea typeface="AppleSystemUIFontBold"/>
              </a:rPr>
              <a:t>Homo sapiens</a:t>
            </a:r>
            <a:r>
              <a:rPr b="0" lang="en-PH" sz="1800" spc="-1" strike="noStrike">
                <a:solidFill>
                  <a:srgbClr val="000000"/>
                </a:solidFill>
                <a:latin typeface="Lato"/>
                <a:ea typeface="AppleSystemUIFontBold"/>
              </a:rPr>
              <a:t>. Nagtataglay ito ng mga katangiang nahahawig sa tao. Nakalalakad ito nang tuwid, nakagagawang gamit na yari sa bato, marunong gumamit ng apoy, mangaso, at mangisda. Nabuhay ang pangkat ng </a:t>
            </a:r>
            <a:r>
              <a:rPr b="0" i="1" lang="en-PH" sz="1800" spc="-1" strike="noStrike">
                <a:solidFill>
                  <a:srgbClr val="000000"/>
                </a:solidFill>
                <a:latin typeface="Lato"/>
                <a:ea typeface="AppleSystemUIFontBold"/>
              </a:rPr>
              <a:t>Homo erectus </a:t>
            </a:r>
            <a:r>
              <a:rPr b="0" lang="en-PH" sz="1800" spc="-1" strike="noStrike">
                <a:solidFill>
                  <a:srgbClr val="000000"/>
                </a:solidFill>
                <a:latin typeface="Lato"/>
                <a:ea typeface="AppleSystemUIFontBold"/>
              </a:rPr>
              <a:t>may 500,000 taon na ang nakalipas. May natagpuan na mga labí ng </a:t>
            </a:r>
            <a:r>
              <a:rPr b="0" i="1" lang="en-PH" sz="1800" spc="-1" strike="noStrike">
                <a:solidFill>
                  <a:srgbClr val="000000"/>
                </a:solidFill>
                <a:latin typeface="Lato"/>
                <a:ea typeface="AppleSystemUIFontBold"/>
              </a:rPr>
              <a:t>Homo erectus </a:t>
            </a:r>
            <a:r>
              <a:rPr b="0" lang="en-PH" sz="1800" spc="-1" strike="noStrike">
                <a:solidFill>
                  <a:srgbClr val="000000"/>
                </a:solidFill>
                <a:latin typeface="Lato"/>
                <a:ea typeface="AppleSystemUIFontBold"/>
              </a:rPr>
              <a:t>sa Asya, Africa, at Europa.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Rectangle 23"/>
          <p:cNvSpPr/>
          <p:nvPr/>
        </p:nvSpPr>
        <p:spPr>
          <a:xfrm>
            <a:off x="-113040" y="532080"/>
            <a:ext cx="10419120" cy="74160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3" name="Rectangle 24"/>
          <p:cNvSpPr/>
          <p:nvPr/>
        </p:nvSpPr>
        <p:spPr>
          <a:xfrm>
            <a:off x="426960" y="532080"/>
            <a:ext cx="1030932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Pamumuhay ng mga Unang Tao sa Daigdig</a:t>
            </a:r>
            <a:endParaRPr b="0" lang="en-PH" sz="3600" spc="-1" strike="noStrike">
              <a:solidFill>
                <a:srgbClr val="000000"/>
              </a:solidFill>
              <a:latin typeface="Arial"/>
            </a:endParaRPr>
          </a:p>
        </p:txBody>
      </p:sp>
      <p:sp>
        <p:nvSpPr>
          <p:cNvPr id="164" name=""/>
          <p:cNvSpPr/>
          <p:nvPr/>
        </p:nvSpPr>
        <p:spPr>
          <a:xfrm>
            <a:off x="960840" y="1460880"/>
            <a:ext cx="10364760" cy="325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ppleSystemUIFontBold"/>
              </a:rPr>
              <a:t>Mga uri ng Homo erectus:</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gn="just">
              <a:lnSpc>
                <a:spcPct val="100000"/>
              </a:lnSpc>
            </a:pPr>
            <a:r>
              <a:rPr b="1" lang="en-PH" sz="1800" spc="-1" strike="noStrike">
                <a:solidFill>
                  <a:srgbClr val="000000"/>
                </a:solidFill>
                <a:latin typeface="Lato"/>
                <a:ea typeface="AppleSystemUIFontBold"/>
              </a:rPr>
              <a:t>1. Taong Java </a:t>
            </a:r>
            <a:r>
              <a:rPr b="1" i="1" lang="en-PH" sz="1800" spc="-1" strike="noStrike">
                <a:solidFill>
                  <a:srgbClr val="000000"/>
                </a:solidFill>
                <a:latin typeface="Lato"/>
                <a:ea typeface="AppleSystemUIFontBold"/>
              </a:rPr>
              <a:t>(Pithecanthropus erectus) </a:t>
            </a:r>
            <a:r>
              <a:rPr b="1"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natagpuan ni Eugene Dubois, isang doktor at antropologong Dutch, sa Trinil, Java sa Indonesia ang labí ng isang Homo erectus na may taas na 1.5 metro. Ipinapalagay na nakalalakad na ito nang tuwid at may utak na halos kasinlaki ng kasalukuyang tao.</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gn="just">
              <a:lnSpc>
                <a:spcPct val="100000"/>
              </a:lnSpc>
            </a:pPr>
            <a:r>
              <a:rPr b="1" lang="en-PH" sz="1800" spc="-1" strike="noStrike">
                <a:solidFill>
                  <a:srgbClr val="000000"/>
                </a:solidFill>
                <a:latin typeface="Lato"/>
                <a:ea typeface="AppleSystemUIFontBold"/>
              </a:rPr>
              <a:t>2. Taong Peking</a:t>
            </a:r>
            <a:r>
              <a:rPr b="1" i="1" lang="en-PH" sz="1800" spc="-1" strike="noStrike">
                <a:solidFill>
                  <a:srgbClr val="000000"/>
                </a:solidFill>
                <a:latin typeface="Lato"/>
                <a:ea typeface="AppleSystemUIFontBold"/>
              </a:rPr>
              <a:t> (Sinanthropus Pekinensis)</a:t>
            </a:r>
            <a:r>
              <a:rPr b="1" lang="en-PH" sz="1800" spc="-1" strike="noStrike">
                <a:solidFill>
                  <a:srgbClr val="000000"/>
                </a:solidFill>
                <a:latin typeface="Lato"/>
                <a:ea typeface="AppleSystemUIFontBold"/>
              </a:rPr>
              <a:t> – </a:t>
            </a:r>
            <a:r>
              <a:rPr b="0" lang="en-PH" sz="1800" spc="-1" strike="noStrike">
                <a:solidFill>
                  <a:srgbClr val="000000"/>
                </a:solidFill>
                <a:latin typeface="Lato"/>
                <a:ea typeface="AppleSystemUIFontBold"/>
              </a:rPr>
              <a:t>ang mga bungo ng Taong Peking ay natuklasan noong 1929 sa Choukoutien, China. May taas na humigit-kumulang sa limang talampakan at nakalalakad nang tuwid at may utak na kahawig ng kasalukuyang tao.</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25"/>
          <p:cNvSpPr/>
          <p:nvPr/>
        </p:nvSpPr>
        <p:spPr>
          <a:xfrm>
            <a:off x="-113040" y="532080"/>
            <a:ext cx="10419120" cy="74160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6" name="Rectangle 26"/>
          <p:cNvSpPr/>
          <p:nvPr/>
        </p:nvSpPr>
        <p:spPr>
          <a:xfrm>
            <a:off x="426960" y="532080"/>
            <a:ext cx="1030932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Pamumuhay ng mga Unang Tao sa Daigdig</a:t>
            </a:r>
            <a:endParaRPr b="0" lang="en-PH" sz="3600" spc="-1" strike="noStrike">
              <a:solidFill>
                <a:srgbClr val="000000"/>
              </a:solidFill>
              <a:latin typeface="Arial"/>
            </a:endParaRPr>
          </a:p>
        </p:txBody>
      </p:sp>
      <p:sp>
        <p:nvSpPr>
          <p:cNvPr id="167" name=""/>
          <p:cNvSpPr/>
          <p:nvPr/>
        </p:nvSpPr>
        <p:spPr>
          <a:xfrm>
            <a:off x="960840" y="1460880"/>
            <a:ext cx="10779120" cy="4891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ppleSystemUIFont"/>
              </a:rPr>
              <a:t>Homo neanderthal</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Ang </a:t>
            </a:r>
            <a:r>
              <a:rPr b="0" i="1" lang="en-PH" sz="1800" spc="-1" strike="noStrike">
                <a:solidFill>
                  <a:srgbClr val="000000"/>
                </a:solidFill>
                <a:latin typeface="Lato"/>
                <a:ea typeface="AppleSystemUIFont"/>
              </a:rPr>
              <a:t>Homo neanderthal </a:t>
            </a:r>
            <a:r>
              <a:rPr b="0" lang="en-PH" sz="1800" spc="-1" strike="noStrike">
                <a:solidFill>
                  <a:srgbClr val="000000"/>
                </a:solidFill>
                <a:latin typeface="Lato"/>
                <a:ea typeface="AppleSystemUIFont"/>
              </a:rPr>
              <a:t>ay nabuhay mula 400,000 hanggang 40,000 taon noon sa ibayo ng timog-kanlurang Europa at Gitnang Asya. Sila ay may malaking ilong, mataas o maumbok na brow ridge, medyo mababa ang taas, at matipuno ang pangangatawan. Hango ang neanderthal sa Neander Valley sa Germany na nangangahulugang </a:t>
            </a:r>
            <a:r>
              <a:rPr b="1" i="1" lang="en-PH" sz="1800" spc="-1" strike="noStrike">
                <a:solidFill>
                  <a:srgbClr val="000000"/>
                </a:solidFill>
                <a:latin typeface="Lato"/>
                <a:ea typeface="AppleSystemUIFont"/>
              </a:rPr>
              <a:t>“human from the Neander Valley.”</a:t>
            </a:r>
            <a:r>
              <a:rPr b="0" lang="en-PH" sz="1800" spc="-1" strike="noStrike">
                <a:solidFill>
                  <a:srgbClr val="000000"/>
                </a:solidFill>
                <a:latin typeface="Lato"/>
                <a:ea typeface="AppleSystemUIFont"/>
              </a:rPr>
              <a:t> Naniniwala ang mga eksperto na magkasabay na namuhay ang mga </a:t>
            </a:r>
            <a:r>
              <a:rPr b="0" i="1" lang="en-PH" sz="1800" spc="-1" strike="noStrike">
                <a:solidFill>
                  <a:srgbClr val="000000"/>
                </a:solidFill>
                <a:latin typeface="Lato"/>
                <a:ea typeface="AppleSystemUIFont"/>
              </a:rPr>
              <a:t>Homo sapiens </a:t>
            </a:r>
            <a:r>
              <a:rPr b="0" lang="en-PH" sz="1800" spc="-1" strike="noStrike">
                <a:solidFill>
                  <a:srgbClr val="000000"/>
                </a:solidFill>
                <a:latin typeface="Lato"/>
                <a:ea typeface="AppleSystemUIFont"/>
              </a:rPr>
              <a:t>at mga </a:t>
            </a:r>
            <a:r>
              <a:rPr b="0" i="1" lang="en-PH" sz="1800" spc="-1" strike="noStrike">
                <a:solidFill>
                  <a:srgbClr val="000000"/>
                </a:solidFill>
                <a:latin typeface="Lato"/>
                <a:ea typeface="AppleSystemUIFont"/>
              </a:rPr>
              <a:t>Homo neanderthal.</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r>
              <a:rPr b="1" lang="en-PH" sz="1800" spc="-1" strike="noStrike">
                <a:solidFill>
                  <a:srgbClr val="000000"/>
                </a:solidFill>
                <a:latin typeface="Lato"/>
                <a:ea typeface="AppleSystemUIFont"/>
              </a:rPr>
              <a:t>Homo sapiens</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Ang sumunod sa mga </a:t>
            </a:r>
            <a:r>
              <a:rPr b="0" i="1" lang="en-PH" sz="1800" spc="-1" strike="noStrike">
                <a:solidFill>
                  <a:srgbClr val="000000"/>
                </a:solidFill>
                <a:latin typeface="Lato"/>
                <a:ea typeface="AppleSystemUIFont"/>
              </a:rPr>
              <a:t>Homo habilis </a:t>
            </a:r>
            <a:r>
              <a:rPr b="0" lang="en-PH" sz="1800" spc="-1" strike="noStrike">
                <a:solidFill>
                  <a:srgbClr val="000000"/>
                </a:solidFill>
                <a:latin typeface="Lato"/>
                <a:ea typeface="AppleSystemUIFont"/>
              </a:rPr>
              <a:t>ay ang mga </a:t>
            </a:r>
            <a:r>
              <a:rPr b="0" i="1" lang="en-PH" sz="1800" spc="-1" strike="noStrike">
                <a:solidFill>
                  <a:srgbClr val="000000"/>
                </a:solidFill>
                <a:latin typeface="Lato"/>
                <a:ea typeface="AppleSystemUIFont"/>
              </a:rPr>
              <a:t>Homo sapiens</a:t>
            </a:r>
            <a:r>
              <a:rPr b="0" lang="en-PH" sz="1800" spc="-1" strike="noStrike">
                <a:solidFill>
                  <a:srgbClr val="000000"/>
                </a:solidFill>
                <a:latin typeface="Lato"/>
                <a:ea typeface="AppleSystemUIFont"/>
              </a:rPr>
              <a:t>. Ayon sa mga nahukay na labí, ang pangkat na ito ay may malaking utak, maliit na ngipin, malaking binti, at higit na nakatatayo nang tuwid kaysa ibang pangkat ng tao. </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Natagpuan ang labí ng </a:t>
            </a:r>
            <a:r>
              <a:rPr b="0" i="1" lang="en-PH" sz="1800" spc="-1" strike="noStrike">
                <a:solidFill>
                  <a:srgbClr val="000000"/>
                </a:solidFill>
                <a:latin typeface="Lato"/>
                <a:ea typeface="AppleSystemUIFont"/>
              </a:rPr>
              <a:t>Homo sapiens</a:t>
            </a:r>
            <a:r>
              <a:rPr b="0" lang="en-PH" sz="1800" spc="-1" strike="noStrike">
                <a:solidFill>
                  <a:srgbClr val="000000"/>
                </a:solidFill>
                <a:latin typeface="Lato"/>
                <a:ea typeface="AppleSystemUIFont"/>
              </a:rPr>
              <a:t> sa Gitnang Asya, Europa, at Russia. Natuklasan na mataas ang antas ng pag-iisip ng mga </a:t>
            </a:r>
            <a:r>
              <a:rPr b="0" i="1" lang="en-PH" sz="1800" spc="-1" strike="noStrike">
                <a:solidFill>
                  <a:srgbClr val="000000"/>
                </a:solidFill>
                <a:latin typeface="Lato"/>
                <a:ea typeface="AppleSystemUIFont"/>
              </a:rPr>
              <a:t>Homo sapiens</a:t>
            </a:r>
            <a:r>
              <a:rPr b="0" lang="en-PH" sz="1800" spc="-1" strike="noStrike">
                <a:solidFill>
                  <a:srgbClr val="000000"/>
                </a:solidFill>
                <a:latin typeface="Lato"/>
                <a:ea typeface="AppleSystemUIFont"/>
              </a:rPr>
              <a:t> at namuhay sila sa mga kuweba kasama ang kanilang maliit na pamilya. Nakagawa rin sila ng mga simpleng kasangkapan at naglibing ng kanilang mga patay. Maipagmamalaki rin ng pangkat na ito ang kanilang primitibong sining at relihiyon.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Rectangle 27"/>
          <p:cNvSpPr/>
          <p:nvPr/>
        </p:nvSpPr>
        <p:spPr>
          <a:xfrm>
            <a:off x="-113040" y="532080"/>
            <a:ext cx="10642320" cy="74160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9" name="Rectangle 28"/>
          <p:cNvSpPr/>
          <p:nvPr/>
        </p:nvSpPr>
        <p:spPr>
          <a:xfrm>
            <a:off x="426960" y="532080"/>
            <a:ext cx="1030932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Sinaunang Tao na Namuhay sa Pilipinas</a:t>
            </a:r>
            <a:endParaRPr b="0" lang="en-PH" sz="3600" spc="-1" strike="noStrike">
              <a:solidFill>
                <a:srgbClr val="000000"/>
              </a:solidFill>
              <a:latin typeface="Arial"/>
            </a:endParaRPr>
          </a:p>
        </p:txBody>
      </p:sp>
      <p:sp>
        <p:nvSpPr>
          <p:cNvPr id="170" name=""/>
          <p:cNvSpPr/>
          <p:nvPr/>
        </p:nvSpPr>
        <p:spPr>
          <a:xfrm>
            <a:off x="960840" y="1460880"/>
            <a:ext cx="10779120" cy="32788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ea typeface="AppleSystemUIFontBold"/>
              </a:rPr>
              <a:t>May mga teorya ukol sa pinagmulan ng tao sa Pilipinas batay sa pananaliksik ng mga siyentipiko, antropologo, at mananalaysay. </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ea typeface="AppleSystemUIFontBold"/>
              </a:rPr>
              <a:t>Natagpuan sa lalawigan ng Kalinga ang pinakamatandang patunay na mayroong sinaunang tao sa Pilipinas. Ito ay ang fossil ng sinaunang </a:t>
            </a:r>
            <a:r>
              <a:rPr b="1" i="1" lang="en-PH" sz="1800" spc="-1" strike="noStrike">
                <a:solidFill>
                  <a:srgbClr val="000000"/>
                </a:solidFill>
                <a:latin typeface="Lato"/>
                <a:ea typeface="AppleSystemUIFontBold"/>
              </a:rPr>
              <a:t>rhinoceros </a:t>
            </a:r>
            <a:r>
              <a:rPr b="0" lang="en-PH" sz="1800" spc="-1" strike="noStrike">
                <a:solidFill>
                  <a:srgbClr val="000000"/>
                </a:solidFill>
                <a:latin typeface="Lato"/>
                <a:ea typeface="AppleSystemUIFontBold"/>
              </a:rPr>
              <a:t>na may bakas ng hiwa ng kagamitan ng tao. Tinatayang nasa 700,000 taon na ang edad nito. </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ea typeface="AppleSystemUIFontBold"/>
              </a:rPr>
              <a:t>Mayroon namang nahukay na labí ng bagong species ng sinaunang tao sa isang kuweba sa Callao sa lalawigan ng Cagayan. Ito ay ang </a:t>
            </a:r>
            <a:r>
              <a:rPr b="1" i="1" lang="en-PH" sz="1800" spc="-1" strike="noStrike">
                <a:solidFill>
                  <a:srgbClr val="000000"/>
                </a:solidFill>
                <a:latin typeface="Lato"/>
                <a:ea typeface="AppleSystemUIFontBold"/>
              </a:rPr>
              <a:t>Homo luzonensis</a:t>
            </a:r>
            <a:r>
              <a:rPr b="0" lang="en-PH" sz="1800" spc="-1" strike="noStrike">
                <a:solidFill>
                  <a:srgbClr val="000000"/>
                </a:solidFill>
                <a:latin typeface="Lato"/>
                <a:ea typeface="AppleSystemUIFontBold"/>
              </a:rPr>
              <a:t>, na nabuhay mga 50,000 taon na ang nakaraan. Nahukay rin ng mga arkeologo sa Tabon Cave sa Palawan ang labí ng isang Homo sapiens. Tinatayang nasa 30,000 taon ang edad ng Taong Tabon.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Rectangle 31"/>
          <p:cNvSpPr/>
          <p:nvPr/>
        </p:nvSpPr>
        <p:spPr>
          <a:xfrm>
            <a:off x="-113040" y="532080"/>
            <a:ext cx="10562400" cy="75348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2" name="Rectangle 32"/>
          <p:cNvSpPr/>
          <p:nvPr/>
        </p:nvSpPr>
        <p:spPr>
          <a:xfrm>
            <a:off x="426960" y="532080"/>
            <a:ext cx="977040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Yugto ng Pag-unlad -</a:t>
            </a:r>
            <a:r>
              <a:rPr b="1" i="1" lang="en-PH" sz="3600" spc="-1" strike="noStrike">
                <a:solidFill>
                  <a:srgbClr val="ffffff"/>
                </a:solidFill>
                <a:latin typeface="Montserrat Medium"/>
                <a:ea typeface="DejaVu Sans"/>
              </a:rPr>
              <a:t>Panahon ng Bato</a:t>
            </a:r>
            <a:endParaRPr b="0" lang="en-PH" sz="3600" spc="-1" strike="noStrike">
              <a:solidFill>
                <a:srgbClr val="000000"/>
              </a:solidFill>
              <a:latin typeface="Arial"/>
            </a:endParaRPr>
          </a:p>
        </p:txBody>
      </p:sp>
      <p:sp>
        <p:nvSpPr>
          <p:cNvPr id="173" name=""/>
          <p:cNvSpPr/>
          <p:nvPr/>
        </p:nvSpPr>
        <p:spPr>
          <a:xfrm>
            <a:off x="960840" y="1640880"/>
            <a:ext cx="10779120" cy="3494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283"/>
              </a:spcBef>
              <a:spcAft>
                <a:spcPts val="283"/>
              </a:spcAft>
            </a:pPr>
            <a:r>
              <a:rPr b="1" lang="en-PH" sz="1800" spc="-1" strike="noStrike">
                <a:solidFill>
                  <a:srgbClr val="000000"/>
                </a:solidFill>
                <a:latin typeface="Lato"/>
                <a:ea typeface="AppleSystemUIFont"/>
              </a:rPr>
              <a:t>1. Panahon ng Lumang Bato o Paleolitiko</a:t>
            </a:r>
            <a:r>
              <a:rPr b="0" lang="en-PH" sz="1800" spc="-1" strike="noStrike">
                <a:solidFill>
                  <a:srgbClr val="000000"/>
                </a:solidFill>
                <a:latin typeface="Lato"/>
                <a:ea typeface="AppleSystemUIFont"/>
              </a:rPr>
              <a:t> (humigit-kumulang 2.5 milyong taon na ang nakararaan hanggang 10,000 BCE) – ito ay pinangalanan ni John Lubbock noong 1865 na may sumusunod na katangian:</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AppleSystemUIFont"/>
              </a:rPr>
              <a:t>Gumamit ang mga tao ng mga tinipak at magagaspang na kagamitan at sandata mula sa bato.</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AppleSystemUIFont"/>
              </a:rPr>
              <a:t>Natutuhan ng mga tao na gumamit ng apoy at nabuhay sa pangangaso at pangingisda.</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AppleSystemUIFont"/>
              </a:rPr>
              <a:t>Marunong sa paglilok, pagpinta, at pag-ukit. Ang halimbawa ng mga ipinintang larawan ay makikita sa mga yungib ng Lascaux, France at sa Altamira, Spain. Kadalasan ang kanilang paksa ay mga hayop.</a:t>
            </a:r>
            <a:endParaRPr b="0" lang="en-PH" sz="1800" spc="-1" strike="noStrike">
              <a:solidFill>
                <a:srgbClr val="000000"/>
              </a:solidFill>
              <a:latin typeface="Arial"/>
            </a:endParaRPr>
          </a:p>
          <a:p>
            <a:pPr algn="just">
              <a:lnSpc>
                <a:spcPct val="100000"/>
              </a:lnSpc>
              <a:spcBef>
                <a:spcPts val="283"/>
              </a:spcBef>
              <a:spcAft>
                <a:spcPts val="283"/>
              </a:spcAft>
            </a:pPr>
            <a:r>
              <a:rPr b="1" lang="en-PH" sz="1800" spc="-1" strike="noStrike">
                <a:solidFill>
                  <a:srgbClr val="000000"/>
                </a:solidFill>
                <a:latin typeface="Lato"/>
                <a:ea typeface="AppleSystemUIFont"/>
              </a:rPr>
              <a:t>2</a:t>
            </a:r>
            <a:r>
              <a:rPr b="0" lang="en-PH" sz="1800" spc="-1" strike="noStrike">
                <a:solidFill>
                  <a:srgbClr val="000000"/>
                </a:solidFill>
                <a:latin typeface="Lato"/>
                <a:ea typeface="AppleSystemUIFont"/>
              </a:rPr>
              <a:t>. </a:t>
            </a:r>
            <a:r>
              <a:rPr b="1" lang="en-PH" sz="1800" spc="-1" strike="noStrike">
                <a:solidFill>
                  <a:srgbClr val="000000"/>
                </a:solidFill>
                <a:latin typeface="Lato"/>
                <a:ea typeface="AppleSystemUIFont"/>
              </a:rPr>
              <a:t>Panahon ng Gitnang Bato o Mesolitiko</a:t>
            </a:r>
            <a:r>
              <a:rPr b="0" lang="en-PH" sz="1800" spc="-1" strike="noStrike">
                <a:solidFill>
                  <a:srgbClr val="000000"/>
                </a:solidFill>
                <a:latin typeface="Lato"/>
                <a:ea typeface="AppleSystemUIFont"/>
              </a:rPr>
              <a:t> (mga 10,000 BCE hanggang 8000 BCE)</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AppleSystemUIFont"/>
              </a:rPr>
              <a:t>Sa yungib nakatira at walang permanenteng tahanan ang mga tao.</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AppleSystemUIFont"/>
              </a:rPr>
              <a:t>Ang mga tao ay may kaalaman sa pananampalataya at nakagagawa ng mga gamit mula sa balat ng hayop at mga hibla ng halaman.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Rectangle 45"/>
          <p:cNvSpPr/>
          <p:nvPr/>
        </p:nvSpPr>
        <p:spPr>
          <a:xfrm>
            <a:off x="-113040" y="532080"/>
            <a:ext cx="10562400" cy="75348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5" name="Rectangle 46"/>
          <p:cNvSpPr/>
          <p:nvPr/>
        </p:nvSpPr>
        <p:spPr>
          <a:xfrm>
            <a:off x="426960" y="532080"/>
            <a:ext cx="977040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Yugto ng Pag-unlad -</a:t>
            </a:r>
            <a:r>
              <a:rPr b="1" i="1" lang="en-PH" sz="3600" spc="-1" strike="noStrike">
                <a:solidFill>
                  <a:srgbClr val="ffffff"/>
                </a:solidFill>
                <a:latin typeface="Montserrat Medium"/>
                <a:ea typeface="DejaVu Sans"/>
              </a:rPr>
              <a:t>Panahon ng Bato</a:t>
            </a:r>
            <a:endParaRPr b="0" lang="en-PH" sz="3600" spc="-1" strike="noStrike">
              <a:solidFill>
                <a:srgbClr val="000000"/>
              </a:solidFill>
              <a:latin typeface="Arial"/>
            </a:endParaRPr>
          </a:p>
        </p:txBody>
      </p:sp>
      <p:sp>
        <p:nvSpPr>
          <p:cNvPr id="176" name=""/>
          <p:cNvSpPr/>
          <p:nvPr/>
        </p:nvSpPr>
        <p:spPr>
          <a:xfrm>
            <a:off x="960840" y="1640880"/>
            <a:ext cx="10779120" cy="3494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ppleSystemUIFont"/>
              </a:rPr>
              <a:t>3. Panahong Neolitiko o Panahon ng Bagong Bato </a:t>
            </a:r>
            <a:r>
              <a:rPr b="0" lang="en-PH" sz="1800" spc="-1" strike="noStrike">
                <a:solidFill>
                  <a:srgbClr val="000000"/>
                </a:solidFill>
                <a:latin typeface="Lato"/>
                <a:ea typeface="AppleSystemUIFont"/>
              </a:rPr>
              <a:t>(10,000–4500 BCE)</a:t>
            </a:r>
            <a:endParaRPr b="0" lang="en-PH" sz="1800" spc="-1" strike="noStrike">
              <a:solidFill>
                <a:srgbClr val="000000"/>
              </a:solidFill>
              <a:latin typeface="Arial"/>
            </a:endParaRPr>
          </a:p>
          <a:p>
            <a:pPr lvl="1" marL="432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AppleSystemUIFont"/>
              </a:rPr>
              <a:t>Nabuhay ang mga tao sa pamamagitan ng pangangaso at gumamit sila ng </a:t>
            </a:r>
            <a:r>
              <a:rPr b="0" i="1" lang="en-PH" sz="1800" spc="-1" strike="noStrike">
                <a:solidFill>
                  <a:srgbClr val="000000"/>
                </a:solidFill>
                <a:latin typeface="Lato"/>
                <a:ea typeface="AppleSystemUIFont"/>
              </a:rPr>
              <a:t>microlith</a:t>
            </a:r>
            <a:r>
              <a:rPr b="0" lang="en-PH" sz="1800" spc="-1" strike="noStrike">
                <a:solidFill>
                  <a:srgbClr val="000000"/>
                </a:solidFill>
                <a:latin typeface="Lato"/>
                <a:ea typeface="AppleSystemUIFont"/>
              </a:rPr>
              <a:t> o maliliit at hugis </a:t>
            </a:r>
            <a:r>
              <a:rPr b="0" i="1" lang="en-PH" sz="1800" spc="-1" strike="noStrike">
                <a:solidFill>
                  <a:srgbClr val="000000"/>
                </a:solidFill>
                <a:latin typeface="Lato"/>
                <a:ea typeface="AppleSystemUIFont"/>
              </a:rPr>
              <a:t>geometric</a:t>
            </a:r>
            <a:r>
              <a:rPr b="0" lang="en-PH" sz="1800" spc="-1" strike="noStrike">
                <a:solidFill>
                  <a:srgbClr val="000000"/>
                </a:solidFill>
                <a:latin typeface="Lato"/>
                <a:ea typeface="AppleSystemUIFont"/>
              </a:rPr>
              <a:t> na bato na nakalagay sa mga kahoy o buto.</a:t>
            </a:r>
            <a:endParaRPr b="0" lang="en-PH" sz="1800" spc="-1" strike="noStrike">
              <a:solidFill>
                <a:srgbClr val="000000"/>
              </a:solidFill>
              <a:latin typeface="Arial"/>
            </a:endParaRPr>
          </a:p>
          <a:p>
            <a:pPr lvl="1" marL="432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AppleSystemUIFont"/>
              </a:rPr>
              <a:t>Nagsimula silang maniwala sa mga mahika at pamahiin.</a:t>
            </a:r>
            <a:endParaRPr b="0" lang="en-PH" sz="1800" spc="-1" strike="noStrike">
              <a:solidFill>
                <a:srgbClr val="000000"/>
              </a:solidFill>
              <a:latin typeface="Arial"/>
            </a:endParaRPr>
          </a:p>
          <a:p>
            <a:pPr lvl="1" marL="432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AppleSystemUIFont"/>
              </a:rPr>
              <a:t>Nagsimula silang mag-alaga ng mga hayop tulad ng aso at natuto silang magtanim gamit ang “kaingin” </a:t>
            </a:r>
            <a:r>
              <a:rPr b="0" i="1" lang="en-PH" sz="1800" spc="-1" strike="noStrike">
                <a:solidFill>
                  <a:srgbClr val="000000"/>
                </a:solidFill>
                <a:latin typeface="Lato"/>
                <a:ea typeface="AppleSystemUIFont"/>
              </a:rPr>
              <a:t>system</a:t>
            </a:r>
            <a:r>
              <a:rPr b="0" lang="en-PH" sz="1800" spc="-1" strike="noStrike">
                <a:solidFill>
                  <a:srgbClr val="000000"/>
                </a:solidFill>
                <a:latin typeface="Lato"/>
                <a:ea typeface="AppleSystemUIFont"/>
              </a:rPr>
              <a:t> at gumawa ng palayok na gamit sa pagluluto at imbakan ng pagkain at tubig.</a:t>
            </a:r>
            <a:endParaRPr b="0" lang="en-PH" sz="1800" spc="-1" strike="noStrike">
              <a:solidFill>
                <a:srgbClr val="000000"/>
              </a:solidFill>
              <a:latin typeface="Arial"/>
            </a:endParaRPr>
          </a:p>
          <a:p>
            <a:pPr lvl="1" marL="432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AppleSystemUIFont"/>
              </a:rPr>
              <a:t>Nagsimula silang manirahan kasama ng maliliit na pangkat at mamuhay sa semipermanenteng tahanan dulot sa pagsasaka.</a:t>
            </a:r>
            <a:endParaRPr b="0" lang="en-PH" sz="1800" spc="-1" strike="noStrike">
              <a:solidFill>
                <a:srgbClr val="000000"/>
              </a:solidFill>
              <a:latin typeface="Arial"/>
            </a:endParaRPr>
          </a:p>
          <a:p>
            <a:pPr lvl="1" marL="432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AppleSystemUIFont"/>
              </a:rPr>
              <a:t>Sinimulan nila ang </a:t>
            </a:r>
            <a:r>
              <a:rPr b="0" i="1" lang="en-PH" sz="1800" spc="-1" strike="noStrike">
                <a:solidFill>
                  <a:srgbClr val="000000"/>
                </a:solidFill>
                <a:latin typeface="Lato"/>
                <a:ea typeface="AppleSystemUIFont"/>
              </a:rPr>
              <a:t>barter system</a:t>
            </a:r>
            <a:r>
              <a:rPr b="0" lang="en-PH" sz="1800" spc="-1" strike="noStrike">
                <a:solidFill>
                  <a:srgbClr val="000000"/>
                </a:solidFill>
                <a:latin typeface="Lato"/>
                <a:ea typeface="AppleSystemUIFont"/>
              </a:rPr>
              <a:t> o ang pagpapalitan ng produkto.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Rectangle 47"/>
          <p:cNvSpPr/>
          <p:nvPr/>
        </p:nvSpPr>
        <p:spPr>
          <a:xfrm>
            <a:off x="-113040" y="532080"/>
            <a:ext cx="10562400" cy="75348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8" name="Rectangle 48"/>
          <p:cNvSpPr/>
          <p:nvPr/>
        </p:nvSpPr>
        <p:spPr>
          <a:xfrm>
            <a:off x="426960" y="532080"/>
            <a:ext cx="977040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Yugto ng Pag-unlad -</a:t>
            </a:r>
            <a:r>
              <a:rPr b="1" i="1" lang="en-PH" sz="3600" spc="-1" strike="noStrike">
                <a:solidFill>
                  <a:srgbClr val="ffffff"/>
                </a:solidFill>
                <a:latin typeface="Montserrat Medium"/>
                <a:ea typeface="DejaVu Sans"/>
              </a:rPr>
              <a:t>Panahon ng Bato</a:t>
            </a:r>
            <a:endParaRPr b="0" lang="en-PH" sz="3600" spc="-1" strike="noStrike">
              <a:solidFill>
                <a:srgbClr val="000000"/>
              </a:solidFill>
              <a:latin typeface="Arial"/>
            </a:endParaRPr>
          </a:p>
        </p:txBody>
      </p:sp>
      <p:sp>
        <p:nvSpPr>
          <p:cNvPr id="179" name=""/>
          <p:cNvSpPr/>
          <p:nvPr/>
        </p:nvSpPr>
        <p:spPr>
          <a:xfrm>
            <a:off x="960840" y="1640880"/>
            <a:ext cx="10779120" cy="3494880"/>
          </a:xfrm>
          <a:prstGeom prst="rect">
            <a:avLst/>
          </a:prstGeom>
          <a:noFill/>
          <a:ln w="0">
            <a:noFill/>
          </a:ln>
        </p:spPr>
        <p:style>
          <a:lnRef idx="0"/>
          <a:fillRef idx="0"/>
          <a:effectRef idx="0"/>
          <a:fontRef idx="minor"/>
        </p:style>
        <p:txBody>
          <a:bodyPr lIns="90000" rIns="90000" tIns="45000" bIns="45000" anchor="t">
            <a:noAutofit/>
          </a:bodyPr>
          <a:p>
            <a:pPr lvl="1" marL="432000" indent="-216000">
              <a:lnSpc>
                <a:spcPct val="100000"/>
              </a:lnSpc>
              <a:buClr>
                <a:srgbClr val="000000"/>
              </a:buClr>
              <a:buSzPct val="45000"/>
              <a:buFont typeface="Symbol"/>
              <a:buChar char=""/>
            </a:pPr>
            <a:r>
              <a:rPr b="0" lang="en-PH" sz="1800" spc="-1" strike="noStrike">
                <a:solidFill>
                  <a:srgbClr val="000000"/>
                </a:solidFill>
                <a:latin typeface="Lato"/>
                <a:ea typeface="AppleSystemUIFont"/>
              </a:rPr>
              <a:t>Nagsimula silang bumuo ng pamahalaan at pumili ng mga pinuno, bumuo ng militar, at nagtayo ng mga estrukturang pandepensa tulad ng pader at tore. Halimbawa nito ay ang tore sa Jericho sa West Bank ng Palestine at ang Stonehenge sa Salisbury, England.</a:t>
            </a:r>
            <a:endParaRPr b="0" lang="en-PH" sz="1800" spc="-1" strike="noStrike">
              <a:solidFill>
                <a:srgbClr val="000000"/>
              </a:solidFill>
              <a:latin typeface="Arial"/>
            </a:endParaRPr>
          </a:p>
          <a:p>
            <a:pPr lvl="1" marL="432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AppleSystemUIFont"/>
              </a:rPr>
              <a:t>Dulot ng pangangailangan sa agrikultura, natuto silang lumikha ng mas makikinis na kagamitan tulad ng iba’t ibang uri at laki ng patalim, palakol, at asarol. Nakagawa rin sila ng gilingang bato, lusong o </a:t>
            </a:r>
            <a:r>
              <a:rPr b="0" i="1" lang="en-PH" sz="1800" spc="-1" strike="noStrike">
                <a:solidFill>
                  <a:srgbClr val="000000"/>
                </a:solidFill>
                <a:latin typeface="Lato"/>
                <a:ea typeface="AppleSystemUIFont"/>
              </a:rPr>
              <a:t>mortar</a:t>
            </a:r>
            <a:r>
              <a:rPr b="0" lang="en-PH" sz="1800" spc="-1" strike="noStrike">
                <a:solidFill>
                  <a:srgbClr val="000000"/>
                </a:solidFill>
                <a:latin typeface="Lato"/>
                <a:ea typeface="AppleSystemUIFont"/>
              </a:rPr>
              <a:t>, at pambayo o </a:t>
            </a:r>
            <a:r>
              <a:rPr b="0" i="1" lang="en-PH" sz="1800" spc="-1" strike="noStrike">
                <a:solidFill>
                  <a:srgbClr val="000000"/>
                </a:solidFill>
                <a:latin typeface="Lato"/>
                <a:ea typeface="AppleSystemUIFont"/>
              </a:rPr>
              <a:t>pestle.</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Rectangle 35"/>
          <p:cNvSpPr/>
          <p:nvPr/>
        </p:nvSpPr>
        <p:spPr>
          <a:xfrm>
            <a:off x="-113040" y="532080"/>
            <a:ext cx="10881000" cy="134676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1" name="Rectangle 36"/>
          <p:cNvSpPr/>
          <p:nvPr/>
        </p:nvSpPr>
        <p:spPr>
          <a:xfrm>
            <a:off x="426960" y="643680"/>
            <a:ext cx="1019772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Yugto ng Pag-unlad -  </a:t>
            </a:r>
            <a:r>
              <a:rPr b="1" i="1" lang="en-PH" sz="3200" spc="-1" strike="noStrike">
                <a:solidFill>
                  <a:srgbClr val="ffffff"/>
                </a:solidFill>
                <a:latin typeface="Montserrat Medium"/>
                <a:ea typeface="DejaVu Sans"/>
              </a:rPr>
              <a:t>Rebolusyong Agrikultural (Humigit-kumulang 10,000-8000 BCE)</a:t>
            </a:r>
            <a:endParaRPr b="0" lang="en-PH" sz="3200" spc="-1" strike="noStrike">
              <a:solidFill>
                <a:srgbClr val="000000"/>
              </a:solidFill>
              <a:latin typeface="Arial"/>
            </a:endParaRPr>
          </a:p>
        </p:txBody>
      </p:sp>
      <p:sp>
        <p:nvSpPr>
          <p:cNvPr id="182" name=""/>
          <p:cNvSpPr/>
          <p:nvPr/>
        </p:nvSpPr>
        <p:spPr>
          <a:xfrm>
            <a:off x="960840" y="2000880"/>
            <a:ext cx="10779120" cy="3747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AppleSystemUIFont"/>
              </a:rPr>
              <a:t>Mula sa pangangaso, natutong magtanim ang mga unang tao sa panahon ng Rebolusyong Agrikultural. Naganap dito ang malawak na paglipat ng maraming mga kultura ng tao patungo sa agrikultura kung saan nabuo ang pamayanan, at nakapagtitipon ng malaking populasyon.</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AppleSystemUIFont"/>
              </a:rPr>
              <a:t>Pinakamahalagang natutuhan ng sinaunang tao sa panahong ito ay ang pagtatanim. Sa pagtatanim, nakakuha siya ng sariling pagkain at hindi naglaon ay gumawa ng iba pang bagay bukod sa pagtatanim. Nagwakas ang pagiging nomad ng mga tao at natutong mamalagi sa isang lugar kung saan mababantayan niya ang kaniyang mga alagang hayop at mga pananim. Dito umusbong ang pamayanan. Sa simula, isang pamilya lamang ang namamalagi, ngunit nang lumaon ay nagsama-sama ang iba’t ibang pamilya upang mabuo ang mga unang pamayanan.</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AppleSystemUIFont"/>
              </a:rPr>
              <a:t>Kalakip ng pagtuklas ng pagtatanim, naisulong ang iba pang kasanayan ng mga sinaunang tao tulad ng paghahabi ng tela at paggawa ng mga bagay na magagamit sa kanilang pagtatanim tulad ng araro.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Rectangle 37"/>
          <p:cNvSpPr/>
          <p:nvPr/>
        </p:nvSpPr>
        <p:spPr>
          <a:xfrm>
            <a:off x="-113040" y="532080"/>
            <a:ext cx="10679040" cy="85248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4" name="Rectangle 38"/>
          <p:cNvSpPr/>
          <p:nvPr/>
        </p:nvSpPr>
        <p:spPr>
          <a:xfrm>
            <a:off x="426960" y="643680"/>
            <a:ext cx="1019772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Yugto ng Pag-unlad -  </a:t>
            </a:r>
            <a:r>
              <a:rPr b="1" i="1" lang="en-PH" sz="3600" spc="-1" strike="noStrike">
                <a:solidFill>
                  <a:srgbClr val="ffffff"/>
                </a:solidFill>
                <a:latin typeface="Montserrat Medium"/>
                <a:ea typeface="DejaVu Sans"/>
              </a:rPr>
              <a:t>Panahon ng Metal</a:t>
            </a:r>
            <a:endParaRPr b="0" lang="en-PH" sz="3600" spc="-1" strike="noStrike">
              <a:solidFill>
                <a:srgbClr val="000000"/>
              </a:solidFill>
              <a:latin typeface="Arial"/>
            </a:endParaRPr>
          </a:p>
        </p:txBody>
      </p:sp>
      <p:sp>
        <p:nvSpPr>
          <p:cNvPr id="185" name=""/>
          <p:cNvSpPr/>
          <p:nvPr/>
        </p:nvSpPr>
        <p:spPr>
          <a:xfrm>
            <a:off x="960840" y="1748880"/>
            <a:ext cx="10779120" cy="9774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Symbol"/>
              <a:buChar char=""/>
            </a:pPr>
            <a:r>
              <a:rPr b="0" lang="en-PH" sz="1800" spc="-1" strike="noStrike">
                <a:solidFill>
                  <a:srgbClr val="000000"/>
                </a:solidFill>
                <a:latin typeface="Lato"/>
                <a:ea typeface="AppleSystemUIFont"/>
              </a:rPr>
              <a:t>Sa Panahon ng Metal, natuklasan ng mga tao ang pagmimina at pagtutunaw ng metal. Dahil dito, unti-unting nalinang ang mga metal na nakatulong sa pagtaas ng antas ng pamumuhay.</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Rectangle 39"/>
          <p:cNvSpPr/>
          <p:nvPr/>
        </p:nvSpPr>
        <p:spPr>
          <a:xfrm>
            <a:off x="-113040" y="532080"/>
            <a:ext cx="10881000" cy="134676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7" name="Rectangle 40"/>
          <p:cNvSpPr/>
          <p:nvPr/>
        </p:nvSpPr>
        <p:spPr>
          <a:xfrm>
            <a:off x="426960" y="643680"/>
            <a:ext cx="1019772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Yugto ng Pag-unlad - </a:t>
            </a:r>
            <a:r>
              <a:rPr b="1" i="1" lang="en-PH" sz="3600" spc="-1" strike="noStrike">
                <a:solidFill>
                  <a:srgbClr val="ffffff"/>
                </a:solidFill>
                <a:latin typeface="Montserrat Medium"/>
                <a:ea typeface="DejaVu Sans"/>
              </a:rPr>
              <a:t>Panahon ng Tanso (3200-2300 BCE)</a:t>
            </a:r>
            <a:endParaRPr b="0" lang="en-PH" sz="3600" spc="-1" strike="noStrike">
              <a:solidFill>
                <a:srgbClr val="000000"/>
              </a:solidFill>
              <a:latin typeface="Arial"/>
            </a:endParaRPr>
          </a:p>
        </p:txBody>
      </p:sp>
      <p:sp>
        <p:nvSpPr>
          <p:cNvPr id="188" name=""/>
          <p:cNvSpPr/>
          <p:nvPr/>
        </p:nvSpPr>
        <p:spPr>
          <a:xfrm>
            <a:off x="960840" y="2072880"/>
            <a:ext cx="10779120" cy="1621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Nagsimula ang pagamit ng tanso ng mga tao sa may lambak ng Nile sa Egypt, Tigris- Euphrates sa Mesopotamia, Huang Ho Valley sa China, at ng mga Inca sa Peru. Gumawa sila ng mga gamit yari sa tanso </a:t>
            </a:r>
            <a:r>
              <a:rPr b="0" i="1" lang="en-PH" sz="1800" spc="-1" strike="noStrike">
                <a:solidFill>
                  <a:srgbClr val="000000"/>
                </a:solidFill>
                <a:latin typeface="Lato"/>
                <a:ea typeface="AppleSystemUIFont"/>
              </a:rPr>
              <a:t>(copper)</a:t>
            </a:r>
            <a:r>
              <a:rPr b="0" lang="en-PH" sz="1800" spc="-1" strike="noStrike">
                <a:solidFill>
                  <a:srgbClr val="000000"/>
                </a:solidFill>
                <a:latin typeface="Lato"/>
                <a:ea typeface="AppleSystemUIFont"/>
              </a:rPr>
              <a:t> tulad ng armas, palamuti, at iba pa. Ito ay mga 6,000 taon na ang nakararaan. Tanso ang unang metal na natuklasan ng mga sinaunang tao at ito ay ginamit ng mahabang panahon pero dahil ito ay masyadong malambot, hindi nila ito nagamit sa mga gawaing mabibigat.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10594440" cy="72540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0544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Pinagmulan ng Tao - </a:t>
            </a:r>
            <a:r>
              <a:rPr b="1" i="1" lang="en-PH" sz="3200" spc="-1" strike="noStrike">
                <a:solidFill>
                  <a:srgbClr val="ffffff"/>
                </a:solidFill>
                <a:latin typeface="Montserrat Medium"/>
                <a:ea typeface="DejaVu Sans"/>
              </a:rPr>
              <a:t>Paglalang (Creationism)</a:t>
            </a:r>
            <a:r>
              <a:rPr b="1" i="1" lang="en-PH" sz="3200" spc="-1" strike="noStrike">
                <a:solidFill>
                  <a:srgbClr val="ffffff"/>
                </a:solidFill>
                <a:latin typeface="Montserrat Medium"/>
                <a:ea typeface="DejaVu Sans"/>
              </a:rPr>
              <a:t>	</a:t>
            </a:r>
            <a:endParaRPr b="0" lang="en-PH" sz="3200" spc="-1" strike="noStrike">
              <a:solidFill>
                <a:srgbClr val="000000"/>
              </a:solidFill>
              <a:latin typeface="Arial"/>
            </a:endParaRPr>
          </a:p>
          <a:p>
            <a:pPr>
              <a:lnSpc>
                <a:spcPct val="100000"/>
              </a:lnSpc>
            </a:pPr>
            <a:endParaRPr b="0" lang="en-PH" sz="2800" spc="-1" strike="noStrike">
              <a:solidFill>
                <a:srgbClr val="000000"/>
              </a:solidFill>
              <a:latin typeface="Arial"/>
            </a:endParaRPr>
          </a:p>
        </p:txBody>
      </p:sp>
      <p:sp>
        <p:nvSpPr>
          <p:cNvPr id="136" name=""/>
          <p:cNvSpPr/>
          <p:nvPr/>
        </p:nvSpPr>
        <p:spPr>
          <a:xfrm>
            <a:off x="960840" y="1562040"/>
            <a:ext cx="10364760" cy="19155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Sa teoryang ito ay pinaniniwalaang nilalang ng Diyos o mga diyos ang sangkatauhan. Ang mga pangunahing pinanghahawakan ng mga taong naniniwala sa teoryang ito ay ang kanilang pananampalataya dahil sa kawalang pisikal na patunay o katibayan. Sa Kristiyanismo, Hudaismo, Islam, at iba pang relihiyon sumulong ang ganitong kaisipan. Ang teorya ng paglalang ay patuloy na pinaniniwalaan ng marami at itinuturing na sagot sa tanong sa pinagmulan ng buhay.</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Rectangle 43"/>
          <p:cNvSpPr/>
          <p:nvPr/>
        </p:nvSpPr>
        <p:spPr>
          <a:xfrm>
            <a:off x="-113040" y="532080"/>
            <a:ext cx="9330120" cy="134676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90" name="Rectangle 44"/>
          <p:cNvSpPr/>
          <p:nvPr/>
        </p:nvSpPr>
        <p:spPr>
          <a:xfrm>
            <a:off x="426960" y="643680"/>
            <a:ext cx="1019772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Yugto ng Pag-unlad -  </a:t>
            </a:r>
            <a:r>
              <a:rPr b="1" i="1" lang="en-PH" sz="3600" spc="-1" strike="noStrike">
                <a:solidFill>
                  <a:srgbClr val="ffffff"/>
                </a:solidFill>
                <a:latin typeface="Montserrat Medium"/>
                <a:ea typeface="DejaVu Sans"/>
              </a:rPr>
              <a:t>Panahon ng Bronse (2300-700 BCE)</a:t>
            </a:r>
            <a:endParaRPr b="0" lang="en-PH" sz="3600" spc="-1" strike="noStrike">
              <a:solidFill>
                <a:srgbClr val="000000"/>
              </a:solidFill>
              <a:latin typeface="Arial"/>
            </a:endParaRPr>
          </a:p>
        </p:txBody>
      </p:sp>
      <p:sp>
        <p:nvSpPr>
          <p:cNvPr id="191" name=""/>
          <p:cNvSpPr/>
          <p:nvPr/>
        </p:nvSpPr>
        <p:spPr>
          <a:xfrm>
            <a:off x="960840" y="2072880"/>
            <a:ext cx="10779120" cy="1621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Hindi nagtagal ay nagkaroon ng bagong metal—ang bronse. Natutuhan ng mga tao paghaluin ang tanso at lata </a:t>
            </a:r>
            <a:r>
              <a:rPr b="0" i="1" lang="en-PH" sz="1800" spc="-1" strike="noStrike">
                <a:solidFill>
                  <a:srgbClr val="000000"/>
                </a:solidFill>
                <a:latin typeface="Lato"/>
                <a:ea typeface="AppleSystemUIFont"/>
              </a:rPr>
              <a:t>(tin)</a:t>
            </a:r>
            <a:r>
              <a:rPr b="0" lang="en-PH" sz="1800" spc="-1" strike="noStrike">
                <a:solidFill>
                  <a:srgbClr val="000000"/>
                </a:solidFill>
                <a:latin typeface="Lato"/>
                <a:ea typeface="AppleSystemUIFont"/>
              </a:rPr>
              <a:t> at nalaman nila na higit na matibay ang bronse kompara sa tanso. Dahil dito, nakalikha sila ng matitibay na sandata at kagamitan sa pagsasaka, paggawa ng alahas, at mga kasangkapan tulad ng martilyo, espada, sibat, kutsilyo, at iba pa.</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Rectangle 41"/>
          <p:cNvSpPr/>
          <p:nvPr/>
        </p:nvSpPr>
        <p:spPr>
          <a:xfrm>
            <a:off x="-113040" y="532080"/>
            <a:ext cx="10881000" cy="134676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93" name="Rectangle 42"/>
          <p:cNvSpPr/>
          <p:nvPr/>
        </p:nvSpPr>
        <p:spPr>
          <a:xfrm>
            <a:off x="426960" y="643680"/>
            <a:ext cx="1019772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Yugto ng Pag-unlad -  </a:t>
            </a:r>
            <a:r>
              <a:rPr b="1" i="1" lang="en-PH" sz="3600" spc="-1" strike="noStrike">
                <a:solidFill>
                  <a:srgbClr val="ffffff"/>
                </a:solidFill>
                <a:latin typeface="Montserrat Medium"/>
                <a:ea typeface="DejaVu Sans"/>
              </a:rPr>
              <a:t>Panahon ng Bakal (700-1 BCE)</a:t>
            </a:r>
            <a:endParaRPr b="0" lang="en-PH" sz="3600" spc="-1" strike="noStrike">
              <a:solidFill>
                <a:srgbClr val="000000"/>
              </a:solidFill>
              <a:latin typeface="Arial"/>
            </a:endParaRPr>
          </a:p>
        </p:txBody>
      </p:sp>
      <p:sp>
        <p:nvSpPr>
          <p:cNvPr id="194" name=""/>
          <p:cNvSpPr/>
          <p:nvPr/>
        </p:nvSpPr>
        <p:spPr>
          <a:xfrm>
            <a:off x="960840" y="2072880"/>
            <a:ext cx="10779120" cy="27565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ea typeface="AppleSystemUIFont"/>
              </a:rPr>
              <a:t>Sa Panahon ng Bakal, nakilala ang mga Hittite sa pagtutunaw at pagpapanday ng bakal. Higit na matibay, matigas, at matatag ang mga bakal kaysa sa tanso at bronse. </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ea typeface="AppleSystemUIFont"/>
              </a:rPr>
              <a:t>Sa Panahon ng Metal, nagsimula ang paggamit ng bronse, tanso, bakal, at ginto sa pagbuo ng mga armas tulad ng espada, at kagamitan sa pagsasaka. Ginamit din ang metal sa palamuti at paglalagay ng disenyo sa mga palayok. Lalong umunlad ang industriya at nagkaroon ng interaksiyon ang mga tao kaya’t lumawak ang pakikipag-ugnayan. Sa kalakalan, ang mahahalagang bato at ginto ay ginamit sa palitan. Masasabing bumilis ang pag-unlad ng buhay ng tao dahil sa pagtuklas sa paggamit ng metal dahil sa paglikha ng kagamitan tulad ng sandata, kanyon, at </a:t>
            </a:r>
            <a:r>
              <a:rPr b="0" i="1" lang="en-PH" sz="1800" spc="-1" strike="noStrike">
                <a:solidFill>
                  <a:srgbClr val="000000"/>
                </a:solidFill>
                <a:latin typeface="Lato"/>
                <a:ea typeface="AppleSystemUIFont"/>
              </a:rPr>
              <a:t>chariot.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Rectangle 15"/>
          <p:cNvSpPr/>
          <p:nvPr/>
        </p:nvSpPr>
        <p:spPr>
          <a:xfrm>
            <a:off x="-113040" y="552240"/>
            <a:ext cx="3889080" cy="651600"/>
          </a:xfrm>
          <a:prstGeom prst="rect">
            <a:avLst/>
          </a:prstGeom>
          <a:gradFill rotWithShape="0">
            <a:gsLst>
              <a:gs pos="0">
                <a:srgbClr val="e8a202"/>
              </a:gs>
              <a:gs pos="100000">
                <a:srgbClr val="ffe994"/>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96" name="Rectangle 192"/>
          <p:cNvSpPr/>
          <p:nvPr/>
        </p:nvSpPr>
        <p:spPr>
          <a:xfrm>
            <a:off x="540000" y="552240"/>
            <a:ext cx="2867760" cy="651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97" name="Rectangle 194"/>
          <p:cNvSpPr/>
          <p:nvPr/>
        </p:nvSpPr>
        <p:spPr>
          <a:xfrm>
            <a:off x="720000" y="1496160"/>
            <a:ext cx="1096920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98" name=""/>
          <p:cNvSpPr/>
          <p:nvPr/>
        </p:nvSpPr>
        <p:spPr>
          <a:xfrm>
            <a:off x="967320" y="1496160"/>
            <a:ext cx="10438200" cy="857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DejaVu Sans"/>
              </a:rPr>
              <a:t>I. Panuto: Ilista ang tatlong pagbabago sa teknolohiya mula Panahong Paleolitiko tungo sa Panahong Neolitiko. Sa bawat pagbabago, kilalanin ang naging epekto ng pagbabago ng teknolohiya.</a:t>
            </a:r>
            <a:endParaRPr b="0" lang="en-PH" sz="1800" spc="-1" strike="noStrike">
              <a:solidFill>
                <a:srgbClr val="000000"/>
              </a:solidFill>
              <a:latin typeface="Arial"/>
            </a:endParaRPr>
          </a:p>
        </p:txBody>
      </p:sp>
      <p:graphicFrame>
        <p:nvGraphicFramePr>
          <p:cNvPr id="199" name=""/>
          <p:cNvGraphicFramePr/>
          <p:nvPr/>
        </p:nvGraphicFramePr>
        <p:xfrm>
          <a:off x="1149480" y="2441880"/>
          <a:ext cx="9778320" cy="3599640"/>
        </p:xfrm>
        <a:graphic>
          <a:graphicData uri="http://schemas.openxmlformats.org/drawingml/2006/table">
            <a:tbl>
              <a:tblPr/>
              <a:tblGrid>
                <a:gridCol w="4888800"/>
                <a:gridCol w="4889880"/>
              </a:tblGrid>
              <a:tr h="480960">
                <a:tc>
                  <a:txBody>
                    <a:bodyPr lIns="90000" rIns="90000" anchor="ctr">
                      <a:noAutofit/>
                    </a:bodyPr>
                    <a:p>
                      <a:pPr algn="ctr">
                        <a:lnSpc>
                          <a:spcPct val="100000"/>
                        </a:lnSpc>
                      </a:pPr>
                      <a:r>
                        <a:rPr b="1" lang="en-PH" sz="1800" spc="-1" strike="noStrike">
                          <a:solidFill>
                            <a:srgbClr val="000000"/>
                          </a:solidFill>
                          <a:latin typeface="Lato"/>
                        </a:rPr>
                        <a:t>Mga Pagbabago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Epekto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19640">
                <a:tc>
                  <a:txBody>
                    <a:bodyPr lIns="90000" rIns="90000" anchor="t">
                      <a:noAutofit/>
                    </a:bodyPr>
                    <a:p>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19640">
                <a:tc>
                  <a:txBody>
                    <a:bodyPr lIns="90000" rIns="90000" anchor="t">
                      <a:noAutofit/>
                    </a:bodyPr>
                    <a:p>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19640">
                <a:tc>
                  <a:txBody>
                    <a:bodyPr lIns="90000" rIns="90000" anchor="t">
                      <a:noAutofit/>
                    </a:bodyPr>
                    <a:p>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21080">
                <a:tc>
                  <a:txBody>
                    <a:bodyPr lIns="90000" rIns="90000" anchor="t">
                      <a:noAutofit/>
                    </a:bodyPr>
                    <a:p>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Rectangle 1"/>
          <p:cNvSpPr/>
          <p:nvPr/>
        </p:nvSpPr>
        <p:spPr>
          <a:xfrm>
            <a:off x="-113040" y="552240"/>
            <a:ext cx="5690880" cy="651600"/>
          </a:xfrm>
          <a:prstGeom prst="rect">
            <a:avLst/>
          </a:prstGeom>
          <a:gradFill rotWithShape="0">
            <a:gsLst>
              <a:gs pos="0">
                <a:srgbClr val="e8a202"/>
              </a:gs>
              <a:gs pos="100000">
                <a:srgbClr val="ffe994"/>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01" name="Rectangle 2"/>
          <p:cNvSpPr/>
          <p:nvPr/>
        </p:nvSpPr>
        <p:spPr>
          <a:xfrm>
            <a:off x="426960" y="527760"/>
            <a:ext cx="4940280" cy="67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202" name="Rectangle 3"/>
          <p:cNvSpPr/>
          <p:nvPr/>
        </p:nvSpPr>
        <p:spPr>
          <a:xfrm>
            <a:off x="540000" y="231480"/>
            <a:ext cx="1013112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203" name=""/>
          <p:cNvSpPr/>
          <p:nvPr/>
        </p:nvSpPr>
        <p:spPr>
          <a:xfrm>
            <a:off x="993600" y="1428840"/>
            <a:ext cx="10332000" cy="3459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a:buChar char=""/>
            </a:pPr>
            <a:r>
              <a:rPr b="1" lang="en-PH" sz="1800" spc="-1" strike="noStrike">
                <a:solidFill>
                  <a:srgbClr val="000000"/>
                </a:solidFill>
                <a:latin typeface="Lato"/>
                <a:ea typeface="DejaVu Sans"/>
              </a:rPr>
              <a:t>Paleolitoko: </a:t>
            </a:r>
            <a:r>
              <a:rPr b="0" lang="en-PH" sz="1800" spc="-1" strike="noStrike">
                <a:solidFill>
                  <a:srgbClr val="000000"/>
                </a:solidFill>
                <a:latin typeface="Lato"/>
                <a:ea typeface="DejaVu Sans"/>
              </a:rPr>
              <a:t>Pagbabago – gumamit ang tao ng magagaspang na bato bilang kasangkapan; Epekto –natuto at nabuhay silang mga mangangaso at natugunan nila ang kanilang mga pangangailangan</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1" lang="en-PH" sz="1800" spc="-1" strike="noStrike">
                <a:solidFill>
                  <a:srgbClr val="000000"/>
                </a:solidFill>
                <a:latin typeface="Lato"/>
                <a:ea typeface="DejaVu Sans"/>
              </a:rPr>
              <a:t>Mesolitiko:</a:t>
            </a:r>
            <a:r>
              <a:rPr b="0" lang="en-PH" sz="1800" spc="-1" strike="noStrike">
                <a:solidFill>
                  <a:srgbClr val="000000"/>
                </a:solidFill>
                <a:latin typeface="Lato"/>
                <a:ea typeface="DejaVu Sans"/>
              </a:rPr>
              <a:t> Pagbabago – sa yungib nakatira; Epekto – may proteksiyon sila sa sa lamig at mababangis na hayon.</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1" lang="en-PH" sz="1800" spc="-1" strike="noStrike">
                <a:solidFill>
                  <a:srgbClr val="000000"/>
                </a:solidFill>
                <a:latin typeface="Lato"/>
                <a:ea typeface="DejaVu Sans"/>
              </a:rPr>
              <a:t>Neolitiko:</a:t>
            </a:r>
            <a:r>
              <a:rPr b="0" lang="en-PH" sz="1800" spc="-1" strike="noStrike">
                <a:solidFill>
                  <a:srgbClr val="000000"/>
                </a:solidFill>
                <a:latin typeface="Lato"/>
                <a:ea typeface="DejaVu Sans"/>
              </a:rPr>
              <a:t> Pagbabago – nagsimula ang agrikultura; Epekto – natustusan ang pangangailangan at nagsimulang magtayo ng permanenteng tirahan.</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12"/>
          <p:cNvSpPr/>
          <p:nvPr/>
        </p:nvSpPr>
        <p:spPr>
          <a:xfrm>
            <a:off x="-113040" y="532080"/>
            <a:ext cx="8077320" cy="72540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13"/>
          <p:cNvSpPr/>
          <p:nvPr/>
        </p:nvSpPr>
        <p:spPr>
          <a:xfrm>
            <a:off x="426960" y="532080"/>
            <a:ext cx="100544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Pinagmulan ng Tao - </a:t>
            </a:r>
            <a:r>
              <a:rPr b="1" i="1" lang="en-PH" sz="3200" spc="-1" strike="noStrike">
                <a:solidFill>
                  <a:srgbClr val="ffffff"/>
                </a:solidFill>
                <a:latin typeface="Montserrat Medium"/>
                <a:ea typeface="DejaVu Sans"/>
              </a:rPr>
              <a:t>Ebolusyon</a:t>
            </a:r>
            <a:r>
              <a:rPr b="1" i="1" lang="en-PH" sz="3200" spc="-1" strike="noStrike">
                <a:solidFill>
                  <a:srgbClr val="ffffff"/>
                </a:solidFill>
                <a:latin typeface="Montserrat Medium"/>
                <a:ea typeface="DejaVu Sans"/>
              </a:rPr>
              <a:t>	</a:t>
            </a:r>
            <a:endParaRPr b="0" lang="en-PH" sz="3200" spc="-1" strike="noStrike">
              <a:solidFill>
                <a:srgbClr val="000000"/>
              </a:solidFill>
              <a:latin typeface="Arial"/>
            </a:endParaRPr>
          </a:p>
          <a:p>
            <a:pPr>
              <a:lnSpc>
                <a:spcPct val="100000"/>
              </a:lnSpc>
            </a:pPr>
            <a:endParaRPr b="0" lang="en-PH" sz="2800" spc="-1" strike="noStrike">
              <a:solidFill>
                <a:srgbClr val="000000"/>
              </a:solidFill>
              <a:latin typeface="Arial"/>
            </a:endParaRPr>
          </a:p>
          <a:p>
            <a:pPr>
              <a:lnSpc>
                <a:spcPct val="100000"/>
              </a:lnSpc>
            </a:pPr>
            <a:endParaRPr b="0" lang="en-PH" sz="2800" spc="-1" strike="noStrike">
              <a:solidFill>
                <a:srgbClr val="000000"/>
              </a:solidFill>
              <a:latin typeface="Arial"/>
            </a:endParaRPr>
          </a:p>
        </p:txBody>
      </p:sp>
      <p:sp>
        <p:nvSpPr>
          <p:cNvPr id="139" name=""/>
          <p:cNvSpPr/>
          <p:nvPr/>
        </p:nvSpPr>
        <p:spPr>
          <a:xfrm>
            <a:off x="960840" y="1562040"/>
            <a:ext cx="10364760" cy="36972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1134"/>
              </a:spcBef>
              <a:spcAft>
                <a:spcPts val="1134"/>
              </a:spcAft>
              <a:buClr>
                <a:srgbClr val="000000"/>
              </a:buClr>
              <a:buSzPct val="45000"/>
              <a:buFont typeface="Symbol"/>
              <a:buChar char=""/>
            </a:pPr>
            <a:r>
              <a:rPr b="0" lang="en-PH" sz="1800" spc="-1" strike="noStrike">
                <a:solidFill>
                  <a:srgbClr val="000000"/>
                </a:solidFill>
                <a:latin typeface="Lato"/>
                <a:ea typeface="AppleSystemUIFont"/>
              </a:rPr>
              <a:t>Si Charles Darwin na siyentipikong Ingles ang nagsulong sa teorya ng ebolusyon at ang kasama niyang si Alfred Russel Wallace ang nagpaliwanag sa tungkol sa ebolusyon. Nagkaroon ng ibang paniniwala ang mga tao noong ika-19 siglo ukol sa pinagmulan ng sangkatauhan at sa iba pang organismo sa daigdig sa tulong ng dalawang siyentipikong ito. Ayon sa dalawa, ang proseso ng ebolusyon ay isang malaking posibilidad dahil sa ideya na tinawag na </a:t>
            </a:r>
            <a:r>
              <a:rPr b="0" i="1" lang="en-PH" sz="1800" spc="-1" strike="noStrike">
                <a:solidFill>
                  <a:srgbClr val="000000"/>
                </a:solidFill>
                <a:latin typeface="Lato"/>
                <a:ea typeface="AppleSystemUIFont"/>
              </a:rPr>
              <a:t>natural selection. </a:t>
            </a:r>
            <a:endParaRPr b="0" lang="en-PH" sz="1800" spc="-1" strike="noStrike">
              <a:solidFill>
                <a:srgbClr val="000000"/>
              </a:solidFill>
              <a:latin typeface="Arial"/>
            </a:endParaRPr>
          </a:p>
          <a:p>
            <a:pPr marL="216000" indent="-216000" algn="just">
              <a:lnSpc>
                <a:spcPct val="100000"/>
              </a:lnSpc>
              <a:spcBef>
                <a:spcPts val="1134"/>
              </a:spcBef>
              <a:spcAft>
                <a:spcPts val="1134"/>
              </a:spcAft>
              <a:buClr>
                <a:srgbClr val="000000"/>
              </a:buClr>
              <a:buSzPct val="45000"/>
              <a:buFont typeface="Symbol"/>
              <a:buChar char=""/>
            </a:pPr>
            <a:r>
              <a:rPr b="0" lang="en-PH" sz="1800" spc="-1" strike="noStrike">
                <a:solidFill>
                  <a:srgbClr val="000000"/>
                </a:solidFill>
                <a:latin typeface="Lato"/>
                <a:ea typeface="AppleSystemUIFont"/>
              </a:rPr>
              <a:t>Ayon kay Darwin, ang natural selection ang makapagpapaliwanag sa konsepto ng ebolusyon sa lahat ng uri ng buhay sa daigdig. Ito ay natural na proseso ng kalikasan na nagtatakda kung magpapatuloy o hindi ang lahi ng isang organismo sa pamamagitan ng pagkakaroon ng mga </a:t>
            </a:r>
            <a:r>
              <a:rPr b="0" i="1" lang="en-PH" sz="1800" spc="-1" strike="noStrike">
                <a:solidFill>
                  <a:srgbClr val="000000"/>
                </a:solidFill>
                <a:latin typeface="Lato"/>
                <a:ea typeface="AppleSystemUIFont"/>
              </a:rPr>
              <a:t>offspring.</a:t>
            </a:r>
            <a:r>
              <a:rPr b="0" lang="en-PH" sz="1800" spc="-1" strike="noStrike">
                <a:solidFill>
                  <a:srgbClr val="000000"/>
                </a:solidFill>
                <a:latin typeface="Lato"/>
                <a:ea typeface="AppleSystemUIFont"/>
              </a:rPr>
              <a:t> Sa aklat na </a:t>
            </a:r>
            <a:r>
              <a:rPr b="0" i="1" lang="en-PH" sz="1800" spc="-1" strike="noStrike">
                <a:solidFill>
                  <a:srgbClr val="000000"/>
                </a:solidFill>
                <a:latin typeface="Lato"/>
                <a:ea typeface="AppleSystemUIFont"/>
              </a:rPr>
              <a:t>On Origin of the Species</a:t>
            </a:r>
            <a:r>
              <a:rPr b="0" lang="en-PH" sz="1800" spc="-1" strike="noStrike">
                <a:solidFill>
                  <a:srgbClr val="000000"/>
                </a:solidFill>
                <a:latin typeface="Lato"/>
                <a:ea typeface="AppleSystemUIFont"/>
              </a:rPr>
              <a:t> na nalimbag noong 1859, sinasabing ang mga organismo ay produkto ng mahabang proseso ng pagbabago sa pamamagitan ng </a:t>
            </a:r>
            <a:r>
              <a:rPr b="0" i="1" lang="en-PH" sz="1800" spc="-1" strike="noStrike">
                <a:solidFill>
                  <a:srgbClr val="000000"/>
                </a:solidFill>
                <a:latin typeface="Lato"/>
                <a:ea typeface="AppleSystemUIFont"/>
              </a:rPr>
              <a:t>natural selection.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4"/>
          <p:cNvSpPr/>
          <p:nvPr/>
        </p:nvSpPr>
        <p:spPr>
          <a:xfrm>
            <a:off x="-113040" y="532080"/>
            <a:ext cx="8077320" cy="72540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16"/>
          <p:cNvSpPr/>
          <p:nvPr/>
        </p:nvSpPr>
        <p:spPr>
          <a:xfrm>
            <a:off x="426960" y="532080"/>
            <a:ext cx="100544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Pinagmulan ng Tao - </a:t>
            </a:r>
            <a:r>
              <a:rPr b="1" i="1" lang="en-PH" sz="3200" spc="-1" strike="noStrike">
                <a:solidFill>
                  <a:srgbClr val="ffffff"/>
                </a:solidFill>
                <a:latin typeface="Montserrat Medium"/>
                <a:ea typeface="DejaVu Sans"/>
              </a:rPr>
              <a:t>Ebolusyon</a:t>
            </a:r>
            <a:r>
              <a:rPr b="1" i="1" lang="en-PH" sz="3200" spc="-1" strike="noStrike">
                <a:solidFill>
                  <a:srgbClr val="ffffff"/>
                </a:solidFill>
                <a:latin typeface="Montserrat Medium"/>
                <a:ea typeface="DejaVu Sans"/>
              </a:rPr>
              <a:t>	</a:t>
            </a:r>
            <a:endParaRPr b="0" lang="en-PH" sz="3200" spc="-1" strike="noStrike">
              <a:solidFill>
                <a:srgbClr val="000000"/>
              </a:solidFill>
              <a:latin typeface="Arial"/>
            </a:endParaRPr>
          </a:p>
          <a:p>
            <a:pPr>
              <a:lnSpc>
                <a:spcPct val="100000"/>
              </a:lnSpc>
            </a:pPr>
            <a:endParaRPr b="0" lang="en-PH" sz="2800" spc="-1" strike="noStrike">
              <a:solidFill>
                <a:srgbClr val="000000"/>
              </a:solidFill>
              <a:latin typeface="Arial"/>
            </a:endParaRPr>
          </a:p>
          <a:p>
            <a:pPr>
              <a:lnSpc>
                <a:spcPct val="100000"/>
              </a:lnSpc>
            </a:pPr>
            <a:endParaRPr b="0" lang="en-PH" sz="2800" spc="-1" strike="noStrike">
              <a:solidFill>
                <a:srgbClr val="000000"/>
              </a:solidFill>
              <a:latin typeface="Arial"/>
            </a:endParaRPr>
          </a:p>
        </p:txBody>
      </p:sp>
      <p:sp>
        <p:nvSpPr>
          <p:cNvPr id="142" name=""/>
          <p:cNvSpPr/>
          <p:nvPr/>
        </p:nvSpPr>
        <p:spPr>
          <a:xfrm>
            <a:off x="960840" y="1562040"/>
            <a:ext cx="10364760" cy="19155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1134"/>
              </a:spcBef>
              <a:spcAft>
                <a:spcPts val="1134"/>
              </a:spcAft>
              <a:buClr>
                <a:srgbClr val="000000"/>
              </a:buClr>
              <a:buSzPct val="45000"/>
              <a:buFont typeface="Symbol"/>
              <a:buChar char=""/>
            </a:pPr>
            <a:r>
              <a:rPr b="0" lang="en-PH" sz="1800" spc="-1" strike="noStrike">
                <a:solidFill>
                  <a:srgbClr val="000000"/>
                </a:solidFill>
                <a:latin typeface="Lato"/>
                <a:ea typeface="AppleSystemUIFont"/>
              </a:rPr>
              <a:t>Nagaganap ang ebolusyon sa tulong ng </a:t>
            </a:r>
            <a:r>
              <a:rPr b="0" i="1" lang="en-PH" sz="1800" spc="-1" strike="noStrike">
                <a:solidFill>
                  <a:srgbClr val="000000"/>
                </a:solidFill>
                <a:latin typeface="Lato"/>
                <a:ea typeface="AppleSystemUIFont"/>
              </a:rPr>
              <a:t>natural selection</a:t>
            </a:r>
            <a:r>
              <a:rPr b="0" lang="en-PH" sz="1800" spc="-1" strike="noStrike">
                <a:solidFill>
                  <a:srgbClr val="000000"/>
                </a:solidFill>
                <a:latin typeface="Lato"/>
                <a:ea typeface="AppleSystemUIFont"/>
              </a:rPr>
              <a:t> at dahil maraming uri ng organismo sa isang species. Mas malaki ang posibilidad na mabuhay ang isang organismo kung ito ay nakaa-</a:t>
            </a:r>
            <a:r>
              <a:rPr b="0" i="1" lang="en-PH" sz="1800" spc="-1" strike="noStrike">
                <a:solidFill>
                  <a:srgbClr val="000000"/>
                </a:solidFill>
                <a:latin typeface="Lato"/>
                <a:ea typeface="AppleSystemUIFont"/>
              </a:rPr>
              <a:t>adapt</a:t>
            </a:r>
            <a:r>
              <a:rPr b="0" lang="en-PH" sz="1800" spc="-1" strike="noStrike">
                <a:solidFill>
                  <a:srgbClr val="000000"/>
                </a:solidFill>
                <a:latin typeface="Lato"/>
                <a:ea typeface="AppleSystemUIFont"/>
              </a:rPr>
              <a:t> sa kanilang kapaligiran. Ang ganitong mga katangian na naipapasa sa kanilang mga </a:t>
            </a:r>
            <a:r>
              <a:rPr b="0" i="1" lang="en-PH" sz="1800" spc="-1" strike="noStrike">
                <a:solidFill>
                  <a:srgbClr val="000000"/>
                </a:solidFill>
                <a:latin typeface="Lato"/>
                <a:ea typeface="AppleSystemUIFont"/>
              </a:rPr>
              <a:t>offspring </a:t>
            </a:r>
            <a:r>
              <a:rPr b="0" lang="en-PH" sz="1800" spc="-1" strike="noStrike">
                <a:solidFill>
                  <a:srgbClr val="000000"/>
                </a:solidFill>
                <a:latin typeface="Lato"/>
                <a:ea typeface="AppleSystemUIFont"/>
              </a:rPr>
              <a:t>ang rason kaya dumarami at patuloy na nabubuhay sa daigdig ang kanilang lahi.</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4"/>
          <p:cNvSpPr/>
          <p:nvPr/>
        </p:nvSpPr>
        <p:spPr>
          <a:xfrm>
            <a:off x="-113040" y="532080"/>
            <a:ext cx="9176760" cy="126720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5"/>
          <p:cNvSpPr/>
          <p:nvPr/>
        </p:nvSpPr>
        <p:spPr>
          <a:xfrm>
            <a:off x="426960" y="532080"/>
            <a:ext cx="833400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Kondisyong Heograpiko sa Panahon ng mga Unang Tao</a:t>
            </a:r>
            <a:endParaRPr b="0" lang="en-PH" sz="3600" spc="-1" strike="noStrike">
              <a:solidFill>
                <a:srgbClr val="000000"/>
              </a:solidFill>
              <a:latin typeface="Arial"/>
            </a:endParaRPr>
          </a:p>
          <a:p>
            <a:pPr>
              <a:lnSpc>
                <a:spcPct val="100000"/>
              </a:lnSpc>
            </a:pPr>
            <a:endParaRPr b="0" lang="en-PH" sz="3600" spc="-1" strike="noStrike">
              <a:solidFill>
                <a:srgbClr val="000000"/>
              </a:solidFill>
              <a:latin typeface="Arial"/>
            </a:endParaRPr>
          </a:p>
          <a:p>
            <a:pPr>
              <a:lnSpc>
                <a:spcPct val="100000"/>
              </a:lnSpc>
            </a:pPr>
            <a:endParaRPr b="0" lang="en-PH" sz="3600" spc="-1" strike="noStrike">
              <a:solidFill>
                <a:srgbClr val="000000"/>
              </a:solidFill>
              <a:latin typeface="Arial"/>
            </a:endParaRPr>
          </a:p>
        </p:txBody>
      </p:sp>
      <p:sp>
        <p:nvSpPr>
          <p:cNvPr id="145" name=""/>
          <p:cNvSpPr/>
          <p:nvPr/>
        </p:nvSpPr>
        <p:spPr>
          <a:xfrm>
            <a:off x="960840" y="2066040"/>
            <a:ext cx="10364760" cy="19278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Tinatayang nasa 3.5 bilyong taon na ang nakalipas noong lumitaw ang unang buhay sa daigdig. Ayon sa mga eksperto, ang unang anyo ng buhay ay mga one-celled organism na naninirahan sa gilid ng lawa at karagatan at naiinitan ng araw. Ang simpleng organismo ay naging kompleks na halamang tubig at hayop-dagat. Pagkaraan ng milyon-milyong taon, gumapang ang mga sinaunang hayop patungong dalampasigan at umangkop sa bago nilang kapaligiran. Nagkaroon ito ng paa upang makalakad at nagkaroon ng baga upang makahinga.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8"/>
          <p:cNvSpPr/>
          <p:nvPr/>
        </p:nvSpPr>
        <p:spPr>
          <a:xfrm>
            <a:off x="-113040" y="532080"/>
            <a:ext cx="5401080" cy="74160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7" name="Rectangle 9"/>
          <p:cNvSpPr/>
          <p:nvPr/>
        </p:nvSpPr>
        <p:spPr>
          <a:xfrm>
            <a:off x="426960" y="532080"/>
            <a:ext cx="474984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600" spc="-1" strike="noStrike">
                <a:solidFill>
                  <a:srgbClr val="ffffff"/>
                </a:solidFill>
                <a:latin typeface="Montserrat Medium"/>
                <a:ea typeface="DejaVu Sans"/>
              </a:rPr>
              <a:t>Geologic Time Scale</a:t>
            </a:r>
            <a:endParaRPr b="0" lang="en-PH" sz="3600" spc="-1" strike="noStrike">
              <a:solidFill>
                <a:srgbClr val="000000"/>
              </a:solidFill>
              <a:latin typeface="Arial"/>
            </a:endParaRPr>
          </a:p>
        </p:txBody>
      </p:sp>
      <p:sp>
        <p:nvSpPr>
          <p:cNvPr id="148" name=""/>
          <p:cNvSpPr/>
          <p:nvPr/>
        </p:nvSpPr>
        <p:spPr>
          <a:xfrm>
            <a:off x="960840" y="1460880"/>
            <a:ext cx="10364760" cy="19155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Ang </a:t>
            </a:r>
            <a:r>
              <a:rPr b="1" i="1" lang="en-PH" sz="1800" spc="-1" strike="noStrike">
                <a:solidFill>
                  <a:srgbClr val="000000"/>
                </a:solidFill>
                <a:latin typeface="Lato"/>
                <a:ea typeface="AppleSystemUIFont"/>
              </a:rPr>
              <a:t>Geologic Time Scale </a:t>
            </a:r>
            <a:r>
              <a:rPr b="0" lang="en-PH" sz="1800" spc="-1" strike="noStrike">
                <a:solidFill>
                  <a:srgbClr val="000000"/>
                </a:solidFill>
                <a:latin typeface="Lato"/>
                <a:ea typeface="AppleSystemUIFont"/>
              </a:rPr>
              <a:t>ay isang sistema ng pagtukoy ng edad ng daigdig. Binabatay ang taon o gulang ng isang panahon sa geological time scale sa mga bato at mga naiwang </a:t>
            </a:r>
            <a:r>
              <a:rPr b="0" i="1" lang="en-PH" sz="1800" spc="-1" strike="noStrike">
                <a:solidFill>
                  <a:srgbClr val="000000"/>
                </a:solidFill>
                <a:latin typeface="Lato"/>
                <a:ea typeface="AppleSystemUIFont"/>
              </a:rPr>
              <a:t>fossil</a:t>
            </a:r>
            <a:r>
              <a:rPr b="0" lang="en-PH" sz="1800" spc="-1" strike="noStrike">
                <a:solidFill>
                  <a:srgbClr val="000000"/>
                </a:solidFill>
                <a:latin typeface="Lato"/>
                <a:ea typeface="AppleSystemUIFont"/>
              </a:rPr>
              <a:t> ng mga organismo. </a:t>
            </a:r>
            <a:endParaRPr b="0" lang="en-PH" sz="1800" spc="-1" strike="noStrike">
              <a:solidFill>
                <a:srgbClr val="000000"/>
              </a:solidFill>
              <a:latin typeface="Arial"/>
            </a:endParaRPr>
          </a:p>
        </p:txBody>
      </p:sp>
      <p:pic>
        <p:nvPicPr>
          <p:cNvPr id="149" name="" descr=""/>
          <p:cNvPicPr/>
          <p:nvPr/>
        </p:nvPicPr>
        <p:blipFill>
          <a:blip r:embed="rId1"/>
          <a:stretch/>
        </p:blipFill>
        <p:spPr>
          <a:xfrm>
            <a:off x="2182320" y="2392200"/>
            <a:ext cx="7741440" cy="38116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10"/>
          <p:cNvSpPr/>
          <p:nvPr/>
        </p:nvSpPr>
        <p:spPr>
          <a:xfrm>
            <a:off x="-113040" y="532080"/>
            <a:ext cx="5401080" cy="74160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1" name="Rectangle 11"/>
          <p:cNvSpPr/>
          <p:nvPr/>
        </p:nvSpPr>
        <p:spPr>
          <a:xfrm>
            <a:off x="426960" y="532080"/>
            <a:ext cx="474984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600" spc="-1" strike="noStrike">
                <a:solidFill>
                  <a:srgbClr val="ffffff"/>
                </a:solidFill>
                <a:latin typeface="Montserrat Medium"/>
                <a:ea typeface="DejaVu Sans"/>
              </a:rPr>
              <a:t>Geologic Time Scale</a:t>
            </a:r>
            <a:endParaRPr b="0" lang="en-PH" sz="3600" spc="-1" strike="noStrike">
              <a:solidFill>
                <a:srgbClr val="000000"/>
              </a:solidFill>
              <a:latin typeface="Arial"/>
            </a:endParaRPr>
          </a:p>
        </p:txBody>
      </p:sp>
      <p:sp>
        <p:nvSpPr>
          <p:cNvPr id="152" name=""/>
          <p:cNvSpPr/>
          <p:nvPr/>
        </p:nvSpPr>
        <p:spPr>
          <a:xfrm>
            <a:off x="960840" y="1460880"/>
            <a:ext cx="10364760" cy="4594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ea typeface="AppleSystemUIFont"/>
              </a:rPr>
              <a:t>Sa </a:t>
            </a:r>
            <a:r>
              <a:rPr b="1" lang="en-PH" sz="1800" spc="-1" strike="noStrike">
                <a:solidFill>
                  <a:srgbClr val="000000"/>
                </a:solidFill>
                <a:latin typeface="Lato"/>
                <a:ea typeface="AppleSystemUIFont"/>
              </a:rPr>
              <a:t>Panahon ng Pliocene</a:t>
            </a:r>
            <a:r>
              <a:rPr b="0" lang="en-PH" sz="1800" spc="-1" strike="noStrike">
                <a:solidFill>
                  <a:srgbClr val="000000"/>
                </a:solidFill>
                <a:latin typeface="Lato"/>
                <a:ea typeface="AppleSystemUIFont"/>
              </a:rPr>
              <a:t>, na nagsimula mga 5.3 milyong taon nakararaan, lumitaw ang ninuno ng tao. Mabilis ang mga pagbabago ng mga mammal, ibon, at mga halaman sa panahong ito. Kabilang ang </a:t>
            </a:r>
            <a:r>
              <a:rPr b="1" lang="en-PH" sz="1800" spc="-1" strike="noStrike">
                <a:solidFill>
                  <a:srgbClr val="000000"/>
                </a:solidFill>
                <a:latin typeface="Lato"/>
                <a:ea typeface="AppleSystemUIFont"/>
              </a:rPr>
              <a:t>Pliocene</a:t>
            </a:r>
            <a:r>
              <a:rPr b="0" lang="en-PH" sz="1800" spc="-1" strike="noStrike">
                <a:solidFill>
                  <a:srgbClr val="000000"/>
                </a:solidFill>
                <a:latin typeface="Lato"/>
                <a:ea typeface="AppleSystemUIFont"/>
              </a:rPr>
              <a:t> sa era ng </a:t>
            </a:r>
            <a:r>
              <a:rPr b="1" lang="en-PH" sz="1800" spc="-1" strike="noStrike">
                <a:solidFill>
                  <a:srgbClr val="000000"/>
                </a:solidFill>
                <a:latin typeface="Lato"/>
                <a:ea typeface="AppleSystemUIFont"/>
              </a:rPr>
              <a:t>Cenozoic</a:t>
            </a:r>
            <a:r>
              <a:rPr b="0" lang="en-PH" sz="1800" spc="-1" strike="noStrike">
                <a:solidFill>
                  <a:srgbClr val="000000"/>
                </a:solidFill>
                <a:latin typeface="Lato"/>
                <a:ea typeface="AppleSystemUIFont"/>
              </a:rPr>
              <a:t>. Mga 18 milyong taon na ang nakararaan, nabuhay naman ang mga ape na tinawag na </a:t>
            </a:r>
            <a:r>
              <a:rPr b="1" lang="en-PH" sz="1800" spc="-1" strike="noStrike">
                <a:solidFill>
                  <a:srgbClr val="000000"/>
                </a:solidFill>
                <a:latin typeface="Lato"/>
                <a:ea typeface="AppleSystemUIFont"/>
              </a:rPr>
              <a:t>proconsul</a:t>
            </a:r>
            <a:r>
              <a:rPr b="0" lang="en-PH" sz="1800" spc="-1" strike="noStrike">
                <a:solidFill>
                  <a:srgbClr val="000000"/>
                </a:solidFill>
                <a:latin typeface="Lato"/>
                <a:ea typeface="AppleSystemUIFont"/>
              </a:rPr>
              <a:t>. Hindi ito lumalakad nang patayo at hinala ng mga siyentipiko na maaaring dito nagmula ang malalaking ape kasama ang tao.</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ea typeface="AppleSystemUIFont"/>
              </a:rPr>
              <a:t>Ang </a:t>
            </a:r>
            <a:r>
              <a:rPr b="1" lang="en-PH" sz="1800" spc="-1" strike="noStrike">
                <a:solidFill>
                  <a:srgbClr val="000000"/>
                </a:solidFill>
                <a:latin typeface="Lato"/>
                <a:ea typeface="AppleSystemUIFont"/>
              </a:rPr>
              <a:t>Quaternary</a:t>
            </a:r>
            <a:r>
              <a:rPr b="0" lang="en-PH" sz="1800" spc="-1" strike="noStrike">
                <a:solidFill>
                  <a:srgbClr val="000000"/>
                </a:solidFill>
                <a:latin typeface="Lato"/>
                <a:ea typeface="AppleSystemUIFont"/>
              </a:rPr>
              <a:t> naman ay nahahati sa dalawang panahon: ang </a:t>
            </a:r>
            <a:r>
              <a:rPr b="1" lang="en-PH" sz="1800" spc="-1" strike="noStrike">
                <a:solidFill>
                  <a:srgbClr val="000000"/>
                </a:solidFill>
                <a:latin typeface="Lato"/>
                <a:ea typeface="AppleSystemUIFont"/>
              </a:rPr>
              <a:t>Pleistocene </a:t>
            </a:r>
            <a:r>
              <a:rPr b="0" lang="en-PH" sz="1800" spc="-1" strike="noStrike">
                <a:solidFill>
                  <a:srgbClr val="000000"/>
                </a:solidFill>
                <a:latin typeface="Lato"/>
                <a:ea typeface="AppleSystemUIFont"/>
              </a:rPr>
              <a:t>at </a:t>
            </a:r>
            <a:r>
              <a:rPr b="1" lang="en-PH" sz="1800" spc="-1" strike="noStrike">
                <a:solidFill>
                  <a:srgbClr val="000000"/>
                </a:solidFill>
                <a:latin typeface="Lato"/>
                <a:ea typeface="AppleSystemUIFont"/>
              </a:rPr>
              <a:t>Holocene</a:t>
            </a:r>
            <a:r>
              <a:rPr b="0" lang="en-PH" sz="1800" spc="-1" strike="noStrike">
                <a:solidFill>
                  <a:srgbClr val="000000"/>
                </a:solidFill>
                <a:latin typeface="Lato"/>
                <a:ea typeface="AppleSystemUIFont"/>
              </a:rPr>
              <a:t>. Sa </a:t>
            </a:r>
            <a:r>
              <a:rPr b="1" lang="en-PH" sz="1800" spc="-1" strike="noStrike">
                <a:solidFill>
                  <a:srgbClr val="000000"/>
                </a:solidFill>
                <a:latin typeface="Lato"/>
                <a:ea typeface="AppleSystemUIFont"/>
              </a:rPr>
              <a:t>Panahon ng Pleistocene</a:t>
            </a:r>
            <a:r>
              <a:rPr b="0" lang="en-PH" sz="1800" spc="-1" strike="noStrike">
                <a:solidFill>
                  <a:srgbClr val="000000"/>
                </a:solidFill>
                <a:latin typeface="Lato"/>
                <a:ea typeface="AppleSystemUIFont"/>
              </a:rPr>
              <a:t>, nagkaroon ng makabagong tao at dumami ang malalaking hayop tulad ng </a:t>
            </a:r>
            <a:r>
              <a:rPr b="0" i="1" lang="en-PH" sz="1800" spc="-1" strike="noStrike">
                <a:solidFill>
                  <a:srgbClr val="000000"/>
                </a:solidFill>
                <a:latin typeface="Lato"/>
                <a:ea typeface="AppleSystemUIFont"/>
              </a:rPr>
              <a:t>mammoth</a:t>
            </a:r>
            <a:r>
              <a:rPr b="0" lang="en-PH" sz="1800" spc="-1" strike="noStrike">
                <a:solidFill>
                  <a:srgbClr val="000000"/>
                </a:solidFill>
                <a:latin typeface="Lato"/>
                <a:ea typeface="AppleSystemUIFont"/>
              </a:rPr>
              <a:t>, ngunit nangamatay ang mga ito sa katapusan ng epoka dahil sa pagbabago ng klima at ang iba ay dahil sa pangangaso ng mga tao. Sa </a:t>
            </a:r>
            <a:r>
              <a:rPr b="1" lang="en-PH" sz="1800" spc="-1" strike="noStrike">
                <a:solidFill>
                  <a:srgbClr val="000000"/>
                </a:solidFill>
                <a:latin typeface="Lato"/>
                <a:ea typeface="AppleSystemUIFont"/>
              </a:rPr>
              <a:t>epokang Holocene</a:t>
            </a:r>
            <a:r>
              <a:rPr b="0" lang="en-PH" sz="1800" spc="-1" strike="noStrike">
                <a:solidFill>
                  <a:srgbClr val="000000"/>
                </a:solidFill>
                <a:latin typeface="Lato"/>
                <a:ea typeface="AppleSystemUIFont"/>
              </a:rPr>
              <a:t>, natutong mangaso at magpaamo ng mga hayop ang tao. Natuto rin ang tao na mangalap ng mga halaman at bungangkahoy at naglaon ay natutuhan nilang itanim. Ang pagtatanim ang nagsimula ng agrikultura. Natuto ring gumamit ng metal ang mga tao at patunay nito ang mga sandatang gawa sa metal. Natutuhan din ng tao ang paggamit ng langis at iba pang likas na yaman katulad ng lakas ng hangin at tubig.</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19"/>
          <p:cNvSpPr/>
          <p:nvPr/>
        </p:nvSpPr>
        <p:spPr>
          <a:xfrm>
            <a:off x="-113040" y="532080"/>
            <a:ext cx="8141040" cy="74160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4" name="Rectangle 20"/>
          <p:cNvSpPr/>
          <p:nvPr/>
        </p:nvSpPr>
        <p:spPr>
          <a:xfrm>
            <a:off x="426960" y="532080"/>
            <a:ext cx="1030932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Pagsasaliksik sa mga Unang Tao</a:t>
            </a:r>
            <a:endParaRPr b="0" lang="en-PH" sz="3600" spc="-1" strike="noStrike">
              <a:solidFill>
                <a:srgbClr val="000000"/>
              </a:solidFill>
              <a:latin typeface="Arial"/>
            </a:endParaRPr>
          </a:p>
        </p:txBody>
      </p:sp>
      <p:sp>
        <p:nvSpPr>
          <p:cNvPr id="155" name=""/>
          <p:cNvSpPr/>
          <p:nvPr/>
        </p:nvSpPr>
        <p:spPr>
          <a:xfrm>
            <a:off x="960840" y="1460880"/>
            <a:ext cx="10364760" cy="19155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Ang </a:t>
            </a:r>
            <a:r>
              <a:rPr b="1" lang="en-PH" sz="1800" spc="-1" strike="noStrike">
                <a:solidFill>
                  <a:srgbClr val="000000"/>
                </a:solidFill>
                <a:latin typeface="Lato"/>
                <a:ea typeface="AppleSystemUIFont"/>
              </a:rPr>
              <a:t>Panahon ng Yelo o </a:t>
            </a:r>
            <a:r>
              <a:rPr b="1" i="1" lang="en-PH" sz="1800" spc="-1" strike="noStrike">
                <a:solidFill>
                  <a:srgbClr val="000000"/>
                </a:solidFill>
                <a:latin typeface="Lato"/>
                <a:ea typeface="AppleSystemUIFont"/>
              </a:rPr>
              <a:t>Ice Age</a:t>
            </a:r>
            <a:r>
              <a:rPr b="0" lang="en-PH" sz="1800" spc="-1" strike="noStrike">
                <a:solidFill>
                  <a:srgbClr val="000000"/>
                </a:solidFill>
                <a:latin typeface="Lato"/>
                <a:ea typeface="AppleSystemUIFont"/>
              </a:rPr>
              <a:t> ay naganap noong panahon ng </a:t>
            </a:r>
            <a:r>
              <a:rPr b="1" lang="en-PH" sz="1800" spc="-1" strike="noStrike">
                <a:solidFill>
                  <a:srgbClr val="000000"/>
                </a:solidFill>
                <a:latin typeface="Lato"/>
                <a:ea typeface="AppleSystemUIFont"/>
              </a:rPr>
              <a:t>Pleistocene</a:t>
            </a:r>
            <a:r>
              <a:rPr b="0" lang="en-PH" sz="1800" spc="-1" strike="noStrike">
                <a:solidFill>
                  <a:srgbClr val="000000"/>
                </a:solidFill>
                <a:latin typeface="Lato"/>
                <a:ea typeface="AppleSystemUIFont"/>
              </a:rPr>
              <a:t>. Batay sa mga artifact o mga kasangkapan na ginamit ng mga unang tao na pinag-aralan ng mga arkeologo, hindi iisa ang pinagmulang lugar ng unang tao. Napag-alamang yari sa bato ang mga unang kasangkapang ginamit ng mga sinaunang tao sa kanilang pagkuha ng pagkain at pagtatanggol sa kanilang mga sarili.</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17"/>
          <p:cNvSpPr/>
          <p:nvPr/>
        </p:nvSpPr>
        <p:spPr>
          <a:xfrm>
            <a:off x="-113040" y="532080"/>
            <a:ext cx="10419120" cy="741600"/>
          </a:xfrm>
          <a:prstGeom prst="rect">
            <a:avLst/>
          </a:prstGeom>
          <a:gradFill rotWithShape="0">
            <a:gsLst>
              <a:gs pos="0">
                <a:srgbClr val="a7074b"/>
              </a:gs>
              <a:gs pos="100000">
                <a:srgbClr val="2a6099"/>
              </a:gs>
            </a:gsLst>
            <a:lin ang="16200000"/>
          </a:gradFill>
          <a:ln w="9360">
            <a:solidFill>
              <a:srgbClr val="ffffff"/>
            </a:solidFill>
            <a:miter/>
          </a:ln>
          <a:effectLst>
            <a:outerShdw blurRad="39960" dir="5400000" dist="20160" rotWithShape="0">
              <a:srgbClr val="000000">
                <a:alpha val="38000"/>
              </a:srgbClr>
            </a:outerShdw>
          </a:effectLst>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7" name="Rectangle 18"/>
          <p:cNvSpPr/>
          <p:nvPr/>
        </p:nvSpPr>
        <p:spPr>
          <a:xfrm>
            <a:off x="426960" y="532080"/>
            <a:ext cx="1030932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Pamumuhay ng mga Unang Tao sa Daigdig</a:t>
            </a:r>
            <a:endParaRPr b="0" lang="en-PH" sz="3600" spc="-1" strike="noStrike">
              <a:solidFill>
                <a:srgbClr val="000000"/>
              </a:solidFill>
              <a:latin typeface="Arial"/>
            </a:endParaRPr>
          </a:p>
        </p:txBody>
      </p:sp>
      <p:sp>
        <p:nvSpPr>
          <p:cNvPr id="158" name=""/>
          <p:cNvSpPr/>
          <p:nvPr/>
        </p:nvSpPr>
        <p:spPr>
          <a:xfrm>
            <a:off x="960840" y="1460880"/>
            <a:ext cx="10364760" cy="3997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ppleSystemUIFont"/>
              </a:rPr>
              <a:t>Australopithecine</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Ang </a:t>
            </a:r>
            <a:r>
              <a:rPr b="0" i="1" lang="en-PH" sz="1800" spc="-1" strike="noStrike">
                <a:solidFill>
                  <a:srgbClr val="000000"/>
                </a:solidFill>
                <a:latin typeface="Lato"/>
                <a:ea typeface="AppleSystemUIFont"/>
              </a:rPr>
              <a:t>species </a:t>
            </a:r>
            <a:r>
              <a:rPr b="0" lang="en-PH" sz="1800" spc="-1" strike="noStrike">
                <a:solidFill>
                  <a:srgbClr val="000000"/>
                </a:solidFill>
                <a:latin typeface="Lato"/>
                <a:ea typeface="AppleSystemUIFont"/>
              </a:rPr>
              <a:t>na </a:t>
            </a:r>
            <a:r>
              <a:rPr b="0" i="1" lang="en-PH" sz="1800" spc="-1" strike="noStrike">
                <a:solidFill>
                  <a:srgbClr val="000000"/>
                </a:solidFill>
                <a:latin typeface="Lato"/>
                <a:ea typeface="AppleSystemUIFont"/>
              </a:rPr>
              <a:t>Australopithecus afarensis</a:t>
            </a:r>
            <a:r>
              <a:rPr b="0" lang="en-PH" sz="1800" spc="-1" strike="noStrike">
                <a:solidFill>
                  <a:srgbClr val="000000"/>
                </a:solidFill>
                <a:latin typeface="Lato"/>
                <a:ea typeface="AppleSystemUIFont"/>
              </a:rPr>
              <a:t> ay isang species ng Australopithecine na nanirahan mula sa mga 3.7–3 milyong taon na ang nakalilipas sa Pliocene ng East Africa. Si </a:t>
            </a:r>
            <a:r>
              <a:rPr b="1" lang="en-PH" sz="1800" spc="-1" strike="noStrike">
                <a:solidFill>
                  <a:srgbClr val="000000"/>
                </a:solidFill>
                <a:latin typeface="Lato"/>
                <a:ea typeface="AppleSystemUIFont"/>
              </a:rPr>
              <a:t>Lucy</a:t>
            </a:r>
            <a:r>
              <a:rPr b="0" lang="en-PH" sz="1800" spc="-1" strike="noStrike">
                <a:solidFill>
                  <a:srgbClr val="000000"/>
                </a:solidFill>
                <a:latin typeface="Lato"/>
                <a:ea typeface="AppleSystemUIFont"/>
              </a:rPr>
              <a:t> ay isa sa mga unang </a:t>
            </a:r>
            <a:r>
              <a:rPr b="0" i="1" lang="en-PH" sz="1800" spc="-1" strike="noStrike">
                <a:solidFill>
                  <a:srgbClr val="000000"/>
                </a:solidFill>
                <a:latin typeface="Lato"/>
                <a:ea typeface="AppleSystemUIFont"/>
              </a:rPr>
              <a:t>fossil </a:t>
            </a:r>
            <a:r>
              <a:rPr b="0" lang="en-PH" sz="1800" spc="-1" strike="noStrike">
                <a:solidFill>
                  <a:srgbClr val="000000"/>
                </a:solidFill>
                <a:latin typeface="Lato"/>
                <a:ea typeface="AppleSystemUIFont"/>
              </a:rPr>
              <a:t>ng </a:t>
            </a:r>
            <a:r>
              <a:rPr b="0" i="1" lang="en-PH" sz="1800" spc="-1" strike="noStrike">
                <a:solidFill>
                  <a:srgbClr val="000000"/>
                </a:solidFill>
                <a:latin typeface="Lato"/>
                <a:ea typeface="AppleSystemUIFont"/>
              </a:rPr>
              <a:t>Hominin</a:t>
            </a:r>
            <a:r>
              <a:rPr b="0" lang="en-PH" sz="1800" spc="-1" strike="noStrike">
                <a:solidFill>
                  <a:srgbClr val="000000"/>
                </a:solidFill>
                <a:latin typeface="Lato"/>
                <a:ea typeface="AppleSystemUIFont"/>
              </a:rPr>
              <a:t>, ang pangkat na binubuo ng mga modernong tao. Ang kaniyang </a:t>
            </a:r>
            <a:r>
              <a:rPr b="0" i="1" lang="en-PH" sz="1800" spc="-1" strike="noStrike">
                <a:solidFill>
                  <a:srgbClr val="000000"/>
                </a:solidFill>
                <a:latin typeface="Lato"/>
                <a:ea typeface="AppleSystemUIFont"/>
              </a:rPr>
              <a:t>fossil</a:t>
            </a:r>
            <a:r>
              <a:rPr b="0" lang="en-PH" sz="1800" spc="-1" strike="noStrike">
                <a:solidFill>
                  <a:srgbClr val="000000"/>
                </a:solidFill>
                <a:latin typeface="Lato"/>
                <a:ea typeface="AppleSystemUIFont"/>
              </a:rPr>
              <a:t> ay halos 40 porsiyento nang kompleto. Noong natuklasan ito, siya ang pinakakompletong </a:t>
            </a:r>
            <a:r>
              <a:rPr b="0" i="1" lang="en-PH" sz="1800" spc="-1" strike="noStrike">
                <a:solidFill>
                  <a:srgbClr val="000000"/>
                </a:solidFill>
                <a:latin typeface="Lato"/>
                <a:ea typeface="AppleSystemUIFont"/>
              </a:rPr>
              <a:t>fossil</a:t>
            </a:r>
            <a:r>
              <a:rPr b="0" lang="en-PH" sz="1800" spc="-1" strike="noStrike">
                <a:solidFill>
                  <a:srgbClr val="000000"/>
                </a:solidFill>
                <a:latin typeface="Lato"/>
                <a:ea typeface="AppleSystemUIFont"/>
              </a:rPr>
              <a:t> na ninuno ng tao.</a:t>
            </a:r>
            <a:endParaRPr b="0" lang="en-PH" sz="1800" spc="-1" strike="noStrike">
              <a:solidFill>
                <a:srgbClr val="000000"/>
              </a:solidFill>
              <a:latin typeface="Arial"/>
            </a:endParaRPr>
          </a:p>
          <a:p>
            <a:pPr algn="just">
              <a:lnSpc>
                <a:spcPct val="100000"/>
              </a:lnSpc>
              <a:spcAft>
                <a:spcPts val="201"/>
              </a:spcAft>
            </a:pPr>
            <a:endParaRPr b="0" lang="en-PH" sz="1800" spc="-1" strike="noStrike">
              <a:solidFill>
                <a:srgbClr val="000000"/>
              </a:solidFill>
              <a:latin typeface="Arial"/>
            </a:endParaRPr>
          </a:p>
          <a:p>
            <a:pPr algn="just">
              <a:lnSpc>
                <a:spcPct val="100000"/>
              </a:lnSpc>
              <a:spcAft>
                <a:spcPts val="201"/>
              </a:spcAft>
            </a:pPr>
            <a:r>
              <a:rPr b="1" lang="en-PH" sz="1800" spc="-1" strike="noStrike">
                <a:solidFill>
                  <a:srgbClr val="000000"/>
                </a:solidFill>
                <a:latin typeface="Lato"/>
                <a:ea typeface="AppleSystemUIFont"/>
              </a:rPr>
              <a:t>Hominid</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Bago ang paglitaw ng kasalukuyang uri ng tao ay may isang </a:t>
            </a:r>
            <a:r>
              <a:rPr b="0" i="1" lang="en-PH" sz="1800" spc="-1" strike="noStrike">
                <a:solidFill>
                  <a:srgbClr val="000000"/>
                </a:solidFill>
                <a:latin typeface="Lato"/>
                <a:ea typeface="AppleSystemUIFont"/>
              </a:rPr>
              <a:t>species</a:t>
            </a:r>
            <a:r>
              <a:rPr b="0" lang="en-PH" sz="1800" spc="-1" strike="noStrike">
                <a:solidFill>
                  <a:srgbClr val="000000"/>
                </a:solidFill>
                <a:latin typeface="Lato"/>
                <a:ea typeface="AppleSystemUIFont"/>
              </a:rPr>
              <a:t> na may anyong hayop at tao ang namuhay sa daigdig. Ang </a:t>
            </a:r>
            <a:r>
              <a:rPr b="0" i="1" lang="en-PH" sz="1800" spc="-1" strike="noStrike">
                <a:solidFill>
                  <a:srgbClr val="000000"/>
                </a:solidFill>
                <a:latin typeface="Lato"/>
                <a:ea typeface="AppleSystemUIFont"/>
              </a:rPr>
              <a:t>species</a:t>
            </a:r>
            <a:r>
              <a:rPr b="0" lang="en-PH" sz="1800" spc="-1" strike="noStrike">
                <a:solidFill>
                  <a:srgbClr val="000000"/>
                </a:solidFill>
                <a:latin typeface="Lato"/>
                <a:ea typeface="AppleSystemUIFont"/>
              </a:rPr>
              <a:t> na ito ay ipinalalagay na ninuno ng mga </a:t>
            </a:r>
            <a:r>
              <a:rPr b="0" i="1" lang="en-PH" sz="1800" spc="-1" strike="noStrike">
                <a:solidFill>
                  <a:srgbClr val="000000"/>
                </a:solidFill>
                <a:latin typeface="Lato"/>
                <a:ea typeface="AppleSystemUIFont"/>
              </a:rPr>
              <a:t>Homo sapiens </a:t>
            </a:r>
            <a:r>
              <a:rPr b="0" lang="en-PH" sz="1800" spc="-1" strike="noStrike">
                <a:solidFill>
                  <a:srgbClr val="000000"/>
                </a:solidFill>
                <a:latin typeface="Lato"/>
                <a:ea typeface="AppleSystemUIFont"/>
              </a:rPr>
              <a:t>o ng kasalukuyang uri ng tao. Ang mga sinaunang kalansay ay nagpapahiwatig na may katulad ang tao na nabuhay mga apat na milyong taon na ang nakararaan.</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2161</TotalTime>
  <Application>LibreOffice/7.4.2.3$MacOSX_X86_64 LibreOffice_project/382eef1f22670f7f4118c8c2dd222ec7ad009daf</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2023-04-18T16:05:20Z</dcterms:modified>
  <cp:revision>210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17</vt:r8>
  </property>
</Properties>
</file>