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360" cy="68522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3240" cy="2793240"/>
          </a:xfrm>
          <a:prstGeom prst="rect">
            <a:avLst/>
          </a:prstGeom>
          <a:ln w="0">
            <a:noFill/>
          </a:ln>
        </p:spPr>
      </p:pic>
      <p:sp>
        <p:nvSpPr>
          <p:cNvPr id="2" name="Rectangle 5"/>
          <p:cNvSpPr/>
          <p:nvPr/>
        </p:nvSpPr>
        <p:spPr>
          <a:xfrm>
            <a:off x="3487320" y="1475280"/>
            <a:ext cx="8698680" cy="38566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8680" cy="3783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360" cy="629280"/>
          </a:xfrm>
          <a:prstGeom prst="rect">
            <a:avLst/>
          </a:prstGeom>
          <a:ln w="0">
            <a:noFill/>
          </a:ln>
        </p:spPr>
      </p:pic>
      <p:sp>
        <p:nvSpPr>
          <p:cNvPr id="43" name="Rectangle 7"/>
          <p:cNvSpPr/>
          <p:nvPr/>
        </p:nvSpPr>
        <p:spPr>
          <a:xfrm>
            <a:off x="10868760" y="0"/>
            <a:ext cx="964800" cy="9648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880" cy="1028880"/>
          </a:xfrm>
          <a:prstGeom prst="rect">
            <a:avLst/>
          </a:prstGeom>
          <a:ln w="0">
            <a:noFill/>
          </a:ln>
        </p:spPr>
      </p:pic>
      <p:sp>
        <p:nvSpPr>
          <p:cNvPr id="45" name="TextBox 9"/>
          <p:cNvSpPr/>
          <p:nvPr/>
        </p:nvSpPr>
        <p:spPr>
          <a:xfrm>
            <a:off x="185400" y="6362280"/>
            <a:ext cx="468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680" cy="3378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636640"/>
            <a:ext cx="7489440" cy="13233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Other Members of the Solar System</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Box 9"/>
          <p:cNvSpPr/>
          <p:nvPr/>
        </p:nvSpPr>
        <p:spPr>
          <a:xfrm>
            <a:off x="180000" y="0"/>
            <a:ext cx="107294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Other Members of the Solar System</a:t>
            </a:r>
            <a:endParaRPr b="0" lang="en-PH" sz="3400" spc="-1" strike="noStrike">
              <a:latin typeface="Arial"/>
            </a:endParaRPr>
          </a:p>
        </p:txBody>
      </p:sp>
      <p:sp>
        <p:nvSpPr>
          <p:cNvPr id="164" name=""/>
          <p:cNvSpPr txBox="1"/>
          <p:nvPr/>
        </p:nvSpPr>
        <p:spPr>
          <a:xfrm>
            <a:off x="720000" y="915840"/>
            <a:ext cx="2027520" cy="469080"/>
          </a:xfrm>
          <a:prstGeom prst="rect">
            <a:avLst/>
          </a:prstGeom>
          <a:solidFill>
            <a:srgbClr val="fff5ce"/>
          </a:solidFill>
          <a:ln w="57240">
            <a:solidFill>
              <a:srgbClr val="ff8000"/>
            </a:solidFill>
            <a:round/>
          </a:ln>
        </p:spPr>
        <p:txBody>
          <a:bodyPr lIns="118440" rIns="118440" tIns="73440" bIns="73440" anchor="t">
            <a:noAutofit/>
          </a:bodyPr>
          <a:p>
            <a:pPr algn="ctr">
              <a:buNone/>
            </a:pPr>
            <a:r>
              <a:rPr b="1" lang="en-PH" sz="1800" spc="-1" strike="noStrike">
                <a:latin typeface="Lato"/>
                <a:ea typeface=""/>
              </a:rPr>
              <a:t>Meteors</a:t>
            </a:r>
            <a:endParaRPr b="1" lang="en-PH" sz="1800" spc="-1" strike="noStrike">
              <a:latin typeface="Lato"/>
              <a:ea typeface=""/>
            </a:endParaRPr>
          </a:p>
        </p:txBody>
      </p:sp>
      <p:sp>
        <p:nvSpPr>
          <p:cNvPr id="165" name=""/>
          <p:cNvSpPr txBox="1"/>
          <p:nvPr/>
        </p:nvSpPr>
        <p:spPr>
          <a:xfrm>
            <a:off x="826920" y="1440000"/>
            <a:ext cx="7093080" cy="1637640"/>
          </a:xfrm>
          <a:prstGeom prst="rect">
            <a:avLst/>
          </a:prstGeom>
          <a:noFill/>
          <a:ln w="0">
            <a:noFill/>
          </a:ln>
        </p:spPr>
        <p:txBody>
          <a:bodyPr lIns="90000" rIns="90000" tIns="45000" bIns="45000" anchor="t">
            <a:noAutofit/>
          </a:bodyPr>
          <a:p>
            <a:pPr algn="just">
              <a:buNone/>
            </a:pPr>
            <a:r>
              <a:rPr b="0" lang="en-PH" sz="1800" spc="-1" strike="noStrike">
                <a:latin typeface="Lato"/>
              </a:rPr>
              <a:t>	</a:t>
            </a:r>
            <a:r>
              <a:rPr b="0" lang="en-PH" sz="1800" spc="-1" strike="noStrike">
                <a:latin typeface="Lato"/>
              </a:rPr>
              <a:t>If you have seen a flash of light zooming so fast through the darkness of the sky and disappearing in the blink of an eye, you might probably be one of the lucky ones who have witnessed a “</a:t>
            </a:r>
            <a:r>
              <a:rPr b="0" i="1" lang="en-PH" sz="1800" spc="-1" strike="noStrike">
                <a:latin typeface="Lato"/>
              </a:rPr>
              <a:t>falling or shooting star</a:t>
            </a:r>
            <a:r>
              <a:rPr b="0" lang="en-PH" sz="1800" spc="-1" strike="noStrike">
                <a:latin typeface="Lato"/>
              </a:rPr>
              <a:t>.” The bright streaks of light that dart the night sky are what </a:t>
            </a:r>
            <a:r>
              <a:rPr b="0" lang="en-PH" sz="1800" spc="-1" strike="noStrike">
                <a:latin typeface="Lato"/>
                <a:ea typeface=""/>
              </a:rPr>
              <a:t>we call </a:t>
            </a:r>
            <a:r>
              <a:rPr b="1" lang="en-PH" sz="1800" spc="-1" strike="noStrike">
                <a:latin typeface="Lato"/>
                <a:ea typeface=""/>
              </a:rPr>
              <a:t>meteors</a:t>
            </a:r>
            <a:r>
              <a:rPr b="0" lang="en-PH" sz="1800" spc="-1" strike="noStrike">
                <a:latin typeface="Lato"/>
                <a:ea typeface=""/>
              </a:rPr>
              <a:t>.</a:t>
            </a:r>
            <a:endParaRPr b="0" lang="en-PH" sz="1800" spc="-1" strike="noStrike">
              <a:latin typeface="Lato"/>
              <a:ea typeface="ÐYïþ"/>
            </a:endParaRPr>
          </a:p>
        </p:txBody>
      </p:sp>
      <p:sp>
        <p:nvSpPr>
          <p:cNvPr id="166" name=""/>
          <p:cNvSpPr txBox="1"/>
          <p:nvPr/>
        </p:nvSpPr>
        <p:spPr>
          <a:xfrm>
            <a:off x="720000" y="3240000"/>
            <a:ext cx="7200000" cy="1637640"/>
          </a:xfrm>
          <a:prstGeom prst="rect">
            <a:avLst/>
          </a:prstGeom>
          <a:noFill/>
          <a:ln w="0">
            <a:noFill/>
          </a:ln>
        </p:spPr>
        <p:txBody>
          <a:bodyPr lIns="90000" rIns="90000" tIns="45000" bIns="45000" anchor="t">
            <a:noAutofit/>
          </a:bodyPr>
          <a:p>
            <a:pPr algn="just">
              <a:buNone/>
            </a:pPr>
            <a:r>
              <a:rPr b="0" lang="en-PH" sz="1800" spc="-1" strike="noStrike">
                <a:latin typeface="Lato"/>
                <a:ea typeface=""/>
              </a:rPr>
              <a:t>	</a:t>
            </a:r>
            <a:r>
              <a:rPr b="0" lang="en-PH" sz="1800" spc="-1" strike="noStrike">
                <a:latin typeface="Lato"/>
                <a:ea typeface=""/>
              </a:rPr>
              <a:t>A </a:t>
            </a:r>
            <a:r>
              <a:rPr b="1" lang="en-PH" sz="1800" spc="-1" strike="noStrike">
                <a:latin typeface="Lato"/>
                <a:ea typeface=""/>
              </a:rPr>
              <a:t>meteoroid</a:t>
            </a:r>
            <a:r>
              <a:rPr b="0" lang="en-PH" sz="1800" spc="-1" strike="noStrike">
                <a:latin typeface="Lato"/>
                <a:ea typeface=""/>
              </a:rPr>
              <a:t> is believed to be a fragment </a:t>
            </a:r>
            <a:r>
              <a:rPr b="0" lang="en-PH" sz="1800" spc="-1" strike="noStrike">
                <a:latin typeface="Lato"/>
              </a:rPr>
              <a:t>of an asteroid or remnant of a comet, and some say it is a space debris made of stony metallic rocks. They sometimes strike Earth’s atmosphere when they are pulled by Earth’s gravity as they pass 55 miles from Earth. A meteoroid that enters Earth’s atmosphere is known as a meteor.</a:t>
            </a:r>
            <a:endParaRPr b="0" lang="en-PH" sz="1800" spc="-1" strike="noStrike">
              <a:latin typeface="Lato"/>
              <a:ea typeface=""/>
            </a:endParaRPr>
          </a:p>
        </p:txBody>
      </p:sp>
      <p:sp>
        <p:nvSpPr>
          <p:cNvPr id="167" name=""/>
          <p:cNvSpPr txBox="1"/>
          <p:nvPr/>
        </p:nvSpPr>
        <p:spPr>
          <a:xfrm>
            <a:off x="720000" y="5221440"/>
            <a:ext cx="7200000" cy="718560"/>
          </a:xfrm>
          <a:prstGeom prst="rect">
            <a:avLst/>
          </a:prstGeom>
          <a:noFill/>
          <a:ln w="0">
            <a:noFill/>
          </a:ln>
        </p:spPr>
        <p:txBody>
          <a:bodyPr lIns="90000" rIns="90000" tIns="45000" bIns="45000" anchor="t">
            <a:noAutofit/>
          </a:bodyPr>
          <a:p>
            <a:r>
              <a:rPr b="0" lang="en-PH" sz="1800" spc="-1" strike="noStrike">
                <a:latin typeface="Lato"/>
              </a:rPr>
              <a:t>	</a:t>
            </a:r>
            <a:r>
              <a:rPr b="0" lang="en-PH" sz="1800" spc="-1" strike="noStrike">
                <a:latin typeface="Lato"/>
              </a:rPr>
              <a:t>When the remains of the meteoroids reach </a:t>
            </a:r>
            <a:r>
              <a:rPr b="0" lang="en-PH" sz="1800" spc="-1" strike="noStrike">
                <a:latin typeface="Lato"/>
                <a:ea typeface=""/>
              </a:rPr>
              <a:t>Earth’s surface, they are called </a:t>
            </a:r>
            <a:r>
              <a:rPr b="1" lang="en-PH" sz="1800" spc="-1" strike="noStrike">
                <a:latin typeface="Lato"/>
                <a:ea typeface=""/>
              </a:rPr>
              <a:t>meteorites</a:t>
            </a:r>
            <a:r>
              <a:rPr b="0" lang="en-PH" sz="1800" spc="-1" strike="noStrike">
                <a:latin typeface="Lato"/>
                <a:ea typeface=""/>
              </a:rPr>
              <a:t>.</a:t>
            </a:r>
            <a:endParaRPr b="0" lang="en-PH" sz="1800" spc="-1" strike="noStrike">
              <a:latin typeface="Lato"/>
              <a:ea typeface=""/>
            </a:endParaRPr>
          </a:p>
        </p:txBody>
      </p:sp>
      <p:pic>
        <p:nvPicPr>
          <p:cNvPr id="168" name="" descr=""/>
          <p:cNvPicPr/>
          <p:nvPr/>
        </p:nvPicPr>
        <p:blipFill>
          <a:blip r:embed="rId1"/>
          <a:srcRect l="0" t="0" r="53103" b="56257"/>
          <a:stretch/>
        </p:blipFill>
        <p:spPr>
          <a:xfrm>
            <a:off x="8640000" y="1440000"/>
            <a:ext cx="2520000" cy="1260000"/>
          </a:xfrm>
          <a:prstGeom prst="rect">
            <a:avLst/>
          </a:prstGeom>
          <a:ln w="57240">
            <a:solidFill>
              <a:srgbClr val="ff8000"/>
            </a:solidFill>
            <a:round/>
          </a:ln>
        </p:spPr>
      </p:pic>
      <p:pic>
        <p:nvPicPr>
          <p:cNvPr id="169" name="" descr=""/>
          <p:cNvPicPr/>
          <p:nvPr/>
        </p:nvPicPr>
        <p:blipFill>
          <a:blip r:embed="rId2"/>
          <a:srcRect l="50190" t="0" r="0" b="55223"/>
          <a:stretch/>
        </p:blipFill>
        <p:spPr>
          <a:xfrm rot="21593400">
            <a:off x="8641440" y="3046680"/>
            <a:ext cx="2520000" cy="1562760"/>
          </a:xfrm>
          <a:prstGeom prst="rect">
            <a:avLst/>
          </a:prstGeom>
          <a:ln w="57240">
            <a:solidFill>
              <a:srgbClr val="ff8000"/>
            </a:solidFill>
            <a:round/>
          </a:ln>
        </p:spPr>
      </p:pic>
      <p:pic>
        <p:nvPicPr>
          <p:cNvPr id="170" name="" descr=""/>
          <p:cNvPicPr/>
          <p:nvPr/>
        </p:nvPicPr>
        <p:blipFill>
          <a:blip r:embed="rId3"/>
          <a:srcRect l="12985" t="44769" r="14784" b="-151"/>
          <a:stretch/>
        </p:blipFill>
        <p:spPr>
          <a:xfrm>
            <a:off x="8640000" y="4860000"/>
            <a:ext cx="2520000" cy="1150920"/>
          </a:xfrm>
          <a:prstGeom prst="rect">
            <a:avLst/>
          </a:prstGeom>
          <a:ln w="57240">
            <a:solidFill>
              <a:srgbClr val="ff8000"/>
            </a:solidFill>
            <a:round/>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Box 11"/>
          <p:cNvSpPr/>
          <p:nvPr/>
        </p:nvSpPr>
        <p:spPr>
          <a:xfrm>
            <a:off x="180000" y="0"/>
            <a:ext cx="107294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Other Members of the Solar System</a:t>
            </a:r>
            <a:endParaRPr b="0" lang="en-PH" sz="3400" spc="-1" strike="noStrike">
              <a:latin typeface="Arial"/>
            </a:endParaRPr>
          </a:p>
        </p:txBody>
      </p:sp>
      <p:sp>
        <p:nvSpPr>
          <p:cNvPr id="172" name=""/>
          <p:cNvSpPr txBox="1"/>
          <p:nvPr/>
        </p:nvSpPr>
        <p:spPr>
          <a:xfrm>
            <a:off x="720000" y="1782360"/>
            <a:ext cx="7020000" cy="3797640"/>
          </a:xfrm>
          <a:prstGeom prst="rect">
            <a:avLst/>
          </a:prstGeom>
          <a:noFill/>
          <a:ln w="0">
            <a:noFill/>
          </a:ln>
        </p:spPr>
        <p:txBody>
          <a:bodyPr lIns="90000" rIns="90000" tIns="45000" bIns="45000" anchor="t">
            <a:noAutofit/>
          </a:bodyPr>
          <a:p>
            <a:pPr algn="just">
              <a:buNone/>
            </a:pPr>
            <a:r>
              <a:rPr b="0" lang="en-PH" sz="1800" spc="-1" strike="noStrike">
                <a:latin typeface="Lato"/>
              </a:rPr>
              <a:t>	</a:t>
            </a:r>
            <a:r>
              <a:rPr b="0" lang="en-PH" sz="1800" spc="-1" strike="noStrike">
                <a:latin typeface="Lato"/>
              </a:rPr>
              <a:t>Meteor showers are visible when Earth encounters groups of meteors moving together. These are produced when Earth passes through </a:t>
            </a:r>
            <a:r>
              <a:rPr b="0" lang="en-PH" sz="1800" spc="-1" strike="noStrike">
                <a:latin typeface="Lato"/>
                <a:ea typeface=""/>
              </a:rPr>
              <a:t>a trajectory of comet debris. </a:t>
            </a:r>
            <a:endParaRPr b="0" lang="en-PH" sz="1800" spc="-1" strike="noStrike">
              <a:latin typeface="Lato"/>
              <a:ea typeface=""/>
            </a:endParaRPr>
          </a:p>
          <a:p>
            <a:pPr algn="just">
              <a:buNone/>
            </a:pPr>
            <a:endParaRPr b="0" lang="en-PH" sz="1800" spc="-1" strike="noStrike">
              <a:latin typeface="Lato"/>
              <a:ea typeface=""/>
            </a:endParaRPr>
          </a:p>
          <a:p>
            <a:pPr algn="just">
              <a:buNone/>
            </a:pPr>
            <a:r>
              <a:rPr b="1" lang="en-PH" sz="1800" spc="-1" strike="noStrike">
                <a:latin typeface="Lato"/>
                <a:ea typeface=""/>
              </a:rPr>
              <a:t>Meteor showers</a:t>
            </a:r>
            <a:r>
              <a:rPr b="0" lang="en-PH" sz="1800" spc="-1" strike="noStrike">
                <a:latin typeface="Lato"/>
                <a:ea typeface=""/>
              </a:rPr>
              <a:t> </a:t>
            </a:r>
            <a:r>
              <a:rPr b="0" lang="en-PH" sz="1800" spc="-1" strike="noStrike">
                <a:latin typeface="Lato"/>
              </a:rPr>
              <a:t>are thought to be the interaction between the planet and streams of debris ejected from the comet along its orbit. Halley’s Comet has been identified with the meteor shower known as </a:t>
            </a:r>
            <a:r>
              <a:rPr b="1" lang="en-PH" sz="1800" spc="-1" strike="noStrike">
                <a:latin typeface="Lato"/>
              </a:rPr>
              <a:t>Eta Aquarid</a:t>
            </a:r>
            <a:r>
              <a:rPr b="0" lang="en-PH" sz="1800" spc="-1" strike="noStrike">
                <a:latin typeface="Lato"/>
              </a:rPr>
              <a:t>, which can be seen every year in early May. Some meteor showers are seen in the mid-month of August when Earth crosses the path of</a:t>
            </a:r>
            <a:endParaRPr b="0" lang="en-PH" sz="1800" spc="-1" strike="noStrike">
              <a:latin typeface="Lato"/>
              <a:ea typeface=""/>
            </a:endParaRPr>
          </a:p>
          <a:p>
            <a:pPr algn="just">
              <a:buNone/>
            </a:pPr>
            <a:r>
              <a:rPr b="0" lang="en-PH" sz="1800" spc="-1" strike="noStrike">
                <a:latin typeface="Lato"/>
              </a:rPr>
              <a:t>comets.</a:t>
            </a:r>
            <a:endParaRPr b="0" lang="en-PH" sz="1800" spc="-1" strike="noStrike">
              <a:latin typeface="Lato"/>
              <a:ea typeface=""/>
            </a:endParaRPr>
          </a:p>
        </p:txBody>
      </p:sp>
      <p:pic>
        <p:nvPicPr>
          <p:cNvPr id="173" name="" descr=""/>
          <p:cNvPicPr/>
          <p:nvPr/>
        </p:nvPicPr>
        <p:blipFill>
          <a:blip r:embed="rId1"/>
          <a:stretch/>
        </p:blipFill>
        <p:spPr>
          <a:xfrm>
            <a:off x="8100000" y="2160000"/>
            <a:ext cx="3451680" cy="2303280"/>
          </a:xfrm>
          <a:prstGeom prst="rect">
            <a:avLst/>
          </a:prstGeom>
          <a:ln w="57240">
            <a:solidFill>
              <a:srgbClr val="ff8000"/>
            </a:solidFill>
            <a:round/>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Box 12"/>
          <p:cNvSpPr/>
          <p:nvPr/>
        </p:nvSpPr>
        <p:spPr>
          <a:xfrm>
            <a:off x="180000" y="0"/>
            <a:ext cx="107294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Other Members of the Solar System</a:t>
            </a:r>
            <a:endParaRPr b="0" lang="en-PH" sz="3400" spc="-1" strike="noStrike">
              <a:latin typeface="Arial"/>
            </a:endParaRPr>
          </a:p>
        </p:txBody>
      </p:sp>
      <p:sp>
        <p:nvSpPr>
          <p:cNvPr id="175" name=""/>
          <p:cNvSpPr txBox="1"/>
          <p:nvPr/>
        </p:nvSpPr>
        <p:spPr>
          <a:xfrm>
            <a:off x="720000" y="1621440"/>
            <a:ext cx="10814760" cy="718560"/>
          </a:xfrm>
          <a:prstGeom prst="rect">
            <a:avLst/>
          </a:prstGeom>
          <a:noFill/>
          <a:ln w="0">
            <a:noFill/>
          </a:ln>
        </p:spPr>
        <p:txBody>
          <a:bodyPr lIns="90000" rIns="90000" tIns="45000" bIns="45000" anchor="t">
            <a:noAutofit/>
          </a:bodyPr>
          <a:p>
            <a:r>
              <a:rPr b="1" lang="en-PH" sz="1800" spc="-1" strike="noStrike">
                <a:latin typeface="Lato"/>
              </a:rPr>
              <a:t>Directions:</a:t>
            </a:r>
            <a:r>
              <a:rPr b="0" lang="en-PH" sz="1800" spc="-1" strike="noStrike">
                <a:latin typeface="Lato"/>
              </a:rPr>
              <a:t>  Complete the Venn diagram using the characteristics of comets, asteroids, and meteors listed below. Write your answers in the appropriate location within the diagram.</a:t>
            </a:r>
            <a:endParaRPr b="0" lang="en-PH" sz="1800" spc="-1" strike="noStrike">
              <a:latin typeface="Lato"/>
              <a:ea typeface=""/>
            </a:endParaRPr>
          </a:p>
        </p:txBody>
      </p:sp>
      <p:sp>
        <p:nvSpPr>
          <p:cNvPr id="176" name=""/>
          <p:cNvSpPr txBox="1"/>
          <p:nvPr/>
        </p:nvSpPr>
        <p:spPr>
          <a:xfrm>
            <a:off x="720000" y="1080000"/>
            <a:ext cx="1465560" cy="469440"/>
          </a:xfrm>
          <a:prstGeom prst="rect">
            <a:avLst/>
          </a:prstGeom>
          <a:solidFill>
            <a:srgbClr val="fff5ce"/>
          </a:solidFill>
          <a:ln w="57240">
            <a:solidFill>
              <a:srgbClr val="ff8000"/>
            </a:solidFill>
            <a:round/>
          </a:ln>
        </p:spPr>
        <p:txBody>
          <a:bodyPr lIns="118440" rIns="118440" tIns="73440" bIns="73440" anchor="t">
            <a:noAutofit/>
          </a:bodyPr>
          <a:p>
            <a:pPr algn="ctr">
              <a:buNone/>
            </a:pPr>
            <a:r>
              <a:rPr b="1" lang="en-PH" sz="1800" spc="-1" strike="noStrike">
                <a:latin typeface="Lato"/>
              </a:rPr>
              <a:t>Activity: </a:t>
            </a:r>
            <a:endParaRPr b="0" lang="en-PH" sz="1800" spc="-1" strike="noStrike">
              <a:latin typeface="Arial"/>
            </a:endParaRPr>
          </a:p>
        </p:txBody>
      </p:sp>
      <p:pic>
        <p:nvPicPr>
          <p:cNvPr id="177" name="" descr=""/>
          <p:cNvPicPr/>
          <p:nvPr/>
        </p:nvPicPr>
        <p:blipFill>
          <a:blip r:embed="rId1"/>
          <a:stretch/>
        </p:blipFill>
        <p:spPr>
          <a:xfrm>
            <a:off x="720000" y="2520000"/>
            <a:ext cx="3960000" cy="3476880"/>
          </a:xfrm>
          <a:prstGeom prst="rect">
            <a:avLst/>
          </a:prstGeom>
          <a:ln w="0">
            <a:noFill/>
          </a:ln>
        </p:spPr>
      </p:pic>
      <p:graphicFrame>
        <p:nvGraphicFramePr>
          <p:cNvPr id="178" name=""/>
          <p:cNvGraphicFramePr/>
          <p:nvPr/>
        </p:nvGraphicFramePr>
        <p:xfrm>
          <a:off x="4884480" y="2380320"/>
          <a:ext cx="6551640" cy="3420000"/>
        </p:xfrm>
        <a:graphic>
          <a:graphicData uri="http://schemas.openxmlformats.org/drawingml/2006/table">
            <a:tbl>
              <a:tblPr/>
              <a:tblGrid>
                <a:gridCol w="2217240"/>
                <a:gridCol w="2149560"/>
                <a:gridCol w="2185200"/>
              </a:tblGrid>
              <a:tr h="862560">
                <a:tc>
                  <a:txBody>
                    <a:bodyPr lIns="90000" rIns="90000" tIns="46800" bIns="46800" anchor="t">
                      <a:noAutofit/>
                    </a:bodyPr>
                    <a:p>
                      <a:pPr algn="ctr">
                        <a:buNone/>
                      </a:pPr>
                      <a:r>
                        <a:rPr b="0" lang="en-PH" sz="1400" spc="-1" strike="noStrike">
                          <a:latin typeface="Lato"/>
                        </a:rPr>
                        <a:t>Progress across the sky very slowly</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0" lang="en-PH" sz="1400" spc="-1" strike="noStrike">
                          <a:latin typeface="Lato"/>
                          <a:ea typeface=""/>
                        </a:rPr>
                        <a:t>Most have slightly elliptical orbits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0" lang="en-PH" sz="1400" spc="-1" strike="noStrike">
                          <a:latin typeface="Lato"/>
                        </a:rPr>
                        <a:t>Mostly made of ice, rock, and compounds with hydrogen and carbon</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84000">
                <a:tc>
                  <a:txBody>
                    <a:bodyPr lIns="90000" rIns="90000" tIns="46800" bIns="46800" anchor="t">
                      <a:noAutofit/>
                    </a:bodyPr>
                    <a:p>
                      <a:pPr algn="ctr">
                        <a:buNone/>
                      </a:pPr>
                      <a:r>
                        <a:rPr b="0" lang="en-PH" sz="1400" spc="-1" strike="noStrike">
                          <a:latin typeface="Lato"/>
                        </a:rPr>
                        <a:t>Remains of the formation of the solar system</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0" lang="en-PH" sz="1400" spc="-1" strike="noStrike">
                          <a:latin typeface="Lato"/>
                          <a:ea typeface=""/>
                        </a:rPr>
                        <a:t>Also known as shooting stars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0" lang="en-PH" sz="1400" spc="-1" strike="noStrike">
                          <a:latin typeface="Lato"/>
                          <a:ea typeface=""/>
                        </a:rPr>
                        <a:t>Meteor showers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84000">
                <a:tc>
                  <a:txBody>
                    <a:bodyPr lIns="90000" rIns="90000" tIns="46800" bIns="46800" anchor="t">
                      <a:noAutofit/>
                    </a:bodyPr>
                    <a:p>
                      <a:pPr algn="ctr">
                        <a:buNone/>
                      </a:pPr>
                      <a:r>
                        <a:rPr b="0" lang="en-PH" sz="1400" spc="-1" strike="noStrike">
                          <a:latin typeface="Lato"/>
                          <a:ea typeface=""/>
                        </a:rPr>
                        <a:t>Rocky composition</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0" lang="en-PH" sz="1400" spc="-1" strike="noStrike">
                          <a:latin typeface="Lato"/>
                        </a:rPr>
                        <a:t>Most burn up as they enterEarth’s atmosphere</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0" lang="en-PH" sz="1400" spc="-1" strike="noStrike">
                          <a:latin typeface="Lato"/>
                        </a:rPr>
                        <a:t>Tail always points away from the Sun</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84000">
                <a:tc>
                  <a:txBody>
                    <a:bodyPr lIns="90000" rIns="90000" tIns="46800" bIns="46800" anchor="t">
                      <a:noAutofit/>
                    </a:bodyPr>
                    <a:p>
                      <a:pPr algn="ctr">
                        <a:buNone/>
                      </a:pPr>
                      <a:r>
                        <a:rPr b="0" lang="en-PH" sz="1400" spc="-1" strike="noStrike">
                          <a:latin typeface="Lato"/>
                        </a:rPr>
                        <a:t>Orbit the Sun in highly elliptical orbits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0" lang="en-PH" sz="1400" spc="-1" strike="noStrike">
                          <a:latin typeface="Lato"/>
                        </a:rPr>
                        <a:t>Most are fragments of large asteroids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0" lang="en-PH" sz="1400" spc="-1" strike="noStrike">
                          <a:latin typeface="Lato"/>
                          <a:ea typeface=""/>
                        </a:rPr>
                        <a:t>Mostly made of rocks and metals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684000">
                <a:tc>
                  <a:txBody>
                    <a:bodyPr lIns="90000" rIns="90000" tIns="46800" bIns="46800" anchor="t">
                      <a:noAutofit/>
                    </a:bodyPr>
                    <a:p>
                      <a:pPr algn="ctr">
                        <a:buNone/>
                      </a:pPr>
                      <a:r>
                        <a:rPr b="0" lang="en-PH" sz="1400" spc="-1" strike="noStrike">
                          <a:latin typeface="Lato"/>
                        </a:rPr>
                        <a:t>Can be found mostly in the asteroid belt</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0" lang="en-PH" sz="1400" spc="-1" strike="noStrike">
                          <a:latin typeface="Lato"/>
                          <a:ea typeface=""/>
                        </a:rPr>
                        <a:t>Streak across the sky very fast</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0" lang="en-PH" sz="1400" spc="-1" strike="noStrike">
                          <a:latin typeface="Lato"/>
                        </a:rPr>
                        <a:t>Found in outer regions of the solar system</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Box 13"/>
          <p:cNvSpPr/>
          <p:nvPr/>
        </p:nvSpPr>
        <p:spPr>
          <a:xfrm>
            <a:off x="180000" y="0"/>
            <a:ext cx="107294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Other Members of the Solar System</a:t>
            </a:r>
            <a:endParaRPr b="0" lang="en-PH" sz="3400" spc="-1" strike="noStrike">
              <a:latin typeface="Arial"/>
            </a:endParaRPr>
          </a:p>
        </p:txBody>
      </p:sp>
      <p:sp>
        <p:nvSpPr>
          <p:cNvPr id="180" name=""/>
          <p:cNvSpPr txBox="1"/>
          <p:nvPr/>
        </p:nvSpPr>
        <p:spPr>
          <a:xfrm>
            <a:off x="874440" y="1080000"/>
            <a:ext cx="2545560" cy="540000"/>
          </a:xfrm>
          <a:prstGeom prst="rect">
            <a:avLst/>
          </a:prstGeom>
          <a:solidFill>
            <a:srgbClr val="fff5ce"/>
          </a:solidFill>
          <a:ln w="57240">
            <a:solidFill>
              <a:srgbClr val="ff8000"/>
            </a:solidFill>
            <a:round/>
          </a:ln>
        </p:spPr>
        <p:txBody>
          <a:bodyPr lIns="118440" rIns="118440" tIns="73440" bIns="73440" anchor="t">
            <a:noAutofit/>
          </a:bodyPr>
          <a:p>
            <a:pPr algn="ctr">
              <a:buNone/>
            </a:pPr>
            <a:r>
              <a:rPr b="1" lang="en-PH" sz="1800" spc="-1" strike="noStrike">
                <a:latin typeface="Lato"/>
              </a:rPr>
              <a:t>Answer Key: </a:t>
            </a:r>
            <a:endParaRPr b="0" lang="en-PH" sz="1800" spc="-1" strike="noStrike">
              <a:latin typeface="Arial"/>
            </a:endParaRPr>
          </a:p>
        </p:txBody>
      </p:sp>
      <p:graphicFrame>
        <p:nvGraphicFramePr>
          <p:cNvPr id="181" name=""/>
          <p:cNvGraphicFramePr/>
          <p:nvPr/>
        </p:nvGraphicFramePr>
        <p:xfrm>
          <a:off x="900000" y="1723320"/>
          <a:ext cx="10499400" cy="4275000"/>
        </p:xfrm>
        <a:graphic>
          <a:graphicData uri="http://schemas.openxmlformats.org/drawingml/2006/table">
            <a:tbl>
              <a:tblPr/>
              <a:tblGrid>
                <a:gridCol w="3498840"/>
                <a:gridCol w="3498840"/>
                <a:gridCol w="3501720"/>
              </a:tblGrid>
              <a:tr h="323640">
                <a:tc>
                  <a:txBody>
                    <a:bodyPr lIns="90000" rIns="90000" tIns="46800" bIns="46800" anchor="t">
                      <a:noAutofit/>
                    </a:bodyPr>
                    <a:p>
                      <a:pPr algn="ctr">
                        <a:buNone/>
                      </a:pPr>
                      <a:r>
                        <a:rPr b="1" lang="en-PH" sz="1800" spc="-1" strike="noStrike">
                          <a:latin typeface="Lato"/>
                        </a:rPr>
                        <a:t>Meteors</a:t>
                      </a:r>
                      <a:endParaRPr b="1"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1" lang="en-PH" sz="1800" spc="-1" strike="noStrike">
                          <a:latin typeface="Lato"/>
                        </a:rPr>
                        <a:t>Comets</a:t>
                      </a:r>
                      <a:endParaRPr b="1"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1" lang="en-PH" sz="1800" spc="-1" strike="noStrike">
                          <a:latin typeface="Lato"/>
                        </a:rPr>
                        <a:t>Asteroids</a:t>
                      </a:r>
                      <a:endParaRPr b="1"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73400">
                <a:tc>
                  <a:txBody>
                    <a:bodyPr lIns="90000" rIns="90000" tIns="46800" bIns="46800" anchor="t">
                      <a:noAutofit/>
                    </a:bodyPr>
                    <a:p>
                      <a:pPr marL="216000" indent="-216000">
                        <a:buClr>
                          <a:srgbClr val="000000"/>
                        </a:buClr>
                        <a:buSzPct val="45000"/>
                        <a:buFont typeface="Wingdings" charset="2"/>
                        <a:buChar char=""/>
                      </a:pPr>
                      <a:r>
                        <a:rPr b="0" lang="en-PH" sz="1400" spc="-1" strike="noStrike">
                          <a:latin typeface="Lato"/>
                        </a:rPr>
                        <a:t>Also known as shooting stars</a:t>
                      </a:r>
                      <a:endParaRPr b="0" lang="en-PH" sz="1400" spc="-1" strike="noStrike">
                        <a:latin typeface="Lato"/>
                      </a:endParaRPr>
                    </a:p>
                    <a:p>
                      <a:pPr marL="216000" indent="-216000">
                        <a:buClr>
                          <a:srgbClr val="000000"/>
                        </a:buClr>
                        <a:buSzPct val="45000"/>
                        <a:buFont typeface="Wingdings" charset="2"/>
                        <a:buChar char=""/>
                      </a:pPr>
                      <a:r>
                        <a:rPr b="0" lang="en-PH" sz="1400" spc="-1" strike="noStrike">
                          <a:latin typeface="Lato"/>
                        </a:rPr>
                        <a:t>Streak across the sky very fast</a:t>
                      </a:r>
                      <a:endParaRPr b="0" lang="en-PH" sz="1400" spc="-1" strike="noStrike">
                        <a:latin typeface="Lato"/>
                      </a:endParaRPr>
                    </a:p>
                    <a:p>
                      <a:pPr marL="216000" indent="-216000">
                        <a:buClr>
                          <a:srgbClr val="000000"/>
                        </a:buClr>
                        <a:buSzPct val="45000"/>
                        <a:buFont typeface="Wingdings" charset="2"/>
                        <a:buChar char=""/>
                      </a:pPr>
                      <a:r>
                        <a:rPr b="0" lang="en-PH" sz="1400" spc="-1" strike="noStrike">
                          <a:latin typeface="Lato"/>
                        </a:rPr>
                        <a:t>Most burn up as they enter</a:t>
                      </a:r>
                      <a:endParaRPr b="0" lang="en-PH" sz="1400" spc="-1" strike="noStrike">
                        <a:latin typeface="Lato"/>
                      </a:endParaRPr>
                    </a:p>
                    <a:p>
                      <a:pPr marL="216000" indent="-216000">
                        <a:buClr>
                          <a:srgbClr val="000000"/>
                        </a:buClr>
                        <a:buSzPct val="45000"/>
                        <a:buFont typeface="Wingdings" charset="2"/>
                        <a:buChar char=""/>
                      </a:pPr>
                      <a:r>
                        <a:rPr b="0" lang="en-PH" sz="1400" spc="-1" strike="noStrike">
                          <a:latin typeface="Lato"/>
                        </a:rPr>
                        <a:t>Earth’s atmosphere</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marL="216000" indent="-216000">
                        <a:buClr>
                          <a:srgbClr val="000000"/>
                        </a:buClr>
                        <a:buSzPct val="45000"/>
                        <a:buFont typeface="Wingdings" charset="2"/>
                        <a:buChar char=""/>
                      </a:pPr>
                      <a:r>
                        <a:rPr b="0" lang="en-PH" sz="1400" spc="-1" strike="noStrike">
                          <a:latin typeface="Lato"/>
                        </a:rPr>
                        <a:t>Tail always points away from the Sun</a:t>
                      </a:r>
                      <a:endParaRPr b="0" lang="en-PH" sz="1400" spc="-1" strike="noStrike">
                        <a:latin typeface="Lato"/>
                      </a:endParaRPr>
                    </a:p>
                    <a:p>
                      <a:pPr marL="216000" indent="-216000">
                        <a:buClr>
                          <a:srgbClr val="000000"/>
                        </a:buClr>
                        <a:buSzPct val="45000"/>
                        <a:buFont typeface="Wingdings" charset="2"/>
                        <a:buChar char=""/>
                      </a:pPr>
                      <a:r>
                        <a:rPr b="0" lang="en-PH" sz="1400" spc="-1" strike="noStrike">
                          <a:latin typeface="Lato"/>
                        </a:rPr>
                        <a:t>Mostly made of ice, rock, and</a:t>
                      </a:r>
                      <a:endParaRPr b="0" lang="en-PH" sz="1400" spc="-1" strike="noStrike">
                        <a:latin typeface="Lato"/>
                      </a:endParaRPr>
                    </a:p>
                    <a:p>
                      <a:pPr marL="216000" indent="-216000">
                        <a:buClr>
                          <a:srgbClr val="000000"/>
                        </a:buClr>
                        <a:buSzPct val="45000"/>
                        <a:buFont typeface="Wingdings" charset="2"/>
                        <a:buChar char=""/>
                      </a:pPr>
                      <a:r>
                        <a:rPr b="0" lang="en-PH" sz="1400" spc="-1" strike="noStrike">
                          <a:latin typeface="Lato"/>
                        </a:rPr>
                        <a:t>compounds with hydrogen and carbon</a:t>
                      </a:r>
                      <a:endParaRPr b="0" lang="en-PH" sz="1400" spc="-1" strike="noStrike">
                        <a:latin typeface="Lato"/>
                      </a:endParaRPr>
                    </a:p>
                    <a:p>
                      <a:pPr marL="216000" indent="-216000">
                        <a:buClr>
                          <a:srgbClr val="000000"/>
                        </a:buClr>
                        <a:buSzPct val="45000"/>
                        <a:buFont typeface="Wingdings" charset="2"/>
                        <a:buChar char=""/>
                      </a:pPr>
                      <a:r>
                        <a:rPr b="0" lang="en-PH" sz="1400" spc="-1" strike="noStrike">
                          <a:latin typeface="Lato"/>
                        </a:rPr>
                        <a:t>Found in outer regions of the solar</a:t>
                      </a:r>
                      <a:endParaRPr b="0" lang="en-PH" sz="1400" spc="-1" strike="noStrike">
                        <a:latin typeface="Lato"/>
                      </a:endParaRPr>
                    </a:p>
                    <a:p>
                      <a:pPr marL="216000" indent="-216000">
                        <a:buClr>
                          <a:srgbClr val="000000"/>
                        </a:buClr>
                        <a:buSzPct val="45000"/>
                        <a:buFont typeface="Wingdings" charset="2"/>
                        <a:buChar char=""/>
                      </a:pPr>
                      <a:r>
                        <a:rPr b="0" lang="en-PH" sz="1400" spc="-1" strike="noStrike">
                          <a:latin typeface="Lato"/>
                        </a:rPr>
                        <a:t>system</a:t>
                      </a:r>
                      <a:endParaRPr b="0" lang="en-PH" sz="1400" spc="-1" strike="noStrike">
                        <a:latin typeface="Lato"/>
                      </a:endParaRPr>
                    </a:p>
                    <a:p>
                      <a:pPr marL="216000" indent="-216000">
                        <a:buClr>
                          <a:srgbClr val="000000"/>
                        </a:buClr>
                        <a:buSzPct val="45000"/>
                        <a:buFont typeface="Wingdings" charset="2"/>
                        <a:buChar char=""/>
                      </a:pPr>
                      <a:r>
                        <a:rPr b="0" lang="en-PH" sz="1400" spc="-1" strike="noStrike">
                          <a:latin typeface="Lato"/>
                        </a:rPr>
                        <a:t>Orbit the Sun in highly elliptical orbits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marL="216000" indent="-216000">
                        <a:buClr>
                          <a:srgbClr val="000000"/>
                        </a:buClr>
                        <a:buSzPct val="45000"/>
                        <a:buFont typeface="Wingdings" charset="2"/>
                        <a:buChar char=""/>
                      </a:pPr>
                      <a:r>
                        <a:rPr b="0" lang="en-PH" sz="1400" spc="-1" strike="noStrike">
                          <a:latin typeface="Lato"/>
                        </a:rPr>
                        <a:t>Can be found mostly in the asteroid belt</a:t>
                      </a:r>
                      <a:endParaRPr b="0" lang="en-PH" sz="1400" spc="-1" strike="noStrike">
                        <a:latin typeface="Lato"/>
                      </a:endParaRPr>
                    </a:p>
                    <a:p>
                      <a:pPr marL="216000" indent="-216000">
                        <a:buClr>
                          <a:srgbClr val="000000"/>
                        </a:buClr>
                        <a:buSzPct val="45000"/>
                        <a:buFont typeface="Wingdings" charset="2"/>
                        <a:buChar char=""/>
                      </a:pPr>
                      <a:r>
                        <a:rPr b="0" lang="en-PH" sz="1400" spc="-1" strike="noStrike">
                          <a:latin typeface="Lato"/>
                        </a:rPr>
                        <a:t>Mostly made of rocks and metals</a:t>
                      </a:r>
                      <a:endParaRPr b="0" lang="en-PH" sz="1400" spc="-1" strike="noStrike">
                        <a:latin typeface="Lato"/>
                      </a:endParaRPr>
                    </a:p>
                    <a:p>
                      <a:pPr marL="216000" indent="-216000">
                        <a:buClr>
                          <a:srgbClr val="000000"/>
                        </a:buClr>
                        <a:buSzPct val="45000"/>
                        <a:buFont typeface="Wingdings" charset="2"/>
                        <a:buChar char=""/>
                      </a:pPr>
                      <a:r>
                        <a:rPr b="0" lang="en-PH" sz="1400" spc="-1" strike="noStrike">
                          <a:latin typeface="Lato"/>
                        </a:rPr>
                        <a:t>Most have slightly elliptical orbits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52960">
                <a:tc>
                  <a:txBody>
                    <a:bodyPr lIns="90000" rIns="90000" tIns="46800" bIns="46800" anchor="t">
                      <a:noAutofit/>
                    </a:bodyPr>
                    <a:p>
                      <a:pPr marL="216000" indent="-216000">
                        <a:buClr>
                          <a:srgbClr val="000000"/>
                        </a:buClr>
                        <a:buSzPct val="45000"/>
                        <a:buFont typeface="Wingdings" charset="2"/>
                        <a:buChar char=""/>
                      </a:pPr>
                      <a:r>
                        <a:rPr b="0" lang="en-PH" sz="1400" spc="-1" strike="noStrike">
                          <a:latin typeface="Lato"/>
                          <a:ea typeface=""/>
                        </a:rPr>
                        <a:t>Meteors and Asteroids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marL="216000" indent="-216000">
                        <a:buClr>
                          <a:srgbClr val="000000"/>
                        </a:buClr>
                        <a:buSzPct val="45000"/>
                        <a:buFont typeface="Wingdings" charset="2"/>
                        <a:buChar char=""/>
                      </a:pPr>
                      <a:r>
                        <a:rPr b="0" lang="en-PH" sz="1400" spc="-1" strike="noStrike">
                          <a:latin typeface="Lato"/>
                          <a:ea typeface=""/>
                        </a:rPr>
                        <a:t>Meteors and Comets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marL="216000" indent="-216000">
                        <a:buClr>
                          <a:srgbClr val="000000"/>
                        </a:buClr>
                        <a:buSzPct val="45000"/>
                        <a:buFont typeface="Wingdings" charset="2"/>
                        <a:buChar char=""/>
                      </a:pPr>
                      <a:r>
                        <a:rPr b="0" lang="en-PH" sz="1400" spc="-1" strike="noStrike">
                          <a:latin typeface="Lato"/>
                          <a:ea typeface=""/>
                        </a:rPr>
                        <a:t>Comets and Asteroids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46120">
                <a:tc>
                  <a:txBody>
                    <a:bodyPr lIns="90000" rIns="90000" tIns="46800" bIns="46800" anchor="t">
                      <a:noAutofit/>
                    </a:bodyPr>
                    <a:p>
                      <a:pPr marL="216000" indent="-216000">
                        <a:buClr>
                          <a:srgbClr val="000000"/>
                        </a:buClr>
                        <a:buSzPct val="45000"/>
                        <a:buFont typeface="Wingdings" charset="2"/>
                        <a:buChar char=""/>
                      </a:pPr>
                      <a:r>
                        <a:rPr b="0" lang="en-PH" sz="1400" spc="-1" strike="noStrike">
                          <a:latin typeface="Lato"/>
                        </a:rPr>
                        <a:t>Most are fragments of large asteroids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marL="216000" indent="-216000">
                        <a:buClr>
                          <a:srgbClr val="000000"/>
                        </a:buClr>
                        <a:buSzPct val="45000"/>
                        <a:buFont typeface="Wingdings" charset="2"/>
                        <a:buChar char=""/>
                      </a:pPr>
                      <a:r>
                        <a:rPr b="0" lang="en-PH" sz="1400" spc="-1" strike="noStrike">
                          <a:latin typeface="Lato"/>
                          <a:ea typeface=""/>
                        </a:rPr>
                        <a:t>Meteor showers</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marL="216000" indent="-216000">
                        <a:buClr>
                          <a:srgbClr val="000000"/>
                        </a:buClr>
                        <a:buSzPct val="45000"/>
                        <a:buFont typeface="Wingdings" charset="2"/>
                        <a:buChar char=""/>
                      </a:pPr>
                      <a:r>
                        <a:rPr b="0" lang="en-PH" sz="1400" spc="-1" strike="noStrike">
                          <a:latin typeface="Lato"/>
                        </a:rPr>
                        <a:t>Progress across the sky very  slowly</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26600">
                <a:tc gridSpan="3">
                  <a:txBody>
                    <a:bodyPr lIns="90000" rIns="90000" tIns="46800" bIns="46800" anchor="t">
                      <a:noAutofit/>
                    </a:bodyPr>
                    <a:p>
                      <a:pPr algn="ctr">
                        <a:buNone/>
                      </a:pPr>
                      <a:r>
                        <a:rPr b="1" lang="en-PH" sz="1800" spc="-1" strike="noStrike">
                          <a:latin typeface="Lato"/>
                          <a:ea typeface=""/>
                        </a:rPr>
                        <a:t>Comets, Meteors, and Asteroids</a:t>
                      </a:r>
                      <a:endParaRPr b="1"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76880">
                <a:tc gridSpan="3">
                  <a:txBody>
                    <a:bodyPr lIns="90000" rIns="90000" tIns="46800" bIns="46800" anchor="t">
                      <a:noAutofit/>
                    </a:bodyPr>
                    <a:p>
                      <a:pPr marL="216000" indent="-216000">
                        <a:buClr>
                          <a:srgbClr val="000000"/>
                        </a:buClr>
                        <a:buSzPct val="45000"/>
                        <a:buFont typeface="Wingdings" charset="2"/>
                        <a:buChar char=""/>
                      </a:pPr>
                      <a:r>
                        <a:rPr b="0" lang="en-PH" sz="1400" spc="-1" strike="noStrike">
                          <a:latin typeface="Lato"/>
                        </a:rPr>
                        <a:t>Remains of the formation of the solar system</a:t>
                      </a:r>
                      <a:endParaRPr b="0" lang="en-PH" sz="1400" spc="-1" strike="noStrike">
                        <a:latin typeface="Lato"/>
                      </a:endParaRPr>
                    </a:p>
                    <a:p>
                      <a:pPr marL="216000" indent="-216000">
                        <a:buClr>
                          <a:srgbClr val="000000"/>
                        </a:buClr>
                        <a:buSzPct val="45000"/>
                        <a:buFont typeface="Wingdings" charset="2"/>
                        <a:buChar char=""/>
                      </a:pPr>
                      <a:r>
                        <a:rPr b="0" lang="en-PH" sz="1400" spc="-1" strike="noStrike">
                          <a:latin typeface="Lato"/>
                        </a:rPr>
                        <a:t>Rocky composition</a:t>
                      </a:r>
                      <a:endParaRPr b="0" lang="en-PH" sz="14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0"/>
          <p:cNvSpPr/>
          <p:nvPr/>
        </p:nvSpPr>
        <p:spPr>
          <a:xfrm>
            <a:off x="180000" y="0"/>
            <a:ext cx="107294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Other Members of the Solar System</a:t>
            </a:r>
            <a:endParaRPr b="0" lang="en-PH" sz="3400" spc="-1" strike="noStrike">
              <a:latin typeface="Arial"/>
            </a:endParaRPr>
          </a:p>
        </p:txBody>
      </p:sp>
      <p:sp>
        <p:nvSpPr>
          <p:cNvPr id="126" name=""/>
          <p:cNvSpPr txBox="1"/>
          <p:nvPr/>
        </p:nvSpPr>
        <p:spPr>
          <a:xfrm>
            <a:off x="551880" y="1080000"/>
            <a:ext cx="10968120" cy="734040"/>
          </a:xfrm>
          <a:prstGeom prst="rect">
            <a:avLst/>
          </a:prstGeom>
          <a:noFill/>
          <a:ln w="0">
            <a:noFill/>
          </a:ln>
        </p:spPr>
        <p:txBody>
          <a:bodyPr lIns="90000" rIns="90000" tIns="45000" bIns="45000" anchor="t">
            <a:noAutofit/>
          </a:bodyPr>
          <a:p>
            <a:r>
              <a:rPr b="0" lang="en-PH" sz="1800" spc="-1" strike="noStrike">
                <a:latin typeface="Lato"/>
                <a:ea typeface=""/>
              </a:rPr>
              <a:t>	</a:t>
            </a:r>
            <a:r>
              <a:rPr b="0" lang="en-PH" sz="1800" spc="-1" strike="noStrike">
                <a:latin typeface="Lato"/>
                <a:ea typeface=""/>
              </a:rPr>
              <a:t>Aside from the eight planets, other members of the solar system, including the </a:t>
            </a:r>
            <a:r>
              <a:rPr b="1" lang="en-PH" sz="1800" spc="-1" strike="noStrike">
                <a:latin typeface="Lato"/>
                <a:ea typeface=""/>
              </a:rPr>
              <a:t>asteroids, comets, and meteors</a:t>
            </a:r>
            <a:r>
              <a:rPr b="0" lang="en-PH" sz="1800" spc="-1" strike="noStrike">
                <a:latin typeface="Lato"/>
                <a:ea typeface=""/>
              </a:rPr>
              <a:t>, revolve around the Sun.</a:t>
            </a:r>
            <a:endParaRPr b="0" lang="en-PH" sz="1800" spc="-1" strike="noStrike">
              <a:latin typeface="Lato"/>
              <a:ea typeface=""/>
            </a:endParaRPr>
          </a:p>
        </p:txBody>
      </p:sp>
      <p:sp>
        <p:nvSpPr>
          <p:cNvPr id="127" name=""/>
          <p:cNvSpPr txBox="1"/>
          <p:nvPr/>
        </p:nvSpPr>
        <p:spPr>
          <a:xfrm>
            <a:off x="752040" y="2089080"/>
            <a:ext cx="1767960" cy="469080"/>
          </a:xfrm>
          <a:prstGeom prst="rect">
            <a:avLst/>
          </a:prstGeom>
          <a:solidFill>
            <a:srgbClr val="fff5ce"/>
          </a:solidFill>
          <a:ln w="57240">
            <a:solidFill>
              <a:srgbClr val="ff8000"/>
            </a:solidFill>
            <a:round/>
          </a:ln>
        </p:spPr>
        <p:txBody>
          <a:bodyPr lIns="118440" rIns="118440" tIns="73440" bIns="73440" anchor="t">
            <a:noAutofit/>
          </a:bodyPr>
          <a:p>
            <a:pPr algn="ctr">
              <a:buNone/>
            </a:pPr>
            <a:r>
              <a:rPr b="1" lang="en-PH" sz="1800" spc="-1" strike="noStrike">
                <a:latin typeface="Lato"/>
                <a:ea typeface=""/>
              </a:rPr>
              <a:t>Asteroids</a:t>
            </a:r>
            <a:endParaRPr b="1" lang="en-PH" sz="1800" spc="-1" strike="noStrike">
              <a:latin typeface="Lato"/>
              <a:ea typeface=""/>
            </a:endParaRPr>
          </a:p>
        </p:txBody>
      </p:sp>
      <p:sp>
        <p:nvSpPr>
          <p:cNvPr id="128" name=""/>
          <p:cNvSpPr txBox="1"/>
          <p:nvPr/>
        </p:nvSpPr>
        <p:spPr>
          <a:xfrm>
            <a:off x="1440000" y="2520000"/>
            <a:ext cx="10080000" cy="936720"/>
          </a:xfrm>
          <a:prstGeom prst="rect">
            <a:avLst/>
          </a:prstGeom>
          <a:noFill/>
          <a:ln w="0">
            <a:noFill/>
          </a:ln>
        </p:spPr>
        <p:txBody>
          <a:bodyPr lIns="90000" rIns="90000" tIns="45000" bIns="45000" anchor="t">
            <a:noAutofit/>
          </a:bodyPr>
          <a:p>
            <a:r>
              <a:rPr b="0" lang="en-PH" sz="1800" spc="-1" strike="noStrike">
                <a:latin typeface="Lato"/>
              </a:rPr>
              <a:t>- are made up of small chunks of irregularly shaped rocks and iron that are believed to have been</a:t>
            </a:r>
            <a:endParaRPr b="0" lang="en-PH" sz="1800" spc="-1" strike="noStrike">
              <a:latin typeface="Lato"/>
              <a:ea typeface=""/>
            </a:endParaRPr>
          </a:p>
          <a:p>
            <a:r>
              <a:rPr b="0" lang="en-PH" sz="1800" spc="-1" strike="noStrike">
                <a:latin typeface="Lato"/>
              </a:rPr>
              <a:t>the leftover of the formation of the solar system about 4.6 billion years ago.</a:t>
            </a:r>
            <a:endParaRPr b="0" lang="en-PH" sz="1800" spc="-1" strike="noStrike">
              <a:latin typeface="Lato"/>
              <a:ea typeface=""/>
            </a:endParaRPr>
          </a:p>
        </p:txBody>
      </p:sp>
      <p:sp>
        <p:nvSpPr>
          <p:cNvPr id="129" name=""/>
          <p:cNvSpPr txBox="1"/>
          <p:nvPr/>
        </p:nvSpPr>
        <p:spPr>
          <a:xfrm>
            <a:off x="720000" y="5040000"/>
            <a:ext cx="10980000" cy="767520"/>
          </a:xfrm>
          <a:prstGeom prst="rect">
            <a:avLst/>
          </a:prstGeom>
          <a:noFill/>
          <a:ln w="0">
            <a:noFill/>
          </a:ln>
        </p:spPr>
        <p:txBody>
          <a:bodyPr lIns="90000" rIns="90000" tIns="45000" bIns="45000" anchor="t">
            <a:noAutofit/>
          </a:bodyPr>
          <a:p>
            <a:r>
              <a:rPr b="0" lang="en-PH" sz="1800" spc="-1" strike="noStrike">
                <a:latin typeface="Lato"/>
              </a:rPr>
              <a:t>	</a:t>
            </a:r>
            <a:r>
              <a:rPr b="0" lang="en-PH" sz="1800" spc="-1" strike="noStrike">
                <a:latin typeface="Lato"/>
              </a:rPr>
              <a:t>Scientists estimated that there are more than 750,000 asteroids found between the 350 million miles of space between </a:t>
            </a:r>
            <a:r>
              <a:rPr b="0" lang="en-PH" sz="1800" spc="-1" strike="noStrike">
                <a:latin typeface="Lato"/>
                <a:ea typeface=""/>
              </a:rPr>
              <a:t>Mars and Jupiter, known as the </a:t>
            </a:r>
            <a:r>
              <a:rPr b="1" lang="en-PH" sz="1800" spc="-1" strike="noStrike">
                <a:latin typeface="Lato"/>
                <a:ea typeface=""/>
              </a:rPr>
              <a:t>asteroid belt</a:t>
            </a:r>
            <a:r>
              <a:rPr b="0" lang="en-PH" sz="1800" spc="-1" strike="noStrike">
                <a:latin typeface="Lato"/>
                <a:ea typeface=""/>
              </a:rPr>
              <a:t>.</a:t>
            </a:r>
            <a:endParaRPr b="0" lang="en-PH" sz="1800" spc="-1" strike="noStrike">
              <a:latin typeface="Lato"/>
              <a:ea typeface=""/>
            </a:endParaRPr>
          </a:p>
        </p:txBody>
      </p:sp>
      <p:sp>
        <p:nvSpPr>
          <p:cNvPr id="130" name=""/>
          <p:cNvSpPr txBox="1"/>
          <p:nvPr/>
        </p:nvSpPr>
        <p:spPr>
          <a:xfrm>
            <a:off x="1440000" y="3241440"/>
            <a:ext cx="10080000" cy="718560"/>
          </a:xfrm>
          <a:prstGeom prst="rect">
            <a:avLst/>
          </a:prstGeom>
          <a:noFill/>
          <a:ln w="0">
            <a:noFill/>
          </a:ln>
        </p:spPr>
        <p:txBody>
          <a:bodyPr lIns="90000" rIns="90000" tIns="45000" bIns="45000" anchor="t">
            <a:noAutofit/>
          </a:bodyPr>
          <a:p>
            <a:r>
              <a:rPr b="0" lang="en-PH" sz="1800" spc="-1" strike="noStrike">
                <a:latin typeface="Lato"/>
              </a:rPr>
              <a:t>- also called </a:t>
            </a:r>
            <a:r>
              <a:rPr b="1" lang="en-PH" sz="1800" spc="-1" strike="noStrike">
                <a:latin typeface="Lato"/>
              </a:rPr>
              <a:t>minor planets</a:t>
            </a:r>
            <a:r>
              <a:rPr b="0" lang="en-PH" sz="1800" spc="-1" strike="noStrike">
                <a:latin typeface="Lato"/>
              </a:rPr>
              <a:t> or </a:t>
            </a:r>
            <a:r>
              <a:rPr b="0" lang="en-PH" sz="1800" spc="-1" strike="noStrike">
                <a:latin typeface="Lato"/>
                <a:ea typeface=""/>
              </a:rPr>
              <a:t>planetoids by scientists because they are more </a:t>
            </a:r>
            <a:r>
              <a:rPr b="0" lang="en-PH" sz="1800" spc="-1" strike="noStrike">
                <a:latin typeface="Lato"/>
              </a:rPr>
              <a:t>like planets and moons</a:t>
            </a:r>
            <a:endParaRPr b="0" lang="en-PH" sz="1800" spc="-1" strike="noStrike">
              <a:latin typeface="Lato"/>
              <a:ea typeface=""/>
            </a:endParaRPr>
          </a:p>
        </p:txBody>
      </p:sp>
      <p:sp>
        <p:nvSpPr>
          <p:cNvPr id="131" name=""/>
          <p:cNvSpPr txBox="1"/>
          <p:nvPr/>
        </p:nvSpPr>
        <p:spPr>
          <a:xfrm>
            <a:off x="1467000" y="3976920"/>
            <a:ext cx="10053000" cy="703080"/>
          </a:xfrm>
          <a:prstGeom prst="rect">
            <a:avLst/>
          </a:prstGeom>
          <a:noFill/>
          <a:ln w="0">
            <a:noFill/>
          </a:ln>
        </p:spPr>
        <p:txBody>
          <a:bodyPr lIns="90000" rIns="90000" tIns="45000" bIns="45000" anchor="t">
            <a:noAutofit/>
          </a:bodyPr>
          <a:p>
            <a:r>
              <a:rPr b="0" lang="en-PH" sz="1800" spc="-1" strike="noStrike">
                <a:latin typeface="lato"/>
              </a:rPr>
              <a:t>- asteroids are classified according to their size. There are about 200 asteroids that have been discovered that are larger than 100 kilometers in diameter</a:t>
            </a:r>
            <a:endParaRPr b="0" lang="en-PH" sz="1800" spc="-1" strike="noStrike">
              <a:latin typeface="lato"/>
              <a:ea typeface="ÐYïþ"/>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Box 1"/>
          <p:cNvSpPr/>
          <p:nvPr/>
        </p:nvSpPr>
        <p:spPr>
          <a:xfrm>
            <a:off x="180000" y="0"/>
            <a:ext cx="107294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Other Members of the Solar System</a:t>
            </a:r>
            <a:endParaRPr b="0" lang="en-PH" sz="3400" spc="-1" strike="noStrike">
              <a:latin typeface="Arial"/>
            </a:endParaRPr>
          </a:p>
        </p:txBody>
      </p:sp>
      <p:sp>
        <p:nvSpPr>
          <p:cNvPr id="133" name=""/>
          <p:cNvSpPr txBox="1"/>
          <p:nvPr/>
        </p:nvSpPr>
        <p:spPr>
          <a:xfrm>
            <a:off x="726480" y="964440"/>
            <a:ext cx="4853520" cy="475560"/>
          </a:xfrm>
          <a:prstGeom prst="rect">
            <a:avLst/>
          </a:prstGeom>
          <a:noFill/>
          <a:ln w="0">
            <a:noFill/>
          </a:ln>
        </p:spPr>
        <p:txBody>
          <a:bodyPr lIns="90000" rIns="90000" tIns="45000" bIns="45000" anchor="t">
            <a:noAutofit/>
          </a:bodyPr>
          <a:p>
            <a:r>
              <a:rPr b="0" lang="en-PH" sz="1800" spc="-1" strike="noStrike">
                <a:latin typeface="Lato"/>
                <a:ea typeface=""/>
              </a:rPr>
              <a:t>Some of the known asteroids are as follows:</a:t>
            </a:r>
            <a:endParaRPr b="0" lang="en-PH" sz="1800" spc="-1" strike="noStrike">
              <a:latin typeface="Lato"/>
              <a:ea typeface=""/>
            </a:endParaRPr>
          </a:p>
        </p:txBody>
      </p:sp>
      <p:pic>
        <p:nvPicPr>
          <p:cNvPr id="134" name="" descr=""/>
          <p:cNvPicPr/>
          <p:nvPr/>
        </p:nvPicPr>
        <p:blipFill>
          <a:blip r:embed="rId1"/>
          <a:stretch/>
        </p:blipFill>
        <p:spPr>
          <a:xfrm>
            <a:off x="720000" y="1814760"/>
            <a:ext cx="4140000" cy="3945240"/>
          </a:xfrm>
          <a:prstGeom prst="rect">
            <a:avLst/>
          </a:prstGeom>
          <a:ln w="76320">
            <a:solidFill>
              <a:srgbClr val="ff8000"/>
            </a:solidFill>
            <a:round/>
          </a:ln>
        </p:spPr>
      </p:pic>
      <p:sp>
        <p:nvSpPr>
          <p:cNvPr id="135" name=""/>
          <p:cNvSpPr txBox="1"/>
          <p:nvPr/>
        </p:nvSpPr>
        <p:spPr>
          <a:xfrm>
            <a:off x="5040000" y="1403280"/>
            <a:ext cx="6660000" cy="4716720"/>
          </a:xfrm>
          <a:prstGeom prst="rect">
            <a:avLst/>
          </a:prstGeom>
          <a:noFill/>
          <a:ln w="0">
            <a:noFill/>
          </a:ln>
        </p:spPr>
        <p:txBody>
          <a:bodyPr lIns="90000" rIns="90000" tIns="45000" bIns="45000" anchor="t">
            <a:noAutofit/>
          </a:bodyPr>
          <a:p>
            <a:pPr algn="just">
              <a:buNone/>
            </a:pPr>
            <a:r>
              <a:rPr b="0" lang="en-PH" sz="1200" spc="-1" strike="noStrike">
                <a:latin typeface=""/>
                <a:ea typeface=""/>
              </a:rPr>
              <a:t>• </a:t>
            </a:r>
            <a:r>
              <a:rPr b="1" lang="en-PH" sz="1800" spc="-1" strike="noStrike">
                <a:latin typeface="Lato"/>
                <a:ea typeface=""/>
              </a:rPr>
              <a:t>Ceres</a:t>
            </a:r>
            <a:r>
              <a:rPr b="0" lang="en-PH" sz="1800" spc="-1" strike="noStrike">
                <a:latin typeface="Lato"/>
                <a:ea typeface=""/>
              </a:rPr>
              <a:t> </a:t>
            </a:r>
            <a:r>
              <a:rPr b="0" lang="en-PH" sz="1800" spc="-1" strike="noStrike">
                <a:latin typeface="Lato"/>
                <a:ea typeface="ÐYïþ"/>
              </a:rPr>
              <a:t>is so far the largest one with a diameter of 940 km. It is the first to have been </a:t>
            </a:r>
            <a:r>
              <a:rPr b="0" lang="en-PH" sz="1800" spc="-1" strike="noStrike">
                <a:latin typeface="Lato"/>
              </a:rPr>
              <a:t>discovered. It was found by Italian astronomer Giuseppe Piazzi on January 1, 1801. In 2006, along with Pluto, Eris, Makemake, and Haumea, Ceres was given the dwarf planet status.</a:t>
            </a:r>
            <a:endParaRPr b="0" lang="en-PH" sz="1800" spc="-1" strike="noStrike">
              <a:latin typeface=""/>
              <a:ea typeface=""/>
            </a:endParaRPr>
          </a:p>
          <a:p>
            <a:pPr algn="just">
              <a:buNone/>
            </a:pPr>
            <a:endParaRPr b="0" lang="en-PH" sz="1800" spc="-1" strike="noStrike">
              <a:latin typeface=""/>
              <a:ea typeface=""/>
            </a:endParaRPr>
          </a:p>
          <a:p>
            <a:pPr algn="just">
              <a:buNone/>
            </a:pPr>
            <a:r>
              <a:rPr b="0" lang="en-PH" sz="1800" spc="-1" strike="noStrike">
                <a:latin typeface="Lato"/>
                <a:ea typeface=""/>
              </a:rPr>
              <a:t>• </a:t>
            </a:r>
            <a:r>
              <a:rPr b="1" lang="en-PH" sz="1800" spc="-1" strike="noStrike">
                <a:latin typeface="Lato"/>
                <a:ea typeface=""/>
              </a:rPr>
              <a:t>Pallas</a:t>
            </a:r>
            <a:r>
              <a:rPr b="0" lang="en-PH" sz="1800" spc="-1" strike="noStrike">
                <a:latin typeface="Lato"/>
                <a:ea typeface=""/>
              </a:rPr>
              <a:t> is second to the largest, with a diameter of 540 km.</a:t>
            </a:r>
            <a:endParaRPr b="0" lang="en-PH" sz="1800" spc="-1" strike="noStrike">
              <a:latin typeface=""/>
              <a:ea typeface=""/>
            </a:endParaRPr>
          </a:p>
          <a:p>
            <a:pPr algn="just">
              <a:buNone/>
            </a:pPr>
            <a:endParaRPr b="0" lang="en-PH" sz="1800" spc="-1" strike="noStrike">
              <a:latin typeface=""/>
              <a:ea typeface=""/>
            </a:endParaRPr>
          </a:p>
          <a:p>
            <a:pPr algn="just">
              <a:buNone/>
            </a:pPr>
            <a:r>
              <a:rPr b="0" lang="en-PH" sz="1800" spc="-1" strike="noStrike">
                <a:latin typeface="Lato"/>
                <a:ea typeface=""/>
              </a:rPr>
              <a:t>• </a:t>
            </a:r>
            <a:r>
              <a:rPr b="1" lang="en-PH" sz="1800" spc="-1" strike="noStrike">
                <a:latin typeface="Lato"/>
                <a:ea typeface=""/>
              </a:rPr>
              <a:t>Vesta</a:t>
            </a:r>
            <a:r>
              <a:rPr b="0" lang="en-PH" sz="1800" spc="-1" strike="noStrike">
                <a:latin typeface="Lato"/>
                <a:ea typeface=""/>
              </a:rPr>
              <a:t> is next to Pallas with 510-km diameter.</a:t>
            </a:r>
            <a:endParaRPr b="0" lang="en-PH" sz="1800" spc="-1" strike="noStrike">
              <a:latin typeface=""/>
              <a:ea typeface=""/>
            </a:endParaRPr>
          </a:p>
          <a:p>
            <a:pPr algn="just">
              <a:buNone/>
            </a:pPr>
            <a:endParaRPr b="0" lang="en-PH" sz="1800" spc="-1" strike="noStrike">
              <a:latin typeface=""/>
              <a:ea typeface=""/>
            </a:endParaRPr>
          </a:p>
          <a:p>
            <a:pPr algn="just">
              <a:buNone/>
            </a:pPr>
            <a:r>
              <a:rPr b="0" lang="en-PH" sz="1800" spc="-1" strike="noStrike">
                <a:latin typeface="Lato"/>
                <a:ea typeface=""/>
              </a:rPr>
              <a:t>• </a:t>
            </a:r>
            <a:r>
              <a:rPr b="1" lang="en-PH" sz="1800" spc="-1" strike="noStrike">
                <a:latin typeface="Lato"/>
                <a:ea typeface=""/>
              </a:rPr>
              <a:t>Ida</a:t>
            </a:r>
            <a:r>
              <a:rPr b="0" lang="en-PH" sz="1800" spc="-1" strike="noStrike">
                <a:latin typeface="Lato"/>
                <a:ea typeface=""/>
              </a:rPr>
              <a:t> is about 58- km wide.</a:t>
            </a:r>
            <a:endParaRPr b="0" lang="en-PH" sz="1800" spc="-1" strike="noStrike">
              <a:latin typeface=""/>
              <a:ea typeface=""/>
            </a:endParaRPr>
          </a:p>
          <a:p>
            <a:pPr algn="just">
              <a:buNone/>
            </a:pPr>
            <a:endParaRPr b="0" lang="en-PH" sz="1800" spc="-1" strike="noStrike">
              <a:latin typeface=""/>
              <a:ea typeface=""/>
            </a:endParaRPr>
          </a:p>
          <a:p>
            <a:pPr algn="just">
              <a:buNone/>
            </a:pPr>
            <a:r>
              <a:rPr b="0" lang="en-PH" sz="1800" spc="-1" strike="noStrike">
                <a:latin typeface="Lato"/>
                <a:ea typeface=""/>
              </a:rPr>
              <a:t>• </a:t>
            </a:r>
            <a:r>
              <a:rPr b="1" lang="en-PH" sz="1800" spc="-1" strike="noStrike">
                <a:latin typeface="Lato"/>
                <a:ea typeface=""/>
              </a:rPr>
              <a:t>1991 BA</a:t>
            </a:r>
            <a:r>
              <a:rPr b="0" lang="en-PH" sz="1800" spc="-1" strike="noStrike">
                <a:latin typeface="Lato"/>
                <a:ea typeface=""/>
              </a:rPr>
              <a:t> is one of the smallest asteroids, measuring less than 1 km.</a:t>
            </a:r>
            <a:endParaRPr b="0" lang="en-PH" sz="1800" spc="-1" strike="noStrike">
              <a:latin typeface=""/>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Box 2"/>
          <p:cNvSpPr/>
          <p:nvPr/>
        </p:nvSpPr>
        <p:spPr>
          <a:xfrm>
            <a:off x="180000" y="0"/>
            <a:ext cx="107294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Other Members of the Solar System</a:t>
            </a:r>
            <a:endParaRPr b="0" lang="en-PH" sz="3400" spc="-1" strike="noStrike">
              <a:latin typeface="Arial"/>
            </a:endParaRPr>
          </a:p>
        </p:txBody>
      </p:sp>
      <p:sp>
        <p:nvSpPr>
          <p:cNvPr id="137" name=""/>
          <p:cNvSpPr txBox="1"/>
          <p:nvPr/>
        </p:nvSpPr>
        <p:spPr>
          <a:xfrm>
            <a:off x="540000" y="900000"/>
            <a:ext cx="8640000" cy="469080"/>
          </a:xfrm>
          <a:prstGeom prst="rect">
            <a:avLst/>
          </a:prstGeom>
          <a:solidFill>
            <a:srgbClr val="fff5ce"/>
          </a:solidFill>
          <a:ln w="57240">
            <a:solidFill>
              <a:srgbClr val="ff8000"/>
            </a:solidFill>
            <a:round/>
          </a:ln>
        </p:spPr>
        <p:txBody>
          <a:bodyPr lIns="118440" rIns="118440" tIns="73440" bIns="73440" anchor="t">
            <a:noAutofit/>
          </a:bodyPr>
          <a:p>
            <a:pPr algn="ctr">
              <a:buNone/>
            </a:pPr>
            <a:r>
              <a:rPr b="1" lang="en-PH" sz="1800" spc="-1" strike="noStrike">
                <a:latin typeface="Lato"/>
                <a:ea typeface=""/>
              </a:rPr>
              <a:t>Some asteroids are grouped based on their color and composition:</a:t>
            </a:r>
            <a:endParaRPr b="1" lang="en-PH" sz="1800" spc="-1" strike="noStrike">
              <a:latin typeface="Lato"/>
              <a:ea typeface=""/>
            </a:endParaRPr>
          </a:p>
        </p:txBody>
      </p:sp>
      <p:sp>
        <p:nvSpPr>
          <p:cNvPr id="138" name=""/>
          <p:cNvSpPr txBox="1"/>
          <p:nvPr/>
        </p:nvSpPr>
        <p:spPr>
          <a:xfrm>
            <a:off x="720000" y="1814040"/>
            <a:ext cx="6480000" cy="1668600"/>
          </a:xfrm>
          <a:prstGeom prst="rect">
            <a:avLst/>
          </a:prstGeom>
          <a:noFill/>
          <a:ln w="0">
            <a:noFill/>
          </a:ln>
        </p:spPr>
        <p:txBody>
          <a:bodyPr lIns="90000" rIns="90000" tIns="45000" bIns="45000" anchor="t">
            <a:noAutofit/>
          </a:bodyPr>
          <a:p>
            <a:pPr algn="just">
              <a:buNone/>
            </a:pPr>
            <a:r>
              <a:rPr b="0" lang="en-PH" sz="1800" spc="-1" strike="noStrike">
                <a:latin typeface="Lato"/>
                <a:ea typeface=""/>
              </a:rPr>
              <a:t>	</a:t>
            </a:r>
            <a:r>
              <a:rPr b="0" lang="en-PH" sz="1800" spc="-1" strike="noStrike">
                <a:latin typeface="Lato"/>
                <a:ea typeface=""/>
              </a:rPr>
              <a:t>The </a:t>
            </a:r>
            <a:r>
              <a:rPr b="1" lang="en-PH" sz="1800" spc="-1" strike="noStrike">
                <a:latin typeface="Lato"/>
                <a:ea typeface=""/>
              </a:rPr>
              <a:t>C-type asteroids or carbonaceous asteroids </a:t>
            </a:r>
            <a:r>
              <a:rPr b="0" lang="en-PH" sz="1800" spc="-1" strike="noStrike">
                <a:latin typeface="Lato"/>
                <a:ea typeface=""/>
              </a:rPr>
              <a:t>are grayish in color and the most </a:t>
            </a:r>
            <a:r>
              <a:rPr b="0" lang="en-PH" sz="1800" spc="-1" strike="noStrike">
                <a:latin typeface="Lato"/>
              </a:rPr>
              <a:t>common. About 75% of the asteroids fall in this category, and they inhabit the main belt.</a:t>
            </a:r>
            <a:endParaRPr b="0" lang="en-PH" sz="1800" spc="-1" strike="noStrike">
              <a:latin typeface="Lato"/>
              <a:ea typeface=""/>
            </a:endParaRPr>
          </a:p>
          <a:p>
            <a:r>
              <a:rPr b="1" lang="en-PH" sz="1800" spc="-1" strike="noStrike">
                <a:latin typeface="Lato"/>
              </a:rPr>
              <a:t>Examples</a:t>
            </a:r>
            <a:r>
              <a:rPr b="0" lang="en-PH" sz="1800" spc="-1" strike="noStrike">
                <a:latin typeface="Lato"/>
              </a:rPr>
              <a:t> of these are Ceres and Pallas.</a:t>
            </a:r>
            <a:endParaRPr b="0" lang="en-PH" sz="1800" spc="-1" strike="noStrike">
              <a:latin typeface="Lato"/>
              <a:ea typeface=""/>
            </a:endParaRPr>
          </a:p>
        </p:txBody>
      </p:sp>
      <p:pic>
        <p:nvPicPr>
          <p:cNvPr id="139" name="" descr=""/>
          <p:cNvPicPr/>
          <p:nvPr/>
        </p:nvPicPr>
        <p:blipFill>
          <a:blip r:embed="rId1"/>
          <a:stretch/>
        </p:blipFill>
        <p:spPr>
          <a:xfrm>
            <a:off x="7380000" y="1634040"/>
            <a:ext cx="4140000" cy="1965960"/>
          </a:xfrm>
          <a:prstGeom prst="rect">
            <a:avLst/>
          </a:prstGeom>
          <a:ln w="76320">
            <a:solidFill>
              <a:srgbClr val="ff8000"/>
            </a:solidFill>
            <a:round/>
          </a:ln>
        </p:spPr>
      </p:pic>
      <p:pic>
        <p:nvPicPr>
          <p:cNvPr id="140" name="" descr=""/>
          <p:cNvPicPr/>
          <p:nvPr/>
        </p:nvPicPr>
        <p:blipFill>
          <a:blip r:embed="rId2"/>
          <a:stretch/>
        </p:blipFill>
        <p:spPr>
          <a:xfrm>
            <a:off x="900000" y="3960000"/>
            <a:ext cx="4860000" cy="2027880"/>
          </a:xfrm>
          <a:prstGeom prst="rect">
            <a:avLst/>
          </a:prstGeom>
          <a:ln w="76320">
            <a:solidFill>
              <a:srgbClr val="ff8000"/>
            </a:solidFill>
            <a:round/>
          </a:ln>
        </p:spPr>
      </p:pic>
      <p:sp>
        <p:nvSpPr>
          <p:cNvPr id="141" name=""/>
          <p:cNvSpPr txBox="1"/>
          <p:nvPr/>
        </p:nvSpPr>
        <p:spPr>
          <a:xfrm>
            <a:off x="5940000" y="4286880"/>
            <a:ext cx="5609520" cy="1653120"/>
          </a:xfrm>
          <a:prstGeom prst="rect">
            <a:avLst/>
          </a:prstGeom>
          <a:noFill/>
          <a:ln w="0">
            <a:noFill/>
          </a:ln>
        </p:spPr>
        <p:txBody>
          <a:bodyPr lIns="90000" rIns="90000" tIns="45000" bIns="45000" anchor="t">
            <a:noAutofit/>
          </a:bodyPr>
          <a:p>
            <a:pPr algn="just">
              <a:buNone/>
            </a:pPr>
            <a:r>
              <a:rPr b="0" lang="en-PH" sz="1800" spc="-1" strike="noStrike">
                <a:latin typeface="Lato"/>
                <a:ea typeface=""/>
              </a:rPr>
              <a:t>The </a:t>
            </a:r>
            <a:r>
              <a:rPr b="1" lang="en-PH" sz="1800" spc="-1" strike="noStrike">
                <a:latin typeface="Lato"/>
                <a:ea typeface=""/>
              </a:rPr>
              <a:t>S-type asteroids or siliceous asteroids</a:t>
            </a:r>
            <a:r>
              <a:rPr b="0" lang="en-PH" sz="1800" spc="-1" strike="noStrike">
                <a:latin typeface="Lato"/>
                <a:ea typeface=""/>
              </a:rPr>
              <a:t> are made up of iron and magnesium </a:t>
            </a:r>
            <a:r>
              <a:rPr b="0" lang="en-PH" sz="1800" spc="-1" strike="noStrike">
                <a:latin typeface="Lato"/>
              </a:rPr>
              <a:t>silicate. There are about 17% of this type of asteroids dominating the inner asteroid belt. </a:t>
            </a:r>
            <a:endParaRPr b="0" lang="en-PH" sz="1800" spc="-1" strike="noStrike">
              <a:latin typeface="Lato"/>
              <a:ea typeface=""/>
            </a:endParaRPr>
          </a:p>
          <a:p>
            <a:r>
              <a:rPr b="1" lang="en-PH" sz="1800" spc="-1" strike="noStrike">
                <a:latin typeface="Lato"/>
              </a:rPr>
              <a:t>Examples</a:t>
            </a:r>
            <a:r>
              <a:rPr b="0" lang="en-PH" sz="1800" spc="-1" strike="noStrike">
                <a:latin typeface="Lato"/>
              </a:rPr>
              <a:t> of these are Eros and Juno.</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Box 3"/>
          <p:cNvSpPr/>
          <p:nvPr/>
        </p:nvSpPr>
        <p:spPr>
          <a:xfrm>
            <a:off x="180000" y="0"/>
            <a:ext cx="107294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Other Members of the Solar System</a:t>
            </a:r>
            <a:endParaRPr b="0" lang="en-PH" sz="3400" spc="-1" strike="noStrike">
              <a:latin typeface="Arial"/>
            </a:endParaRPr>
          </a:p>
        </p:txBody>
      </p:sp>
      <p:sp>
        <p:nvSpPr>
          <p:cNvPr id="143" name=""/>
          <p:cNvSpPr txBox="1"/>
          <p:nvPr/>
        </p:nvSpPr>
        <p:spPr>
          <a:xfrm>
            <a:off x="834120" y="1586880"/>
            <a:ext cx="10685880" cy="933120"/>
          </a:xfrm>
          <a:prstGeom prst="rect">
            <a:avLst/>
          </a:prstGeom>
          <a:noFill/>
          <a:ln w="0">
            <a:noFill/>
          </a:ln>
        </p:spPr>
        <p:txBody>
          <a:bodyPr lIns="90000" rIns="90000" tIns="45000" bIns="45000" anchor="t">
            <a:noAutofit/>
          </a:bodyPr>
          <a:p>
            <a:pPr algn="just">
              <a:buNone/>
            </a:pPr>
            <a:r>
              <a:rPr b="0" lang="en-PH" sz="1800" spc="-1" strike="noStrike">
                <a:latin typeface="Lato"/>
                <a:ea typeface=""/>
              </a:rPr>
              <a:t>	</a:t>
            </a:r>
            <a:r>
              <a:rPr b="0" lang="en-PH" sz="1800" spc="-1" strike="noStrike">
                <a:latin typeface="Lato"/>
                <a:ea typeface=""/>
              </a:rPr>
              <a:t>The </a:t>
            </a:r>
            <a:r>
              <a:rPr b="1" lang="en-PH" sz="1800" spc="-1" strike="noStrike">
                <a:latin typeface="Lato"/>
                <a:ea typeface=""/>
              </a:rPr>
              <a:t>M-type asteroids or metallic asteroids</a:t>
            </a:r>
            <a:r>
              <a:rPr b="0" lang="en-PH" sz="1800" spc="-1" strike="noStrike">
                <a:latin typeface="Lato"/>
                <a:ea typeface=""/>
              </a:rPr>
              <a:t> are rich in metallic substances such as </a:t>
            </a:r>
            <a:r>
              <a:rPr b="0" lang="en-PH" sz="1800" spc="-1" strike="noStrike">
                <a:latin typeface="Lato"/>
              </a:rPr>
              <a:t>nickel and iron. They inhabit the middle region of the main belt. Examples of these are Psyche and Kalliope.</a:t>
            </a:r>
            <a:endParaRPr b="0" lang="en-PH" sz="1800" spc="-1" strike="noStrike">
              <a:latin typeface="Lato"/>
              <a:ea typeface=""/>
            </a:endParaRPr>
          </a:p>
        </p:txBody>
      </p:sp>
      <p:pic>
        <p:nvPicPr>
          <p:cNvPr id="144" name="" descr=""/>
          <p:cNvPicPr/>
          <p:nvPr/>
        </p:nvPicPr>
        <p:blipFill>
          <a:blip r:embed="rId1"/>
          <a:stretch/>
        </p:blipFill>
        <p:spPr>
          <a:xfrm>
            <a:off x="2880000" y="2880000"/>
            <a:ext cx="6615000" cy="2520000"/>
          </a:xfrm>
          <a:prstGeom prst="rect">
            <a:avLst/>
          </a:prstGeom>
          <a:ln w="76320">
            <a:solidFill>
              <a:srgbClr val="ff8000"/>
            </a:solidFill>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Box 4"/>
          <p:cNvSpPr/>
          <p:nvPr/>
        </p:nvSpPr>
        <p:spPr>
          <a:xfrm>
            <a:off x="180000" y="0"/>
            <a:ext cx="107294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Other Members of the Solar System</a:t>
            </a:r>
            <a:endParaRPr b="0" lang="en-PH" sz="3400" spc="-1" strike="noStrike">
              <a:latin typeface="Arial"/>
            </a:endParaRPr>
          </a:p>
        </p:txBody>
      </p:sp>
      <p:sp>
        <p:nvSpPr>
          <p:cNvPr id="146" name=""/>
          <p:cNvSpPr txBox="1"/>
          <p:nvPr/>
        </p:nvSpPr>
        <p:spPr>
          <a:xfrm>
            <a:off x="720000" y="1145160"/>
            <a:ext cx="7200000" cy="531720"/>
          </a:xfrm>
          <a:prstGeom prst="rect">
            <a:avLst/>
          </a:prstGeom>
          <a:solidFill>
            <a:srgbClr val="fff5ce"/>
          </a:solidFill>
          <a:ln w="57240">
            <a:solidFill>
              <a:srgbClr val="ff8000"/>
            </a:solidFill>
            <a:round/>
          </a:ln>
        </p:spPr>
        <p:txBody>
          <a:bodyPr lIns="118440" rIns="118440" tIns="73440" bIns="73440" anchor="t">
            <a:noAutofit/>
          </a:bodyPr>
          <a:p>
            <a:pPr algn="ctr">
              <a:buNone/>
            </a:pPr>
            <a:r>
              <a:rPr b="1" lang="en-PH" sz="1800" spc="-1" strike="noStrike">
                <a:latin typeface="Lato"/>
              </a:rPr>
              <a:t>The asteroids can be classified based on their </a:t>
            </a:r>
            <a:r>
              <a:rPr b="1" lang="en-PH" sz="1800" spc="-1" strike="noStrike">
                <a:latin typeface="Lato"/>
                <a:ea typeface=""/>
              </a:rPr>
              <a:t>position:</a:t>
            </a:r>
            <a:endParaRPr b="1" lang="en-PH" sz="1800" spc="-1" strike="noStrike">
              <a:latin typeface="Lato"/>
              <a:ea typeface="ÐYïþ"/>
            </a:endParaRPr>
          </a:p>
        </p:txBody>
      </p:sp>
      <p:sp>
        <p:nvSpPr>
          <p:cNvPr id="147" name=""/>
          <p:cNvSpPr txBox="1"/>
          <p:nvPr/>
        </p:nvSpPr>
        <p:spPr>
          <a:xfrm>
            <a:off x="720000" y="1848240"/>
            <a:ext cx="10800000" cy="3506760"/>
          </a:xfrm>
          <a:prstGeom prst="rect">
            <a:avLst/>
          </a:prstGeom>
          <a:noFill/>
          <a:ln w="0">
            <a:noFill/>
          </a:ln>
        </p:spPr>
        <p:txBody>
          <a:bodyPr lIns="90000" rIns="90000" tIns="45000" bIns="45000" anchor="t">
            <a:noAutofit/>
          </a:bodyPr>
          <a:p>
            <a:pPr marL="216000" indent="-216000">
              <a:buClr>
                <a:srgbClr val="000000"/>
              </a:buClr>
              <a:buFont typeface="Symbol" charset="2"/>
              <a:buChar char=""/>
            </a:pPr>
            <a:r>
              <a:rPr b="0" lang="en-PH" sz="1800" spc="-1" strike="noStrike">
                <a:latin typeface="Lato"/>
                <a:ea typeface=""/>
              </a:rPr>
              <a:t>The </a:t>
            </a:r>
            <a:r>
              <a:rPr b="1" lang="en-PH" sz="1800" spc="-1" strike="noStrike">
                <a:latin typeface="Lato"/>
                <a:ea typeface=""/>
              </a:rPr>
              <a:t>Aten asteroids</a:t>
            </a:r>
            <a:r>
              <a:rPr b="0" lang="en-PH" sz="1800" spc="-1" strike="noStrike">
                <a:latin typeface="Lato"/>
                <a:ea typeface=""/>
              </a:rPr>
              <a:t> lie outside the asteroid belt, near the orbit of Mars. These include </a:t>
            </a:r>
            <a:r>
              <a:rPr b="0" lang="en-PH" sz="1800" spc="-1" strike="noStrike">
                <a:latin typeface="Lato"/>
              </a:rPr>
              <a:t>Ceres, Pallas, Juno, and Vesta.</a:t>
            </a:r>
            <a:endParaRPr b="0" lang="en-PH" sz="1800" spc="-1" strike="noStrike">
              <a:latin typeface="Lato"/>
              <a:ea typeface=""/>
            </a:endParaRPr>
          </a:p>
          <a:p>
            <a:pPr marL="216000" indent="-216000">
              <a:buClr>
                <a:srgbClr val="000000"/>
              </a:buClr>
              <a:buFont typeface="Symbol" charset="2"/>
              <a:buChar char=""/>
            </a:pPr>
            <a:endParaRPr b="0" lang="en-PH" sz="1800" spc="-1" strike="noStrike">
              <a:latin typeface="Lato"/>
              <a:ea typeface=""/>
            </a:endParaRPr>
          </a:p>
          <a:p>
            <a:pPr marL="216000" indent="-216000">
              <a:buClr>
                <a:srgbClr val="000000"/>
              </a:buClr>
              <a:buFont typeface="Symbol" charset="2"/>
              <a:buChar char=""/>
            </a:pPr>
            <a:r>
              <a:rPr b="0" lang="en-PH" sz="1800" spc="-1" strike="noStrike">
                <a:latin typeface="Lato"/>
                <a:ea typeface=""/>
              </a:rPr>
              <a:t> </a:t>
            </a:r>
            <a:r>
              <a:rPr b="0" lang="en-PH" sz="1800" spc="-1" strike="noStrike">
                <a:latin typeface="Lato"/>
                <a:ea typeface=""/>
              </a:rPr>
              <a:t>The </a:t>
            </a:r>
            <a:r>
              <a:rPr b="1" lang="en-PH" sz="1800" spc="-1" strike="noStrike">
                <a:latin typeface="Lato"/>
                <a:ea typeface=""/>
              </a:rPr>
              <a:t>Apollo asteroids</a:t>
            </a:r>
            <a:r>
              <a:rPr b="0" lang="en-PH" sz="1800" spc="-1" strike="noStrike">
                <a:latin typeface="Lato"/>
                <a:ea typeface=""/>
              </a:rPr>
              <a:t> lie near Earth, which sometimes cross Earth’s orbit. Some </a:t>
            </a:r>
            <a:r>
              <a:rPr b="0" lang="en-PH" sz="1800" spc="-1" strike="noStrike">
                <a:latin typeface="Lato"/>
              </a:rPr>
              <a:t>examples of these are Icarus that has reached Earth at about 6 million km, Geographos that has reached Earth at about 5 million km, and Eros that has reached Earth at about</a:t>
            </a:r>
            <a:endParaRPr b="0" lang="en-PH" sz="1800" spc="-1" strike="noStrike">
              <a:latin typeface="Lato"/>
              <a:ea typeface=""/>
            </a:endParaRPr>
          </a:p>
          <a:p>
            <a:pPr marL="216000" indent="-216000">
              <a:buClr>
                <a:srgbClr val="000000"/>
              </a:buClr>
              <a:buFont typeface="Symbol" charset="2"/>
              <a:buChar char=""/>
            </a:pPr>
            <a:r>
              <a:rPr b="0" lang="en-PH" sz="1800" spc="-1" strike="noStrike">
                <a:latin typeface="Lato"/>
              </a:rPr>
              <a:t>2.67 million km.</a:t>
            </a:r>
            <a:endParaRPr b="0" lang="en-PH" sz="1800" spc="-1" strike="noStrike">
              <a:latin typeface="Lato"/>
              <a:ea typeface=""/>
            </a:endParaRPr>
          </a:p>
          <a:p>
            <a:pPr marL="216000" indent="-216000">
              <a:buClr>
                <a:srgbClr val="000000"/>
              </a:buClr>
              <a:buFont typeface="Symbol" charset="2"/>
              <a:buChar char=""/>
            </a:pPr>
            <a:endParaRPr b="0" lang="en-PH" sz="1800" spc="-1" strike="noStrike">
              <a:latin typeface="Lato"/>
              <a:ea typeface=""/>
            </a:endParaRPr>
          </a:p>
          <a:p>
            <a:pPr marL="216000" indent="-216000">
              <a:buClr>
                <a:srgbClr val="000000"/>
              </a:buClr>
              <a:buFont typeface="Symbol" charset="2"/>
              <a:buChar char=""/>
            </a:pPr>
            <a:r>
              <a:rPr b="0" lang="en-PH" sz="1800" spc="-1" strike="noStrike">
                <a:latin typeface="Lato"/>
                <a:ea typeface=""/>
              </a:rPr>
              <a:t>The </a:t>
            </a:r>
            <a:r>
              <a:rPr b="1" lang="en-PH" sz="1800" spc="-1" strike="noStrike">
                <a:latin typeface="Lato"/>
                <a:ea typeface=""/>
              </a:rPr>
              <a:t>Trojan asteroids</a:t>
            </a:r>
            <a:r>
              <a:rPr b="0" lang="en-PH" sz="1800" spc="-1" strike="noStrike">
                <a:latin typeface="Lato"/>
                <a:ea typeface=""/>
              </a:rPr>
              <a:t> are known to dwell along Jupiter’s orbital path and lie within </a:t>
            </a:r>
            <a:r>
              <a:rPr b="0" lang="en-PH" sz="1800" spc="-1" strike="noStrike">
                <a:latin typeface="Lato"/>
              </a:rPr>
              <a:t>the asteroid belts. The asteroids Hector, Diomedes, Agamemnon, Petrocius, and other asteroids within this region circle the Sun for 12 years.</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Box 5"/>
          <p:cNvSpPr/>
          <p:nvPr/>
        </p:nvSpPr>
        <p:spPr>
          <a:xfrm>
            <a:off x="180000" y="0"/>
            <a:ext cx="107294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Other Members of the Solar System</a:t>
            </a:r>
            <a:endParaRPr b="0" lang="en-PH" sz="3400" spc="-1" strike="noStrike">
              <a:latin typeface="Arial"/>
            </a:endParaRPr>
          </a:p>
        </p:txBody>
      </p:sp>
      <p:sp>
        <p:nvSpPr>
          <p:cNvPr id="149" name=""/>
          <p:cNvSpPr txBox="1"/>
          <p:nvPr/>
        </p:nvSpPr>
        <p:spPr>
          <a:xfrm>
            <a:off x="720000" y="1152720"/>
            <a:ext cx="1800000" cy="524160"/>
          </a:xfrm>
          <a:prstGeom prst="rect">
            <a:avLst/>
          </a:prstGeom>
          <a:solidFill>
            <a:srgbClr val="fff5ce"/>
          </a:solidFill>
          <a:ln w="57240">
            <a:solidFill>
              <a:srgbClr val="ff8000"/>
            </a:solidFill>
            <a:round/>
          </a:ln>
        </p:spPr>
        <p:txBody>
          <a:bodyPr lIns="118440" rIns="118440" tIns="73440" bIns="73440" anchor="t">
            <a:noAutofit/>
          </a:bodyPr>
          <a:p>
            <a:pPr algn="ctr">
              <a:buNone/>
            </a:pPr>
            <a:r>
              <a:rPr b="1" lang="en-PH" sz="1800" spc="-1" strike="noStrike">
                <a:latin typeface="Lato"/>
                <a:ea typeface=""/>
              </a:rPr>
              <a:t>Comets</a:t>
            </a:r>
            <a:endParaRPr b="1" lang="en-PH" sz="1800" spc="-1" strike="noStrike">
              <a:latin typeface="Lato"/>
              <a:ea typeface=""/>
            </a:endParaRPr>
          </a:p>
        </p:txBody>
      </p:sp>
      <p:sp>
        <p:nvSpPr>
          <p:cNvPr id="150" name=""/>
          <p:cNvSpPr txBox="1"/>
          <p:nvPr/>
        </p:nvSpPr>
        <p:spPr>
          <a:xfrm>
            <a:off x="720000" y="1876680"/>
            <a:ext cx="10800000" cy="1183320"/>
          </a:xfrm>
          <a:prstGeom prst="rect">
            <a:avLst/>
          </a:prstGeom>
          <a:noFill/>
          <a:ln w="0">
            <a:noFill/>
          </a:ln>
        </p:spPr>
        <p:txBody>
          <a:bodyPr lIns="90000" rIns="90000" tIns="45000" bIns="45000" anchor="t">
            <a:noAutofit/>
          </a:bodyPr>
          <a:p>
            <a:pPr algn="just">
              <a:buNone/>
            </a:pPr>
            <a:r>
              <a:rPr b="0" lang="en-PH" sz="1800" spc="-1" strike="noStrike">
                <a:latin typeface="Lato"/>
              </a:rPr>
              <a:t>	</a:t>
            </a:r>
            <a:r>
              <a:rPr b="0" lang="en-PH" sz="1800" spc="-1" strike="noStrike">
                <a:latin typeface="Lato"/>
              </a:rPr>
              <a:t>Comets are known for their structure. Theoretically, they originated from a dense shell of material surrounding the Oort cloud, the outer edge of the solar system that is about a trillion miles away from the Sun. Comets have a cloudy appearance, and they contain these three basic parts :</a:t>
            </a:r>
            <a:endParaRPr b="0" lang="en-PH" sz="1800" spc="-1" strike="noStrike">
              <a:latin typeface="Lato"/>
              <a:ea typeface=""/>
            </a:endParaRPr>
          </a:p>
        </p:txBody>
      </p:sp>
      <p:sp>
        <p:nvSpPr>
          <p:cNvPr id="151" name=""/>
          <p:cNvSpPr txBox="1"/>
          <p:nvPr/>
        </p:nvSpPr>
        <p:spPr>
          <a:xfrm>
            <a:off x="720000" y="3101760"/>
            <a:ext cx="10800000" cy="718560"/>
          </a:xfrm>
          <a:prstGeom prst="rect">
            <a:avLst/>
          </a:prstGeom>
          <a:noFill/>
          <a:ln w="0">
            <a:noFill/>
          </a:ln>
        </p:spPr>
        <p:txBody>
          <a:bodyPr lIns="90000" rIns="90000" tIns="45000" bIns="45000" anchor="t">
            <a:noAutofit/>
          </a:bodyPr>
          <a:p>
            <a:pPr marL="216000" indent="-216000">
              <a:buClr>
                <a:srgbClr val="000000"/>
              </a:buClr>
              <a:buFont typeface="Wingdings" charset="2"/>
              <a:buChar char=""/>
            </a:pPr>
            <a:r>
              <a:rPr b="0" lang="en-PH" sz="1800" spc="-1" strike="noStrike">
                <a:latin typeface="Lato"/>
                <a:ea typeface=""/>
              </a:rPr>
              <a:t>The </a:t>
            </a:r>
            <a:r>
              <a:rPr b="1" lang="en-PH" sz="1800" spc="-1" strike="noStrike">
                <a:latin typeface="Lato"/>
                <a:ea typeface=""/>
              </a:rPr>
              <a:t>nucleus</a:t>
            </a:r>
            <a:r>
              <a:rPr b="0" lang="en-PH" sz="1800" spc="-1" strike="noStrike">
                <a:latin typeface="Lato"/>
                <a:ea typeface=""/>
              </a:rPr>
              <a:t> is believed to be solid, containing a chunk of dust, ice or frozen gases, </a:t>
            </a:r>
            <a:r>
              <a:rPr b="0" lang="en-PH" sz="1800" spc="-1" strike="noStrike">
                <a:latin typeface="Lato"/>
              </a:rPr>
              <a:t>water vapor, and other materials.</a:t>
            </a:r>
            <a:endParaRPr b="0" lang="en-PH" sz="1800" spc="-1" strike="noStrike">
              <a:latin typeface="Lato"/>
              <a:ea typeface=""/>
            </a:endParaRPr>
          </a:p>
        </p:txBody>
      </p:sp>
      <p:sp>
        <p:nvSpPr>
          <p:cNvPr id="152" name=""/>
          <p:cNvSpPr txBox="1"/>
          <p:nvPr/>
        </p:nvSpPr>
        <p:spPr>
          <a:xfrm>
            <a:off x="720000" y="3960000"/>
            <a:ext cx="10641600" cy="718560"/>
          </a:xfrm>
          <a:prstGeom prst="rect">
            <a:avLst/>
          </a:prstGeom>
          <a:noFill/>
          <a:ln w="0">
            <a:noFill/>
          </a:ln>
        </p:spPr>
        <p:txBody>
          <a:bodyPr lIns="90000" rIns="90000" tIns="45000" bIns="45000" anchor="t">
            <a:noAutofit/>
          </a:bodyPr>
          <a:p>
            <a:pPr marL="216000" indent="-216000">
              <a:buClr>
                <a:srgbClr val="000000"/>
              </a:buClr>
              <a:buFont typeface="Wingdings" charset="2"/>
              <a:buChar char=""/>
            </a:pPr>
            <a:r>
              <a:rPr b="0" lang="en-PH" sz="1800" spc="-1" strike="noStrike">
                <a:latin typeface="Lato"/>
                <a:ea typeface=""/>
              </a:rPr>
              <a:t>The cloud-like </a:t>
            </a:r>
            <a:r>
              <a:rPr b="1" lang="en-PH" sz="1800" spc="-1" strike="noStrike">
                <a:latin typeface="Lato"/>
                <a:ea typeface=""/>
              </a:rPr>
              <a:t>coma</a:t>
            </a:r>
            <a:r>
              <a:rPr b="0" lang="en-PH" sz="1800" spc="-1" strike="noStrike">
                <a:latin typeface="Lato"/>
                <a:ea typeface=""/>
              </a:rPr>
              <a:t> surrounds the </a:t>
            </a:r>
            <a:r>
              <a:rPr b="0" lang="en-PH" sz="1800" spc="-1" strike="noStrike">
                <a:latin typeface="Lato"/>
              </a:rPr>
              <a:t>nucleus and is composed of gas and small bits of rocks and dust.</a:t>
            </a:r>
            <a:endParaRPr b="0" lang="en-PH" sz="1800" spc="-1" strike="noStrike">
              <a:latin typeface="Lato"/>
              <a:ea typeface=""/>
            </a:endParaRPr>
          </a:p>
        </p:txBody>
      </p:sp>
      <p:sp>
        <p:nvSpPr>
          <p:cNvPr id="153" name=""/>
          <p:cNvSpPr txBox="1"/>
          <p:nvPr/>
        </p:nvSpPr>
        <p:spPr>
          <a:xfrm>
            <a:off x="720000" y="4680000"/>
            <a:ext cx="10800000" cy="1444320"/>
          </a:xfrm>
          <a:prstGeom prst="rect">
            <a:avLst/>
          </a:prstGeom>
          <a:noFill/>
          <a:ln w="0">
            <a:noFill/>
          </a:ln>
        </p:spPr>
        <p:txBody>
          <a:bodyPr lIns="90000" rIns="90000" tIns="45000" bIns="45000" anchor="t">
            <a:noAutofit/>
          </a:bodyPr>
          <a:p>
            <a:pPr marL="216000" indent="-216000" algn="just">
              <a:buClr>
                <a:srgbClr val="000000"/>
              </a:buClr>
              <a:buFont typeface="Wingdings" charset="2"/>
              <a:buChar char=""/>
            </a:pPr>
            <a:r>
              <a:rPr b="0" lang="en-PH" sz="1800" spc="-1" strike="noStrike">
                <a:latin typeface="Lato"/>
                <a:ea typeface=""/>
              </a:rPr>
              <a:t>The </a:t>
            </a:r>
            <a:r>
              <a:rPr b="1" lang="en-PH" sz="1800" spc="-1" strike="noStrike">
                <a:latin typeface="Lato"/>
                <a:ea typeface=""/>
              </a:rPr>
              <a:t>tail </a:t>
            </a:r>
            <a:r>
              <a:rPr b="0" lang="en-PH" sz="1800" spc="-1" strike="noStrike">
                <a:latin typeface="Lato"/>
                <a:ea typeface=""/>
              </a:rPr>
              <a:t>is made of gas or dust </a:t>
            </a:r>
            <a:r>
              <a:rPr b="0" lang="en-PH" sz="1800" spc="-1" strike="noStrike">
                <a:latin typeface="Lato"/>
              </a:rPr>
              <a:t>particles or both. A comet has a tail when it is near the Sun due to the melting of icy constituents and dust blown away by the solar wind, making it very bright and causing it to form its tail. However, when it goes away from the Sun, its tail disappears.</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Box 6"/>
          <p:cNvSpPr/>
          <p:nvPr/>
        </p:nvSpPr>
        <p:spPr>
          <a:xfrm>
            <a:off x="180000" y="0"/>
            <a:ext cx="107294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Other Members of the Solar System</a:t>
            </a:r>
            <a:endParaRPr b="0" lang="en-PH" sz="3400" spc="-1" strike="noStrike">
              <a:latin typeface="Arial"/>
            </a:endParaRPr>
          </a:p>
        </p:txBody>
      </p:sp>
      <p:sp>
        <p:nvSpPr>
          <p:cNvPr id="155" name=""/>
          <p:cNvSpPr txBox="1"/>
          <p:nvPr/>
        </p:nvSpPr>
        <p:spPr>
          <a:xfrm>
            <a:off x="720000" y="1190880"/>
            <a:ext cx="7200000" cy="467280"/>
          </a:xfrm>
          <a:prstGeom prst="rect">
            <a:avLst/>
          </a:prstGeom>
          <a:solidFill>
            <a:srgbClr val="fff5ce"/>
          </a:solidFill>
          <a:ln w="38160">
            <a:solidFill>
              <a:srgbClr val="ff8000"/>
            </a:solidFill>
            <a:round/>
          </a:ln>
        </p:spPr>
        <p:txBody>
          <a:bodyPr lIns="109080" rIns="109080" tIns="64080" bIns="64080" anchor="t">
            <a:noAutofit/>
          </a:bodyPr>
          <a:p>
            <a:r>
              <a:rPr b="0" lang="en-PH" sz="1800" spc="-1" strike="noStrike">
                <a:latin typeface="Lato"/>
                <a:ea typeface=""/>
              </a:rPr>
              <a:t>Comets are grouped according to their </a:t>
            </a:r>
            <a:r>
              <a:rPr b="1" lang="en-PH" sz="1800" spc="-1" strike="noStrike">
                <a:latin typeface="Lato"/>
                <a:ea typeface=""/>
              </a:rPr>
              <a:t>order of appearance:</a:t>
            </a:r>
            <a:endParaRPr b="0" lang="en-PH" sz="1800" spc="-1" strike="noStrike">
              <a:latin typeface="Lato"/>
              <a:ea typeface=""/>
            </a:endParaRPr>
          </a:p>
        </p:txBody>
      </p:sp>
      <p:sp>
        <p:nvSpPr>
          <p:cNvPr id="156" name=""/>
          <p:cNvSpPr txBox="1"/>
          <p:nvPr/>
        </p:nvSpPr>
        <p:spPr>
          <a:xfrm>
            <a:off x="813240" y="1964880"/>
            <a:ext cx="6386760" cy="1995120"/>
          </a:xfrm>
          <a:prstGeom prst="rect">
            <a:avLst/>
          </a:prstGeom>
          <a:noFill/>
          <a:ln w="0">
            <a:noFill/>
          </a:ln>
        </p:spPr>
        <p:txBody>
          <a:bodyPr lIns="90000" rIns="90000" tIns="45000" bIns="45000" anchor="t">
            <a:noAutofit/>
          </a:bodyPr>
          <a:p>
            <a:pPr algn="just">
              <a:buNone/>
            </a:pPr>
            <a:r>
              <a:rPr b="0" lang="en-PH" sz="1800" spc="-1" strike="noStrike">
                <a:latin typeface="Lato"/>
                <a:ea typeface=""/>
              </a:rPr>
              <a:t>	</a:t>
            </a:r>
            <a:r>
              <a:rPr b="1" lang="en-PH" sz="1800" spc="-1" strike="noStrike">
                <a:latin typeface="Lato"/>
                <a:ea typeface=""/>
              </a:rPr>
              <a:t>Short-period comets </a:t>
            </a:r>
            <a:r>
              <a:rPr b="0" lang="en-PH" sz="1800" spc="-1" strike="noStrike">
                <a:latin typeface="Lato"/>
                <a:ea typeface=""/>
              </a:rPr>
              <a:t>(periodic comets) </a:t>
            </a:r>
            <a:r>
              <a:rPr b="0" lang="en-PH" sz="1800" spc="-1" strike="noStrike">
                <a:latin typeface="Lato"/>
              </a:rPr>
              <a:t>are those with an orbital period of less than 200 years. One example of a short-period comet is Halley’s Comet. Edmund Halley predicted it to appear every 75 to 76 years. Another example is the Tempel–Tuttle Comet that takes 33 years to orbit the Sun .</a:t>
            </a:r>
            <a:endParaRPr b="0" lang="en-PH" sz="1800" spc="-1" strike="noStrike">
              <a:latin typeface="Lato"/>
              <a:ea typeface=""/>
            </a:endParaRPr>
          </a:p>
        </p:txBody>
      </p:sp>
      <p:sp>
        <p:nvSpPr>
          <p:cNvPr id="157" name=""/>
          <p:cNvSpPr txBox="1"/>
          <p:nvPr/>
        </p:nvSpPr>
        <p:spPr>
          <a:xfrm>
            <a:off x="813240" y="4320000"/>
            <a:ext cx="6285960" cy="1620000"/>
          </a:xfrm>
          <a:prstGeom prst="rect">
            <a:avLst/>
          </a:prstGeom>
          <a:noFill/>
          <a:ln w="0">
            <a:noFill/>
          </a:ln>
        </p:spPr>
        <p:txBody>
          <a:bodyPr lIns="90000" rIns="90000" tIns="45000" bIns="45000" anchor="t">
            <a:noAutofit/>
          </a:bodyPr>
          <a:p>
            <a:pPr algn="just">
              <a:buNone/>
            </a:pPr>
            <a:r>
              <a:rPr b="0" lang="en-PH" sz="1800" spc="-1" strike="noStrike">
                <a:latin typeface="Lato"/>
                <a:ea typeface=""/>
              </a:rPr>
              <a:t>	</a:t>
            </a:r>
            <a:r>
              <a:rPr b="1" lang="en-PH" sz="1800" spc="-1" strike="noStrike">
                <a:latin typeface="Lato"/>
                <a:ea typeface=""/>
              </a:rPr>
              <a:t>Long-period comets</a:t>
            </a:r>
            <a:r>
              <a:rPr b="0" lang="en-PH" sz="1800" spc="-1" strike="noStrike">
                <a:latin typeface="Lato"/>
                <a:ea typeface=""/>
              </a:rPr>
              <a:t> have an orbital </a:t>
            </a:r>
            <a:r>
              <a:rPr b="0" lang="en-PH" sz="1800" spc="-1" strike="noStrike">
                <a:latin typeface="Lato"/>
              </a:rPr>
              <a:t>period of more than 200 years. Hale–Bopp comet takes about 2,534 years to orbit the Sun . Another example is the Hyakutake comet that has an orbital period of 113,782 years.</a:t>
            </a:r>
            <a:endParaRPr b="0" lang="en-PH" sz="1800" spc="-1" strike="noStrike">
              <a:latin typeface="Lato"/>
              <a:ea typeface=""/>
            </a:endParaRPr>
          </a:p>
        </p:txBody>
      </p:sp>
      <p:pic>
        <p:nvPicPr>
          <p:cNvPr id="158" name="" descr=""/>
          <p:cNvPicPr/>
          <p:nvPr/>
        </p:nvPicPr>
        <p:blipFill>
          <a:blip r:embed="rId1"/>
          <a:stretch/>
        </p:blipFill>
        <p:spPr>
          <a:xfrm>
            <a:off x="7761960" y="2104920"/>
            <a:ext cx="3758040" cy="3295080"/>
          </a:xfrm>
          <a:prstGeom prst="rect">
            <a:avLst/>
          </a:prstGeom>
          <a:ln w="76320">
            <a:solidFill>
              <a:srgbClr val="ff8000"/>
            </a:solidFill>
            <a:round/>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Box 7"/>
          <p:cNvSpPr/>
          <p:nvPr/>
        </p:nvSpPr>
        <p:spPr>
          <a:xfrm>
            <a:off x="180000" y="0"/>
            <a:ext cx="1072944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Other Members of the Solar System</a:t>
            </a:r>
            <a:endParaRPr b="0" lang="en-PH" sz="3400" spc="-1" strike="noStrike">
              <a:latin typeface="Arial"/>
            </a:endParaRPr>
          </a:p>
        </p:txBody>
      </p:sp>
      <p:sp>
        <p:nvSpPr>
          <p:cNvPr id="160" name=""/>
          <p:cNvSpPr txBox="1"/>
          <p:nvPr/>
        </p:nvSpPr>
        <p:spPr>
          <a:xfrm>
            <a:off x="720000" y="1330920"/>
            <a:ext cx="3600000" cy="469080"/>
          </a:xfrm>
          <a:prstGeom prst="rect">
            <a:avLst/>
          </a:prstGeom>
          <a:solidFill>
            <a:srgbClr val="ffffff"/>
          </a:solidFill>
          <a:ln w="57240">
            <a:solidFill>
              <a:srgbClr val="ff8000"/>
            </a:solidFill>
            <a:round/>
          </a:ln>
        </p:spPr>
        <p:txBody>
          <a:bodyPr lIns="118440" rIns="118440" tIns="73440" bIns="73440" anchor="t">
            <a:noAutofit/>
          </a:bodyPr>
          <a:p>
            <a:r>
              <a:rPr b="1" lang="en-PH" sz="1800" spc="-1" strike="noStrike">
                <a:latin typeface="Lato"/>
                <a:ea typeface=""/>
              </a:rPr>
              <a:t>Kuiper Belt and Oort Cloud</a:t>
            </a:r>
            <a:endParaRPr b="1" lang="en-PH" sz="1800" spc="-1" strike="noStrike">
              <a:latin typeface="Lato"/>
              <a:ea typeface=""/>
            </a:endParaRPr>
          </a:p>
        </p:txBody>
      </p:sp>
      <p:sp>
        <p:nvSpPr>
          <p:cNvPr id="161" name=""/>
          <p:cNvSpPr txBox="1"/>
          <p:nvPr/>
        </p:nvSpPr>
        <p:spPr>
          <a:xfrm>
            <a:off x="720000" y="2700000"/>
            <a:ext cx="6120000" cy="2333520"/>
          </a:xfrm>
          <a:prstGeom prst="rect">
            <a:avLst/>
          </a:prstGeom>
          <a:noFill/>
          <a:ln w="0">
            <a:noFill/>
          </a:ln>
        </p:spPr>
        <p:txBody>
          <a:bodyPr lIns="90000" rIns="90000" tIns="45000" bIns="45000" anchor="t">
            <a:noAutofit/>
          </a:bodyPr>
          <a:p>
            <a:pPr algn="just">
              <a:buNone/>
            </a:pPr>
            <a:r>
              <a:rPr b="0" lang="en-PH" sz="1800" spc="-1" strike="noStrike">
                <a:latin typeface="Lato"/>
              </a:rPr>
              <a:t>	</a:t>
            </a:r>
            <a:r>
              <a:rPr b="0" lang="en-PH" sz="1800" spc="-1" strike="noStrike">
                <a:latin typeface="Lato"/>
              </a:rPr>
              <a:t>The Kuiper belt is believed to be the origin of the short-period comets. The objects coming from this region are found orbiting the Sun from beyond Neptune and Pluto. The Oort cloud is a theoretical gathering of rocks in spherical motion at the outer edge of the solar system.</a:t>
            </a:r>
            <a:endParaRPr b="0" lang="en-PH" sz="1800" spc="-1" strike="noStrike">
              <a:latin typeface="Lato"/>
              <a:ea typeface=""/>
            </a:endParaRPr>
          </a:p>
          <a:p>
            <a:pPr algn="just">
              <a:buNone/>
            </a:pPr>
            <a:r>
              <a:rPr b="0" lang="en-PH" sz="1800" spc="-1" strike="noStrike">
                <a:latin typeface="Lato"/>
              </a:rPr>
              <a:t>Accordingly, this region is where long period</a:t>
            </a:r>
            <a:endParaRPr b="0" lang="en-PH" sz="1800" spc="-1" strike="noStrike">
              <a:latin typeface="Lato"/>
              <a:ea typeface=""/>
            </a:endParaRPr>
          </a:p>
          <a:p>
            <a:pPr algn="just">
              <a:buNone/>
            </a:pPr>
            <a:r>
              <a:rPr b="0" lang="en-PH" sz="1800" spc="-1" strike="noStrike">
                <a:latin typeface="Lato"/>
              </a:rPr>
              <a:t>comets form.</a:t>
            </a:r>
            <a:endParaRPr b="0" lang="en-PH" sz="1800" spc="-1" strike="noStrike">
              <a:latin typeface="Lato"/>
              <a:ea typeface=""/>
            </a:endParaRPr>
          </a:p>
        </p:txBody>
      </p:sp>
      <p:pic>
        <p:nvPicPr>
          <p:cNvPr id="162" name="" descr=""/>
          <p:cNvPicPr/>
          <p:nvPr/>
        </p:nvPicPr>
        <p:blipFill>
          <a:blip r:embed="rId1"/>
          <a:stretch/>
        </p:blipFill>
        <p:spPr>
          <a:xfrm>
            <a:off x="7257960" y="2217960"/>
            <a:ext cx="4262040" cy="2822040"/>
          </a:xfrm>
          <a:prstGeom prst="rect">
            <a:avLst/>
          </a:prstGeom>
          <a:ln w="38160">
            <a:solidFill>
              <a:srgbClr val="ff8000"/>
            </a:solidFill>
            <a:round/>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649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2023-04-27T11:09:17Z</dcterms:modified>
  <cp:revision>108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