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840" cy="6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0720" cy="2790720"/>
          </a:xfrm>
          <a:prstGeom prst="rect">
            <a:avLst/>
          </a:prstGeom>
          <a:ln w="0">
            <a:noFill/>
          </a:ln>
        </p:spPr>
      </p:pic>
      <p:sp>
        <p:nvSpPr>
          <p:cNvPr id="2" name="Rectangle 5"/>
          <p:cNvSpPr/>
          <p:nvPr/>
        </p:nvSpPr>
        <p:spPr>
          <a:xfrm>
            <a:off x="3487320" y="1475280"/>
            <a:ext cx="8696160" cy="3854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160" cy="375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840" cy="626760"/>
          </a:xfrm>
          <a:prstGeom prst="rect">
            <a:avLst/>
          </a:prstGeom>
          <a:ln w="0">
            <a:noFill/>
          </a:ln>
        </p:spPr>
      </p:pic>
      <p:sp>
        <p:nvSpPr>
          <p:cNvPr id="43"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360" cy="1026360"/>
          </a:xfrm>
          <a:prstGeom prst="rect">
            <a:avLst/>
          </a:prstGeom>
          <a:ln w="0">
            <a:noFill/>
          </a:ln>
        </p:spPr>
      </p:pic>
      <p:sp>
        <p:nvSpPr>
          <p:cNvPr id="45"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3840" cy="626760"/>
          </a:xfrm>
          <a:prstGeom prst="rect">
            <a:avLst/>
          </a:prstGeom>
          <a:ln w="0">
            <a:noFill/>
          </a:ln>
        </p:spPr>
      </p:pic>
      <p:sp>
        <p:nvSpPr>
          <p:cNvPr id="86"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6360" cy="1026360"/>
          </a:xfrm>
          <a:prstGeom prst="rect">
            <a:avLst/>
          </a:prstGeom>
          <a:ln w="0">
            <a:noFill/>
          </a:ln>
        </p:spPr>
      </p:pic>
      <p:sp>
        <p:nvSpPr>
          <p:cNvPr id="88"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3840" cy="626760"/>
          </a:xfrm>
          <a:prstGeom prst="rect">
            <a:avLst/>
          </a:prstGeom>
          <a:ln w="0">
            <a:noFill/>
          </a:ln>
        </p:spPr>
      </p:pic>
      <p:sp>
        <p:nvSpPr>
          <p:cNvPr id="129"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6360" cy="1026360"/>
          </a:xfrm>
          <a:prstGeom prst="rect">
            <a:avLst/>
          </a:prstGeom>
          <a:ln w="0">
            <a:noFill/>
          </a:ln>
        </p:spPr>
      </p:pic>
      <p:sp>
        <p:nvSpPr>
          <p:cNvPr id="131"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608160" cy="33764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904840"/>
            <a:ext cx="748692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Ang Paglaganap ng Islam</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39" name=""/>
          <p:cNvGraphicFramePr/>
          <p:nvPr/>
        </p:nvGraphicFramePr>
        <p:xfrm>
          <a:off x="152280" y="1062000"/>
          <a:ext cx="11727360" cy="5057640"/>
        </p:xfrm>
        <a:graphic>
          <a:graphicData uri="http://schemas.openxmlformats.org/drawingml/2006/table">
            <a:tbl>
              <a:tblPr/>
              <a:tblGrid>
                <a:gridCol w="2022480"/>
                <a:gridCol w="2107440"/>
                <a:gridCol w="7597800"/>
              </a:tblGrid>
              <a:tr h="1939680">
                <a:tc>
                  <a:txBody>
                    <a:bodyPr lIns="90000" rIns="90000" anchor="ctr">
                      <a:noAutofit/>
                    </a:bodyPr>
                    <a:p>
                      <a:pPr algn="ctr">
                        <a:lnSpc>
                          <a:spcPct val="100000"/>
                        </a:lnSpc>
                        <a:buNone/>
                      </a:pPr>
                      <a:r>
                        <a:rPr b="1" lang="en-PH" sz="1800" spc="-1" strike="noStrike">
                          <a:latin typeface="Lato"/>
                        </a:rPr>
                        <a:t>TAUSUG</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JOLO, SULU</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Lato"/>
                        </a:rPr>
                        <a:t>Bago pa man dumating ang relihiyong Islam sa Pilipinas, ang mga Tausug ay nagtataglay na ng mataas na antas ng kabihasnan. Ito ay masasalamin sa kanilang sentralisadong pamahalaan.</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Malugod na tinanggap ng mga Tausug ang pananampalatayang Islam.</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Lubusang lumakas ang Islam sa Sulu pagsapit ng ika-13 siglo. Taong 1450 naitatag ang sultanato ng Sulu na naging instrumento sa paglawak ng kaniyang nasasakupan.</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Maraming mga Tausug ang nanirahan sa iba’t ibang bahagi ng Mindanao tulad ng Tawi-Tawi, Palawan, Basilan, at Zamboanga.</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1635480">
                <a:tc>
                  <a:txBody>
                    <a:bodyPr lIns="90000" rIns="90000" anchor="ctr">
                      <a:noAutofit/>
                    </a:bodyPr>
                    <a:p>
                      <a:pPr algn="ctr">
                        <a:lnSpc>
                          <a:spcPct val="100000"/>
                        </a:lnSpc>
                        <a:buNone/>
                      </a:pPr>
                      <a:r>
                        <a:rPr b="1" lang="en-PH" sz="1800" spc="-1" strike="noStrike">
                          <a:latin typeface="Arial"/>
                        </a:rPr>
                        <a:t>YAKAN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Arial"/>
                        </a:rPr>
                        <a:t>BASILAN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t">
                      <a:noAutofit/>
                    </a:bodyPr>
                    <a:p>
                      <a:pPr marL="216000" indent="-216000" algn="just">
                        <a:lnSpc>
                          <a:spcPct val="100000"/>
                        </a:lnSpc>
                        <a:buClr>
                          <a:srgbClr val="000000"/>
                        </a:buClr>
                        <a:buSzPct val="45000"/>
                        <a:buFont typeface="Wingdings" charset="2"/>
                        <a:buChar char=""/>
                      </a:pPr>
                      <a:r>
                        <a:rPr b="0" lang="en-PH" sz="1400" spc="-1" strike="noStrike">
                          <a:latin typeface="Lato"/>
                        </a:rPr>
                        <a:t>Basilan ang tirahan ng mga Yakan. Ito ay nagmula sa salitang </a:t>
                      </a:r>
                      <a:r>
                        <a:rPr b="0" i="1" lang="en-PH" sz="1400" spc="-1" strike="noStrike">
                          <a:latin typeface="Lato"/>
                        </a:rPr>
                        <a:t>basi </a:t>
                      </a:r>
                      <a:r>
                        <a:rPr b="0" lang="en-PH" sz="1400" spc="-1" strike="noStrike">
                          <a:latin typeface="Lato"/>
                        </a:rPr>
                        <a:t>(bakal) at </a:t>
                      </a:r>
                      <a:r>
                        <a:rPr b="0" i="1" lang="en-PH" sz="1400" spc="-1" strike="noStrike">
                          <a:latin typeface="Lato"/>
                        </a:rPr>
                        <a:t>balani </a:t>
                      </a:r>
                      <a:r>
                        <a:rPr b="0" lang="en-PH" sz="1400" spc="-1" strike="noStrike">
                          <a:latin typeface="Lato"/>
                        </a:rPr>
                        <a:t>(magnate).</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Kilala sa Basilan ang punongkahoy na </a:t>
                      </a:r>
                      <a:r>
                        <a:rPr b="0" i="1" lang="en-PH" sz="1400" spc="-1" strike="noStrike">
                          <a:latin typeface="Lato"/>
                        </a:rPr>
                        <a:t>yakal </a:t>
                      </a:r>
                      <a:r>
                        <a:rPr b="0" lang="en-PH" sz="1400" spc="-1" strike="noStrike">
                          <a:latin typeface="Lato"/>
                        </a:rPr>
                        <a:t>na pinagmulan ng salitang Yakan.</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May malalim na kultura na ang pundasyon ay ang </a:t>
                      </a:r>
                      <a:r>
                        <a:rPr b="1" lang="en-PH" sz="1400" spc="-1" strike="noStrike">
                          <a:latin typeface="Lato"/>
                        </a:rPr>
                        <a:t>martabat</a:t>
                      </a:r>
                      <a:r>
                        <a:rPr b="0" lang="en-PH" sz="1400" spc="-1" strike="noStrike">
                          <a:latin typeface="Lato"/>
                        </a:rPr>
                        <a:t> – isang salita na nangangahulugang karangalan o dignidad.</a:t>
                      </a:r>
                      <a:endParaRPr b="0" lang="en-PH"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1482840">
                <a:tc>
                  <a:txBody>
                    <a:bodyPr lIns="90000" rIns="90000" anchor="ctr">
                      <a:noAutofit/>
                    </a:bodyPr>
                    <a:p>
                      <a:pPr algn="ctr">
                        <a:lnSpc>
                          <a:spcPct val="100000"/>
                        </a:lnSpc>
                        <a:buNone/>
                      </a:pPr>
                      <a:r>
                        <a:rPr b="1" lang="en-PH" sz="1800" spc="-1" strike="noStrike">
                          <a:latin typeface="Arial"/>
                        </a:rPr>
                        <a:t>SAMA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Arial"/>
                        </a:rPr>
                        <a:t>MATATAGPUAN SA IBA’T IBANG BAHAGI NG KAPULUAN NG SULU</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Arial"/>
                        </a:rPr>
                        <a:t>Pangingisda ang pangunahing hanapbuhay.</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Arial"/>
                        </a:rPr>
                        <a:t>Nahahati sa iba’t ibang pangkat: ang Sama Lau o Badjao, Sama Balimbing, Sama Simunul, at Sama Sibutu na matatagpuan sa iba’t ibang bahagi ng Sulu at Sama Bangigi ng Zamboanga Peninsula.</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Arial"/>
                        </a:rPr>
                        <a:t>Pinakakilala sa lahat ay ang Badjao. Karaniwan sa mga Badjao ang magpalipatlipat ng panahanan. Ito ay ang naging daan upang hindi sila makapagtatag ng isang pamahalaan.</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0" name=""/>
          <p:cNvGraphicFramePr/>
          <p:nvPr/>
        </p:nvGraphicFramePr>
        <p:xfrm>
          <a:off x="152280" y="990000"/>
          <a:ext cx="11727360" cy="3364920"/>
        </p:xfrm>
        <a:graphic>
          <a:graphicData uri="http://schemas.openxmlformats.org/drawingml/2006/table">
            <a:tbl>
              <a:tblPr/>
              <a:tblGrid>
                <a:gridCol w="2022480"/>
                <a:gridCol w="2107440"/>
                <a:gridCol w="7597800"/>
              </a:tblGrid>
              <a:tr h="1374840">
                <a:tc>
                  <a:txBody>
                    <a:bodyPr lIns="90000" rIns="90000" anchor="ctr">
                      <a:noAutofit/>
                    </a:bodyPr>
                    <a:p>
                      <a:pPr algn="ctr">
                        <a:lnSpc>
                          <a:spcPct val="100000"/>
                        </a:lnSpc>
                        <a:buNone/>
                      </a:pPr>
                      <a:r>
                        <a:rPr b="1" lang="en-PH" sz="1800" spc="-1" strike="noStrike">
                          <a:latin typeface="Lato"/>
                        </a:rPr>
                        <a:t>SANGIL</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SARANGANI</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Lato"/>
                        </a:rPr>
                        <a:t>Ang kanilang panahanan ay ang Sangihe, lugar na matatagpuan sa Celebes Sea.</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wika ay maihahalintulad sa mga Tausug at Bahasa ng Indonesia.</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kanilang organisadong pamahalaan ang naging daan upang mapagtagumpayan ang mga mananakop na Kastila at Olandes sa kanilang teritoryo.</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Naging matalik na kaalyado ng sultanato ng Maguindanao sa pakikibaka laban sa mga mananakop na Espanyol.</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734400">
                <a:tc>
                  <a:txBody>
                    <a:bodyPr lIns="90000" rIns="90000" anchor="ctr">
                      <a:noAutofit/>
                    </a:bodyPr>
                    <a:p>
                      <a:pPr algn="ctr">
                        <a:lnSpc>
                          <a:spcPct val="100000"/>
                        </a:lnSpc>
                        <a:buNone/>
                      </a:pPr>
                      <a:r>
                        <a:rPr b="1" lang="en-PH" sz="1800" spc="-1" strike="noStrike">
                          <a:latin typeface="Lato"/>
                        </a:rPr>
                        <a:t>KAAGAN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DAVAO DEL SUR</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t">
                      <a:noAutofit/>
                    </a:bodyPr>
                    <a:p>
                      <a:pPr marL="216000" indent="-216000" algn="just">
                        <a:lnSpc>
                          <a:spcPct val="100000"/>
                        </a:lnSpc>
                        <a:buClr>
                          <a:srgbClr val="000000"/>
                        </a:buClr>
                        <a:buSzPct val="45000"/>
                        <a:buFont typeface="Wingdings" charset="2"/>
                        <a:buChar char=""/>
                      </a:pPr>
                      <a:r>
                        <a:rPr b="0" lang="en-PH" sz="1400" spc="-1" strike="noStrike">
                          <a:latin typeface="Lato"/>
                        </a:rPr>
                        <a:t>Ang kanilang diyalekto ay nagtataglay ng mga salita na maihahalintulad sa Bahasa.</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kanilang pakikipag-ugnayan sa mga taga-Maguindanao at Tausug ay ang naging daan upang sila ay maging Muslim.</a:t>
                      </a:r>
                      <a:endParaRPr b="0" lang="en-PH"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1256040">
                <a:tc>
                  <a:txBody>
                    <a:bodyPr lIns="90000" rIns="90000" anchor="ctr">
                      <a:noAutofit/>
                    </a:bodyPr>
                    <a:p>
                      <a:pPr algn="ctr">
                        <a:lnSpc>
                          <a:spcPct val="100000"/>
                        </a:lnSpc>
                        <a:buNone/>
                      </a:pPr>
                      <a:r>
                        <a:rPr b="1" lang="en-PH" sz="1800" spc="-1" strike="noStrike">
                          <a:latin typeface="Lato"/>
                        </a:rPr>
                        <a:t>KOLIBUGAN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ZAMBOANGA PENINSULA</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400" spc="-1" strike="noStrike">
                          <a:latin typeface="Lato"/>
                        </a:rPr>
                        <a:t>Ang kolibugan ay salitang Sama na nangangahulugang “half-breed.”</a:t>
                      </a:r>
                      <a:endParaRPr b="0" lang="en-PH" sz="1400" spc="-1" strike="noStrike">
                        <a:latin typeface="Arial"/>
                      </a:endParaRPr>
                    </a:p>
                    <a:p>
                      <a:pPr marL="216000" indent="-216000">
                        <a:lnSpc>
                          <a:spcPct val="100000"/>
                        </a:lnSpc>
                        <a:buClr>
                          <a:srgbClr val="000000"/>
                        </a:buClr>
                        <a:buSzPct val="45000"/>
                        <a:buFont typeface="Wingdings" charset="2"/>
                        <a:buChar char=""/>
                      </a:pPr>
                      <a:r>
                        <a:rPr b="0" lang="en-PH" sz="1400" spc="-1" strike="noStrike">
                          <a:latin typeface="Lato"/>
                        </a:rPr>
                        <a:t>Sila ay kabilang sa pangkat ng mga Subanun na matatagpuan sa Zamboanga.</a:t>
                      </a:r>
                      <a:endParaRPr b="0" lang="en-PH" sz="1400" spc="-1" strike="noStrike">
                        <a:latin typeface="Arial"/>
                      </a:endParaRPr>
                    </a:p>
                    <a:p>
                      <a:pPr marL="216000" indent="-216000">
                        <a:lnSpc>
                          <a:spcPct val="100000"/>
                        </a:lnSpc>
                        <a:buClr>
                          <a:srgbClr val="000000"/>
                        </a:buClr>
                        <a:buSzPct val="45000"/>
                        <a:buFont typeface="Wingdings" charset="2"/>
                        <a:buChar char=""/>
                      </a:pPr>
                      <a:r>
                        <a:rPr b="0" lang="en-PH" sz="1400" spc="-1" strike="noStrike">
                          <a:latin typeface="Lato"/>
                        </a:rPr>
                        <a:t>Ang kanilang pakikipag-ugnayan sa mga Sama Bangingi at mga Tausug ang naging daan upang sila ay maging Muslim.</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graphicFrame>
        <p:nvGraphicFramePr>
          <p:cNvPr id="241" name=""/>
          <p:cNvGraphicFramePr/>
          <p:nvPr/>
        </p:nvGraphicFramePr>
        <p:xfrm>
          <a:off x="132120" y="4338360"/>
          <a:ext cx="11727360" cy="1922040"/>
        </p:xfrm>
        <a:graphic>
          <a:graphicData uri="http://schemas.openxmlformats.org/drawingml/2006/table">
            <a:tbl>
              <a:tblPr/>
              <a:tblGrid>
                <a:gridCol w="2022480"/>
                <a:gridCol w="2107440"/>
                <a:gridCol w="7597800"/>
              </a:tblGrid>
              <a:tr h="1188000">
                <a:tc>
                  <a:txBody>
                    <a:bodyPr lIns="90000" rIns="90000" anchor="ctr">
                      <a:noAutofit/>
                    </a:bodyPr>
                    <a:p>
                      <a:pPr algn="ctr">
                        <a:lnSpc>
                          <a:spcPct val="100000"/>
                        </a:lnSpc>
                        <a:buNone/>
                      </a:pPr>
                      <a:r>
                        <a:rPr b="1" lang="en-PH" sz="1800" spc="-1" strike="noStrike">
                          <a:latin typeface="Lato"/>
                        </a:rPr>
                        <a:t>PANIMUSAN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PALAWAN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Lato"/>
                        </a:rPr>
                        <a:t>Ang mga katutubong Panimusan ay ang mga unang katutubong nanirahan sa isla ng Palawan. Ang kanilang interaksiyon sa sultanato ng Sulu ay ang naging daan sa kanilang pagyakap sa pananampalatayang Islam.</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Batarasa, Rizal, Quezon, Brooke’s Point, at Espanola na matatagpuan sa timog ng Palawan ay ang mga naging panahanan ng mga Muslim.</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734400">
                <a:tc>
                  <a:txBody>
                    <a:bodyPr lIns="90000" rIns="90000" anchor="ctr">
                      <a:noAutofit/>
                    </a:bodyPr>
                    <a:p>
                      <a:pPr algn="ctr">
                        <a:lnSpc>
                          <a:spcPct val="100000"/>
                        </a:lnSpc>
                        <a:buNone/>
                      </a:pPr>
                      <a:r>
                        <a:rPr b="1" lang="en-PH" sz="1800" spc="-1" strike="noStrike">
                          <a:latin typeface="Lato"/>
                        </a:rPr>
                        <a:t>MOLBOG</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Lato"/>
                        </a:rPr>
                        <a:t>BALABAC, PALAWAN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t">
                      <a:noAutofit/>
                    </a:bodyPr>
                    <a:p>
                      <a:pPr marL="216000" indent="-216000" algn="just">
                        <a:lnSpc>
                          <a:spcPct val="100000"/>
                        </a:lnSpc>
                        <a:buClr>
                          <a:srgbClr val="000000"/>
                        </a:buClr>
                        <a:buSzPct val="45000"/>
                        <a:buFont typeface="Wingdings" charset="2"/>
                        <a:buChar char=""/>
                      </a:pPr>
                      <a:r>
                        <a:rPr b="0" lang="en-PH" sz="1400" spc="-1" strike="noStrike">
                          <a:latin typeface="Lato"/>
                        </a:rPr>
                        <a:t>Sila ay matatagpuan sa mga isla ng Balabac na matatagpuan sa dulong timog ng Palawan.</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mga misyonerong Muslim mula sa Brunei Darussalam ang nagpakilala ng relihiyong Islam sa mga Molbog.</a:t>
                      </a:r>
                      <a:endParaRPr b="0" lang="en-PH"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PH" sz="4400" spc="-1" strike="noStrike">
                <a:latin typeface="Lato"/>
              </a:rPr>
              <a:t>PAGSASANAY</a:t>
            </a:r>
            <a:endParaRPr b="0" lang="en-PH" sz="4400" spc="-1" strike="noStrike">
              <a:latin typeface="Arial"/>
            </a:endParaRPr>
          </a:p>
        </p:txBody>
      </p:sp>
      <p:sp>
        <p:nvSpPr>
          <p:cNvPr id="243" name="PlaceHolder 2"/>
          <p:cNvSpPr>
            <a:spLocks noGrp="1"/>
          </p:cNvSpPr>
          <p:nvPr>
            <p:ph type="subTitle"/>
          </p:nvPr>
        </p:nvSpPr>
        <p:spPr>
          <a:xfrm>
            <a:off x="609480" y="1604520"/>
            <a:ext cx="10971360" cy="3976200"/>
          </a:xfrm>
          <a:prstGeom prst="rect">
            <a:avLst/>
          </a:prstGeom>
          <a:noFill/>
          <a:ln w="0">
            <a:noFill/>
          </a:ln>
        </p:spPr>
        <p:txBody>
          <a:bodyPr lIns="0" rIns="0" tIns="0" bIns="0" anchor="t">
            <a:noAutofit/>
          </a:bodyPr>
          <a:p>
            <a:pPr algn="just">
              <a:lnSpc>
                <a:spcPct val="100000"/>
              </a:lnSpc>
              <a:buNone/>
            </a:pPr>
            <a:r>
              <a:rPr b="0" lang="en-PH" sz="2000" spc="-1" strike="noStrike">
                <a:latin typeface="Lato"/>
              </a:rPr>
              <a:t>PANUTO: Ibigay ang tamang sagot sa bawat tanong.</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rPr>
              <a:t>1. Anong taon dumating ang mga misyonerong Muslim mula sa Sumatra, Indonesia dito sa Pilipinas?</a:t>
            </a:r>
            <a:endParaRPr b="0" lang="en-PH" sz="2000" spc="-1" strike="noStrike">
              <a:latin typeface="Arial"/>
            </a:endParaRPr>
          </a:p>
          <a:p>
            <a:pPr algn="just">
              <a:lnSpc>
                <a:spcPct val="100000"/>
              </a:lnSpc>
              <a:buNone/>
            </a:pPr>
            <a:r>
              <a:rPr b="0" lang="en-PH" sz="2000" spc="-1" strike="noStrike">
                <a:latin typeface="Lato"/>
              </a:rPr>
              <a:t>2. Sino ang nagtatag ng relihiyong Islam?</a:t>
            </a:r>
            <a:endParaRPr b="0" lang="en-PH" sz="2000" spc="-1" strike="noStrike">
              <a:latin typeface="Arial"/>
            </a:endParaRPr>
          </a:p>
          <a:p>
            <a:pPr algn="just">
              <a:lnSpc>
                <a:spcPct val="100000"/>
              </a:lnSpc>
              <a:buNone/>
            </a:pPr>
            <a:r>
              <a:rPr b="0" lang="en-PH" sz="2000" spc="-1" strike="noStrike">
                <a:latin typeface="Lato"/>
              </a:rPr>
              <a:t>3. Ano ang tawag sa itinuturing na makasaysayang pangyayaring naganap noong 622 CE?</a:t>
            </a:r>
            <a:endParaRPr b="0" lang="en-PH" sz="2000" spc="-1" strike="noStrike">
              <a:latin typeface="Arial"/>
            </a:endParaRPr>
          </a:p>
          <a:p>
            <a:pPr algn="just">
              <a:lnSpc>
                <a:spcPct val="100000"/>
              </a:lnSpc>
              <a:buNone/>
            </a:pPr>
            <a:r>
              <a:rPr b="0" lang="en-PH" sz="2000" spc="-1" strike="noStrike">
                <a:latin typeface="Lato"/>
              </a:rPr>
              <a:t>4. Ano ang tawag sa mga espirituwal na lider ng mga Muslim na namuno nang mamatay si Mohammad?</a:t>
            </a:r>
            <a:endParaRPr b="0" lang="en-PH" sz="2000" spc="-1" strike="noStrike">
              <a:latin typeface="Arial"/>
            </a:endParaRPr>
          </a:p>
          <a:p>
            <a:pPr algn="just">
              <a:lnSpc>
                <a:spcPct val="100000"/>
              </a:lnSpc>
              <a:buNone/>
            </a:pPr>
            <a:r>
              <a:rPr b="0" lang="en-PH" sz="2000" spc="-1" strike="noStrike">
                <a:latin typeface="Lato"/>
              </a:rPr>
              <a:t>5. Sino ang dalawang pinuno ng maunlad na kahariang Muslim sa Maynila?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PH" sz="4400" spc="-1" strike="noStrike">
                <a:latin typeface="Lato"/>
              </a:rPr>
              <a:t>SUSI NG PAGWAWASTO</a:t>
            </a:r>
            <a:r>
              <a:rPr b="1" lang="en-PH" sz="4400" spc="-1" strike="noStrike">
                <a:latin typeface="Lato"/>
              </a:rPr>
              <a:t>	</a:t>
            </a:r>
            <a:endParaRPr b="0" lang="en-PH" sz="4400" spc="-1" strike="noStrike">
              <a:latin typeface="Arial"/>
            </a:endParaRPr>
          </a:p>
        </p:txBody>
      </p:sp>
      <p:sp>
        <p:nvSpPr>
          <p:cNvPr id="245" name="PlaceHolder 2"/>
          <p:cNvSpPr>
            <a:spLocks noGrp="1"/>
          </p:cNvSpPr>
          <p:nvPr>
            <p:ph type="subTitle"/>
          </p:nvPr>
        </p:nvSpPr>
        <p:spPr>
          <a:xfrm>
            <a:off x="609480" y="1604520"/>
            <a:ext cx="10971360" cy="3976200"/>
          </a:xfrm>
          <a:prstGeom prst="rect">
            <a:avLst/>
          </a:prstGeom>
          <a:noFill/>
          <a:ln w="0">
            <a:noFill/>
          </a:ln>
        </p:spPr>
        <p:txBody>
          <a:bodyPr lIns="0" rIns="0" tIns="0" bIns="0" anchor="t">
            <a:noAutofit/>
          </a:bodyPr>
          <a:p>
            <a:pPr>
              <a:lnSpc>
                <a:spcPct val="100000"/>
              </a:lnSpc>
              <a:buNone/>
            </a:pPr>
            <a:r>
              <a:rPr b="0" lang="en-PH" sz="2000" spc="-1" strike="noStrike">
                <a:latin typeface="Lato"/>
              </a:rPr>
              <a:t>1. 1390</a:t>
            </a:r>
            <a:endParaRPr b="0" lang="en-PH" sz="2000" spc="-1" strike="noStrike">
              <a:latin typeface="Arial"/>
            </a:endParaRPr>
          </a:p>
          <a:p>
            <a:pPr>
              <a:lnSpc>
                <a:spcPct val="100000"/>
              </a:lnSpc>
              <a:buNone/>
            </a:pPr>
            <a:r>
              <a:rPr b="0" lang="en-PH" sz="2000" spc="-1" strike="noStrike">
                <a:latin typeface="Lato"/>
              </a:rPr>
              <a:t>2. Mohammad</a:t>
            </a:r>
            <a:endParaRPr b="0" lang="en-PH" sz="2000" spc="-1" strike="noStrike">
              <a:latin typeface="Arial"/>
            </a:endParaRPr>
          </a:p>
          <a:p>
            <a:pPr>
              <a:lnSpc>
                <a:spcPct val="100000"/>
              </a:lnSpc>
              <a:buNone/>
            </a:pPr>
            <a:r>
              <a:rPr b="0" lang="en-PH" sz="2000" spc="-1" strike="noStrike">
                <a:latin typeface="Lato"/>
              </a:rPr>
              <a:t>3. Hegira</a:t>
            </a:r>
            <a:endParaRPr b="0" lang="en-PH" sz="2000" spc="-1" strike="noStrike">
              <a:latin typeface="Arial"/>
            </a:endParaRPr>
          </a:p>
          <a:p>
            <a:pPr>
              <a:lnSpc>
                <a:spcPct val="100000"/>
              </a:lnSpc>
              <a:buNone/>
            </a:pPr>
            <a:r>
              <a:rPr b="0" lang="en-PH" sz="2000" spc="-1" strike="noStrike">
                <a:latin typeface="Lato"/>
              </a:rPr>
              <a:t>4. kalipato o caliph</a:t>
            </a:r>
            <a:endParaRPr b="0" lang="en-PH" sz="2000" spc="-1" strike="noStrike">
              <a:latin typeface="Arial"/>
            </a:endParaRPr>
          </a:p>
          <a:p>
            <a:pPr>
              <a:lnSpc>
                <a:spcPct val="100000"/>
              </a:lnSpc>
              <a:buNone/>
            </a:pPr>
            <a:r>
              <a:rPr b="0" lang="en-PH" sz="2000" spc="-1" strike="noStrike">
                <a:latin typeface="Lato"/>
              </a:rPr>
              <a:t>5. Lakan Dula at Raja Sulayman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2000520"/>
            <a:ext cx="11089800" cy="2354760"/>
          </a:xfrm>
          <a:prstGeom prst="rect">
            <a:avLst/>
          </a:prstGeom>
          <a:gradFill rotWithShape="0">
            <a:gsLst>
              <a:gs pos="0">
                <a:srgbClr val="ff4000">
                  <a:alpha val="0"/>
                </a:srgbClr>
              </a:gs>
              <a:gs pos="50000">
                <a:srgbClr val="ff4000"/>
              </a:gs>
              <a:gs pos="100000">
                <a:srgbClr val="ff4000">
                  <a:alpha val="0"/>
                </a:srgbClr>
              </a:gs>
            </a:gsLst>
            <a:lin ang="5400000"/>
          </a:gradFill>
          <a:ln w="0">
            <a:noFill/>
          </a:ln>
        </p:spPr>
        <p:txBody>
          <a:bodyPr lIns="0" rIns="0" tIns="0" bIns="0" anchor="t">
            <a:normAutofit/>
          </a:bodyPr>
          <a:p>
            <a:pPr algn="just">
              <a:lnSpc>
                <a:spcPct val="100000"/>
              </a:lnSpc>
              <a:spcBef>
                <a:spcPts val="1417"/>
              </a:spcBef>
              <a:buNone/>
            </a:pPr>
            <a:r>
              <a:rPr b="0" lang="en-PH" sz="3000" spc="-1" strike="noStrike">
                <a:latin typeface="Lato"/>
              </a:rPr>
              <a:t>Ang Islam ang itinuturing na isa sa mga relihiyong may pinakamalaking bilang ng tagasunod. Kabilang ang Pilipinas sa mga bansa sa mundo na mayroong mga mananampalatayang Muslim. Ang relihiyong ito ay lumaganap sa Pilipinas noon pa mang bago marating ng mga Espanyol ang bansa.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7246800" y="1332000"/>
            <a:ext cx="4200480" cy="467280"/>
          </a:xfrm>
          <a:prstGeom prst="rect">
            <a:avLst/>
          </a:prstGeom>
          <a:noFill/>
          <a:ln w="19080">
            <a:solidFill>
              <a:srgbClr val="000000"/>
            </a:solidFill>
            <a:round/>
          </a:ln>
        </p:spPr>
        <p:txBody>
          <a:bodyPr lIns="9360" rIns="9360" tIns="9360" bIns="9360" anchor="ctr">
            <a:noAutofit/>
          </a:bodyPr>
          <a:p>
            <a:pPr algn="ctr">
              <a:lnSpc>
                <a:spcPct val="100000"/>
              </a:lnSpc>
              <a:buNone/>
            </a:pPr>
            <a:r>
              <a:rPr b="1" lang="en-PH" sz="3000" spc="-1" strike="noStrike">
                <a:latin typeface="Lato"/>
              </a:rPr>
              <a:t>Ang Paglaganap ng Islam</a:t>
            </a:r>
            <a:endParaRPr b="0" lang="en-PH" sz="3000" spc="-1" strike="noStrike">
              <a:latin typeface="Arial"/>
            </a:endParaRPr>
          </a:p>
        </p:txBody>
      </p:sp>
      <p:sp>
        <p:nvSpPr>
          <p:cNvPr id="213" name="PlaceHolder 3"/>
          <p:cNvSpPr/>
          <p:nvPr/>
        </p:nvSpPr>
        <p:spPr>
          <a:xfrm>
            <a:off x="7246800" y="1872000"/>
            <a:ext cx="4200480" cy="359280"/>
          </a:xfrm>
          <a:prstGeom prst="rect">
            <a:avLst/>
          </a:prstGeom>
          <a:gradFill rotWithShape="0">
            <a:gsLst>
              <a:gs pos="0">
                <a:srgbClr val="ff4000"/>
              </a:gs>
              <a:gs pos="50000">
                <a:srgbClr val="ff4000"/>
              </a:gs>
              <a:gs pos="100000">
                <a:srgbClr val="ff4000"/>
              </a:gs>
            </a:gsLst>
            <a:lin ang="5400000"/>
          </a:gradFill>
          <a:ln w="0">
            <a:noFill/>
          </a:ln>
        </p:spPr>
        <p:style>
          <a:lnRef idx="0"/>
          <a:fillRef idx="0"/>
          <a:effectRef idx="0"/>
          <a:fontRef idx="minor"/>
        </p:style>
        <p:txBody>
          <a:bodyPr lIns="0" rIns="0" tIns="0" bIns="0" anchor="ctr">
            <a:noAutofit/>
          </a:bodyPr>
          <a:p>
            <a:pPr algn="ctr">
              <a:lnSpc>
                <a:spcPct val="100000"/>
              </a:lnSpc>
              <a:buNone/>
            </a:pPr>
            <a:r>
              <a:rPr b="1" lang="en-PH" sz="1800" spc="-1" strike="noStrike">
                <a:solidFill>
                  <a:srgbClr val="000000"/>
                </a:solidFill>
                <a:latin typeface="Lato"/>
                <a:ea typeface="DejaVu Sans"/>
              </a:rPr>
              <a:t>Ang Islam ay itinatag ni Mohammad.</a:t>
            </a:r>
            <a:endParaRPr b="0" lang="en-PH" sz="1800" spc="-1" strike="noStrike">
              <a:latin typeface="Arial"/>
            </a:endParaRPr>
          </a:p>
        </p:txBody>
      </p:sp>
      <p:sp>
        <p:nvSpPr>
          <p:cNvPr id="214" name=""/>
          <p:cNvSpPr/>
          <p:nvPr/>
        </p:nvSpPr>
        <p:spPr>
          <a:xfrm>
            <a:off x="3960000" y="1620000"/>
            <a:ext cx="3239280" cy="3059280"/>
          </a:xfrm>
          <a:custGeom>
            <a:avLst/>
            <a:gdLst/>
            <a:ahLst/>
            <a:rect l="l" t="t" r="r" b="b"/>
            <a:pathLst>
              <a:path w="9002" h="8502">
                <a:moveTo>
                  <a:pt x="2250" y="2125"/>
                </a:moveTo>
                <a:lnTo>
                  <a:pt x="3917" y="2125"/>
                </a:lnTo>
                <a:lnTo>
                  <a:pt x="3917" y="1062"/>
                </a:lnTo>
                <a:lnTo>
                  <a:pt x="3375" y="1062"/>
                </a:lnTo>
                <a:lnTo>
                  <a:pt x="4500" y="0"/>
                </a:lnTo>
                <a:lnTo>
                  <a:pt x="5625" y="1062"/>
                </a:lnTo>
                <a:lnTo>
                  <a:pt x="5083" y="1062"/>
                </a:lnTo>
                <a:lnTo>
                  <a:pt x="5083" y="2125"/>
                </a:lnTo>
                <a:lnTo>
                  <a:pt x="6750" y="2125"/>
                </a:lnTo>
                <a:lnTo>
                  <a:pt x="6750" y="3699"/>
                </a:lnTo>
                <a:lnTo>
                  <a:pt x="7875" y="3699"/>
                </a:lnTo>
                <a:lnTo>
                  <a:pt x="7875" y="3187"/>
                </a:lnTo>
                <a:lnTo>
                  <a:pt x="9001" y="4250"/>
                </a:lnTo>
                <a:lnTo>
                  <a:pt x="7875" y="5313"/>
                </a:lnTo>
                <a:lnTo>
                  <a:pt x="7875" y="4801"/>
                </a:lnTo>
                <a:lnTo>
                  <a:pt x="6750" y="4801"/>
                </a:lnTo>
                <a:lnTo>
                  <a:pt x="6750" y="6375"/>
                </a:lnTo>
                <a:lnTo>
                  <a:pt x="5083" y="6375"/>
                </a:lnTo>
                <a:lnTo>
                  <a:pt x="5083" y="7438"/>
                </a:lnTo>
                <a:lnTo>
                  <a:pt x="5625" y="7438"/>
                </a:lnTo>
                <a:lnTo>
                  <a:pt x="4500" y="8501"/>
                </a:lnTo>
                <a:lnTo>
                  <a:pt x="3375" y="7438"/>
                </a:lnTo>
                <a:lnTo>
                  <a:pt x="3917" y="7438"/>
                </a:lnTo>
                <a:lnTo>
                  <a:pt x="3917" y="6375"/>
                </a:lnTo>
                <a:lnTo>
                  <a:pt x="2250" y="6375"/>
                </a:lnTo>
                <a:lnTo>
                  <a:pt x="2250" y="4801"/>
                </a:lnTo>
                <a:lnTo>
                  <a:pt x="1125" y="4801"/>
                </a:lnTo>
                <a:lnTo>
                  <a:pt x="1125" y="5313"/>
                </a:lnTo>
                <a:lnTo>
                  <a:pt x="0" y="4250"/>
                </a:lnTo>
                <a:lnTo>
                  <a:pt x="1125" y="3187"/>
                </a:lnTo>
                <a:lnTo>
                  <a:pt x="1125" y="3699"/>
                </a:lnTo>
                <a:lnTo>
                  <a:pt x="2250" y="3699"/>
                </a:lnTo>
                <a:lnTo>
                  <a:pt x="2250" y="2125"/>
                </a:lnTo>
              </a:path>
            </a:pathLst>
          </a:custGeom>
          <a:gradFill rotWithShape="0">
            <a:gsLst>
              <a:gs pos="0">
                <a:srgbClr val="c9211e"/>
              </a:gs>
              <a:gs pos="50000">
                <a:srgbClr val="c9211e"/>
              </a:gs>
              <a:gs pos="100000">
                <a:srgbClr val="c9211e"/>
              </a:gs>
            </a:gsLst>
            <a:lin ang="5400000"/>
          </a:gradFill>
          <a:ln w="19080">
            <a:solidFill>
              <a:srgbClr val="000000"/>
            </a:solidFill>
            <a:bevel/>
          </a:ln>
        </p:spPr>
        <p:style>
          <a:lnRef idx="0"/>
          <a:fillRef idx="0"/>
          <a:effectRef idx="0"/>
          <a:fontRef idx="minor"/>
        </p:style>
        <p:txBody>
          <a:bodyPr lIns="99360" rIns="99360" tIns="54360" bIns="54360" anchor="ctr">
            <a:noAutofit/>
          </a:bodyPr>
          <a:p>
            <a:pPr algn="ctr">
              <a:lnSpc>
                <a:spcPct val="100000"/>
              </a:lnSpc>
              <a:buNone/>
            </a:pPr>
            <a:r>
              <a:rPr b="0" lang="en-PH" sz="1700" spc="-1" strike="noStrike">
                <a:solidFill>
                  <a:srgbClr val="ffffff"/>
                </a:solidFill>
                <a:latin typeface="Lato"/>
                <a:ea typeface="DejaVu Sans"/>
              </a:rPr>
              <a:t>MOHAMMAD</a:t>
            </a:r>
            <a:endParaRPr b="0" lang="en-PH" sz="1700" spc="-1" strike="noStrike">
              <a:latin typeface="Arial"/>
            </a:endParaRPr>
          </a:p>
        </p:txBody>
      </p:sp>
      <p:sp>
        <p:nvSpPr>
          <p:cNvPr id="215" name=""/>
          <p:cNvSpPr/>
          <p:nvPr/>
        </p:nvSpPr>
        <p:spPr>
          <a:xfrm>
            <a:off x="1656360" y="2520000"/>
            <a:ext cx="2158920" cy="1259640"/>
          </a:xfrm>
          <a:custGeom>
            <a:avLst/>
            <a:gdLst/>
            <a:ahLst/>
            <a:rect l="l" t="t" r="r" b="b"/>
            <a:pathLst>
              <a:path w="6001" h="3503">
                <a:moveTo>
                  <a:pt x="583" y="0"/>
                </a:moveTo>
                <a:lnTo>
                  <a:pt x="584" y="0"/>
                </a:lnTo>
                <a:cubicBezTo>
                  <a:pt x="481" y="0"/>
                  <a:pt x="381" y="27"/>
                  <a:pt x="292" y="78"/>
                </a:cubicBezTo>
                <a:cubicBezTo>
                  <a:pt x="203" y="129"/>
                  <a:pt x="129" y="203"/>
                  <a:pt x="78" y="292"/>
                </a:cubicBezTo>
                <a:cubicBezTo>
                  <a:pt x="27" y="381"/>
                  <a:pt x="0" y="481"/>
                  <a:pt x="0" y="584"/>
                </a:cubicBezTo>
                <a:lnTo>
                  <a:pt x="0" y="2918"/>
                </a:lnTo>
                <a:lnTo>
                  <a:pt x="0" y="2918"/>
                </a:lnTo>
                <a:cubicBezTo>
                  <a:pt x="0" y="3021"/>
                  <a:pt x="27" y="3121"/>
                  <a:pt x="78" y="3210"/>
                </a:cubicBezTo>
                <a:cubicBezTo>
                  <a:pt x="129" y="3299"/>
                  <a:pt x="203" y="3373"/>
                  <a:pt x="292" y="3424"/>
                </a:cubicBezTo>
                <a:cubicBezTo>
                  <a:pt x="381" y="3475"/>
                  <a:pt x="481" y="3502"/>
                  <a:pt x="584" y="3502"/>
                </a:cubicBezTo>
                <a:lnTo>
                  <a:pt x="5416" y="3502"/>
                </a:lnTo>
                <a:lnTo>
                  <a:pt x="5416" y="3502"/>
                </a:lnTo>
                <a:cubicBezTo>
                  <a:pt x="5519" y="3502"/>
                  <a:pt x="5619" y="3475"/>
                  <a:pt x="5708" y="3424"/>
                </a:cubicBezTo>
                <a:cubicBezTo>
                  <a:pt x="5797" y="3373"/>
                  <a:pt x="5871" y="3299"/>
                  <a:pt x="5922" y="3210"/>
                </a:cubicBezTo>
                <a:cubicBezTo>
                  <a:pt x="5973" y="3121"/>
                  <a:pt x="6000" y="3021"/>
                  <a:pt x="6000" y="2918"/>
                </a:cubicBezTo>
                <a:lnTo>
                  <a:pt x="6000" y="583"/>
                </a:lnTo>
                <a:lnTo>
                  <a:pt x="6000" y="584"/>
                </a:lnTo>
                <a:lnTo>
                  <a:pt x="6000" y="584"/>
                </a:lnTo>
                <a:cubicBezTo>
                  <a:pt x="6000" y="481"/>
                  <a:pt x="5973" y="381"/>
                  <a:pt x="5922" y="292"/>
                </a:cubicBezTo>
                <a:cubicBezTo>
                  <a:pt x="5871" y="203"/>
                  <a:pt x="5797" y="129"/>
                  <a:pt x="5708" y="78"/>
                </a:cubicBezTo>
                <a:cubicBezTo>
                  <a:pt x="5619" y="27"/>
                  <a:pt x="5519" y="0"/>
                  <a:pt x="5416" y="0"/>
                </a:cubicBezTo>
                <a:lnTo>
                  <a:pt x="583" y="0"/>
                </a:lnTo>
              </a:path>
            </a:pathLst>
          </a:custGeom>
          <a:solidFill>
            <a:srgbClr val="ffde59"/>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000" spc="-1" strike="noStrike">
                <a:solidFill>
                  <a:srgbClr val="000000"/>
                </a:solidFill>
                <a:latin typeface="Lato"/>
                <a:ea typeface="DejaVu Sans"/>
              </a:rPr>
              <a:t>Maagang naulila si Mohammad. Ang ama ni Mohammad ay namatay bago pa man siya isilang. Maagang naulila si Mohammad. Sa pagsapit niya ng anim na taong gulang, namatay naman ang kaniyang ina na si Aminah.</a:t>
            </a:r>
            <a:endParaRPr b="0" lang="en-PH" sz="1000" spc="-1" strike="noStrike">
              <a:latin typeface="Arial"/>
            </a:endParaRPr>
          </a:p>
        </p:txBody>
      </p:sp>
      <p:sp>
        <p:nvSpPr>
          <p:cNvPr id="216" name=""/>
          <p:cNvSpPr/>
          <p:nvPr/>
        </p:nvSpPr>
        <p:spPr>
          <a:xfrm>
            <a:off x="7380360" y="2520000"/>
            <a:ext cx="2158920" cy="1259640"/>
          </a:xfrm>
          <a:custGeom>
            <a:avLst/>
            <a:gdLst/>
            <a:ahLst/>
            <a:rect l="l" t="t" r="r" b="b"/>
            <a:pathLst>
              <a:path w="6001" h="3503">
                <a:moveTo>
                  <a:pt x="583" y="0"/>
                </a:moveTo>
                <a:lnTo>
                  <a:pt x="584" y="0"/>
                </a:lnTo>
                <a:cubicBezTo>
                  <a:pt x="481" y="0"/>
                  <a:pt x="381" y="27"/>
                  <a:pt x="292" y="78"/>
                </a:cubicBezTo>
                <a:cubicBezTo>
                  <a:pt x="203" y="129"/>
                  <a:pt x="129" y="203"/>
                  <a:pt x="78" y="292"/>
                </a:cubicBezTo>
                <a:cubicBezTo>
                  <a:pt x="27" y="381"/>
                  <a:pt x="0" y="481"/>
                  <a:pt x="0" y="584"/>
                </a:cubicBezTo>
                <a:lnTo>
                  <a:pt x="0" y="2918"/>
                </a:lnTo>
                <a:lnTo>
                  <a:pt x="0" y="2918"/>
                </a:lnTo>
                <a:cubicBezTo>
                  <a:pt x="0" y="3021"/>
                  <a:pt x="27" y="3121"/>
                  <a:pt x="78" y="3210"/>
                </a:cubicBezTo>
                <a:cubicBezTo>
                  <a:pt x="129" y="3299"/>
                  <a:pt x="203" y="3373"/>
                  <a:pt x="292" y="3424"/>
                </a:cubicBezTo>
                <a:cubicBezTo>
                  <a:pt x="381" y="3475"/>
                  <a:pt x="481" y="3502"/>
                  <a:pt x="584" y="3502"/>
                </a:cubicBezTo>
                <a:lnTo>
                  <a:pt x="5416" y="3502"/>
                </a:lnTo>
                <a:lnTo>
                  <a:pt x="5416" y="3502"/>
                </a:lnTo>
                <a:cubicBezTo>
                  <a:pt x="5519" y="3502"/>
                  <a:pt x="5619" y="3475"/>
                  <a:pt x="5708" y="3424"/>
                </a:cubicBezTo>
                <a:cubicBezTo>
                  <a:pt x="5797" y="3373"/>
                  <a:pt x="5871" y="3299"/>
                  <a:pt x="5922" y="3210"/>
                </a:cubicBezTo>
                <a:cubicBezTo>
                  <a:pt x="5973" y="3121"/>
                  <a:pt x="6000" y="3021"/>
                  <a:pt x="6000" y="2918"/>
                </a:cubicBezTo>
                <a:lnTo>
                  <a:pt x="6000" y="583"/>
                </a:lnTo>
                <a:lnTo>
                  <a:pt x="6000" y="584"/>
                </a:lnTo>
                <a:lnTo>
                  <a:pt x="6000" y="584"/>
                </a:lnTo>
                <a:cubicBezTo>
                  <a:pt x="6000" y="481"/>
                  <a:pt x="5973" y="381"/>
                  <a:pt x="5922" y="292"/>
                </a:cubicBezTo>
                <a:cubicBezTo>
                  <a:pt x="5871" y="203"/>
                  <a:pt x="5797" y="129"/>
                  <a:pt x="5708" y="78"/>
                </a:cubicBezTo>
                <a:cubicBezTo>
                  <a:pt x="5619" y="27"/>
                  <a:pt x="5519" y="0"/>
                  <a:pt x="5416" y="0"/>
                </a:cubicBezTo>
                <a:lnTo>
                  <a:pt x="583" y="0"/>
                </a:lnTo>
              </a:path>
            </a:pathLst>
          </a:custGeom>
          <a:solidFill>
            <a:srgbClr val="ffde59"/>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100" spc="-1" strike="noStrike">
                <a:solidFill>
                  <a:srgbClr val="000000"/>
                </a:solidFill>
                <a:latin typeface="Lato"/>
                <a:ea typeface="DejaVu Sans"/>
              </a:rPr>
              <a:t>Noong taong 610 CE, nagpakita si Arkanghel Gabriel kay Mohammad at</a:t>
            </a:r>
            <a:endParaRPr b="0" lang="en-PH" sz="1100" spc="-1" strike="noStrike">
              <a:latin typeface="Arial"/>
            </a:endParaRPr>
          </a:p>
          <a:p>
            <a:pPr algn="ctr">
              <a:lnSpc>
                <a:spcPct val="100000"/>
              </a:lnSpc>
              <a:buNone/>
            </a:pPr>
            <a:r>
              <a:rPr b="1" lang="en-PH" sz="1100" spc="-1" strike="noStrike">
                <a:solidFill>
                  <a:srgbClr val="000000"/>
                </a:solidFill>
                <a:latin typeface="Lato"/>
                <a:ea typeface="DejaVu Sans"/>
              </a:rPr>
              <a:t>itinalaga siya bilang isang propeta o tagapagpalaganap ng salita ng Diyos.</a:t>
            </a:r>
            <a:endParaRPr b="0" lang="en-PH" sz="1100" spc="-1" strike="noStrike">
              <a:latin typeface="Arial"/>
            </a:endParaRPr>
          </a:p>
        </p:txBody>
      </p:sp>
      <p:sp>
        <p:nvSpPr>
          <p:cNvPr id="217" name=""/>
          <p:cNvSpPr/>
          <p:nvPr/>
        </p:nvSpPr>
        <p:spPr>
          <a:xfrm>
            <a:off x="4500360" y="180000"/>
            <a:ext cx="2158920" cy="1259640"/>
          </a:xfrm>
          <a:custGeom>
            <a:avLst/>
            <a:gdLst/>
            <a:ahLst/>
            <a:rect l="l" t="t" r="r" b="b"/>
            <a:pathLst>
              <a:path w="6001" h="3503">
                <a:moveTo>
                  <a:pt x="583" y="0"/>
                </a:moveTo>
                <a:lnTo>
                  <a:pt x="584" y="0"/>
                </a:lnTo>
                <a:cubicBezTo>
                  <a:pt x="481" y="0"/>
                  <a:pt x="381" y="27"/>
                  <a:pt x="292" y="78"/>
                </a:cubicBezTo>
                <a:cubicBezTo>
                  <a:pt x="203" y="129"/>
                  <a:pt x="129" y="203"/>
                  <a:pt x="78" y="292"/>
                </a:cubicBezTo>
                <a:cubicBezTo>
                  <a:pt x="27" y="381"/>
                  <a:pt x="0" y="481"/>
                  <a:pt x="0" y="584"/>
                </a:cubicBezTo>
                <a:lnTo>
                  <a:pt x="0" y="2918"/>
                </a:lnTo>
                <a:lnTo>
                  <a:pt x="0" y="2918"/>
                </a:lnTo>
                <a:cubicBezTo>
                  <a:pt x="0" y="3021"/>
                  <a:pt x="27" y="3121"/>
                  <a:pt x="78" y="3210"/>
                </a:cubicBezTo>
                <a:cubicBezTo>
                  <a:pt x="129" y="3299"/>
                  <a:pt x="203" y="3373"/>
                  <a:pt x="292" y="3424"/>
                </a:cubicBezTo>
                <a:cubicBezTo>
                  <a:pt x="381" y="3475"/>
                  <a:pt x="481" y="3502"/>
                  <a:pt x="584" y="3502"/>
                </a:cubicBezTo>
                <a:lnTo>
                  <a:pt x="5416" y="3502"/>
                </a:lnTo>
                <a:lnTo>
                  <a:pt x="5416" y="3502"/>
                </a:lnTo>
                <a:cubicBezTo>
                  <a:pt x="5519" y="3502"/>
                  <a:pt x="5619" y="3475"/>
                  <a:pt x="5708" y="3424"/>
                </a:cubicBezTo>
                <a:cubicBezTo>
                  <a:pt x="5797" y="3373"/>
                  <a:pt x="5871" y="3299"/>
                  <a:pt x="5922" y="3210"/>
                </a:cubicBezTo>
                <a:cubicBezTo>
                  <a:pt x="5973" y="3121"/>
                  <a:pt x="6000" y="3021"/>
                  <a:pt x="6000" y="2918"/>
                </a:cubicBezTo>
                <a:lnTo>
                  <a:pt x="6000" y="583"/>
                </a:lnTo>
                <a:lnTo>
                  <a:pt x="6000" y="584"/>
                </a:lnTo>
                <a:lnTo>
                  <a:pt x="6000" y="584"/>
                </a:lnTo>
                <a:cubicBezTo>
                  <a:pt x="6000" y="481"/>
                  <a:pt x="5973" y="381"/>
                  <a:pt x="5922" y="292"/>
                </a:cubicBezTo>
                <a:cubicBezTo>
                  <a:pt x="5871" y="203"/>
                  <a:pt x="5797" y="129"/>
                  <a:pt x="5708" y="78"/>
                </a:cubicBezTo>
                <a:cubicBezTo>
                  <a:pt x="5619" y="27"/>
                  <a:pt x="5519" y="0"/>
                  <a:pt x="5416" y="0"/>
                </a:cubicBezTo>
                <a:lnTo>
                  <a:pt x="583" y="0"/>
                </a:lnTo>
              </a:path>
            </a:pathLst>
          </a:custGeom>
          <a:solidFill>
            <a:srgbClr val="ffde59"/>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400" spc="-1" strike="noStrike">
                <a:solidFill>
                  <a:srgbClr val="000000"/>
                </a:solidFill>
                <a:latin typeface="Lato"/>
                <a:ea typeface="DejaVu Sans"/>
              </a:rPr>
              <a:t>Siya ay isinilang sa bayan ng Mecca na</a:t>
            </a:r>
            <a:endParaRPr b="0" lang="en-PH" sz="1400" spc="-1" strike="noStrike">
              <a:latin typeface="Arial"/>
            </a:endParaRPr>
          </a:p>
          <a:p>
            <a:pPr algn="ctr">
              <a:lnSpc>
                <a:spcPct val="100000"/>
              </a:lnSpc>
              <a:buNone/>
            </a:pPr>
            <a:r>
              <a:rPr b="1" lang="en-PH" sz="1400" spc="-1" strike="noStrike">
                <a:solidFill>
                  <a:srgbClr val="000000"/>
                </a:solidFill>
                <a:latin typeface="Lato"/>
                <a:ea typeface="DejaVu Sans"/>
              </a:rPr>
              <a:t>matatagpuan sa Arabia, mula sa tribong </a:t>
            </a:r>
            <a:r>
              <a:rPr b="1" i="1" lang="en-PH" sz="1400" spc="-1" strike="noStrike">
                <a:solidFill>
                  <a:srgbClr val="000000"/>
                </a:solidFill>
                <a:latin typeface="Lato"/>
                <a:ea typeface="DejaVu Sans"/>
              </a:rPr>
              <a:t>Quraysh</a:t>
            </a:r>
            <a:r>
              <a:rPr b="1" lang="en-PH" sz="1400" spc="-1" strike="noStrike">
                <a:solidFill>
                  <a:srgbClr val="000000"/>
                </a:solidFill>
                <a:latin typeface="Lato"/>
                <a:ea typeface="DejaVu Sans"/>
              </a:rPr>
              <a:t>.</a:t>
            </a:r>
            <a:endParaRPr b="0" lang="en-PH" sz="1400" spc="-1" strike="noStrike">
              <a:latin typeface="Arial"/>
            </a:endParaRPr>
          </a:p>
        </p:txBody>
      </p:sp>
      <p:sp>
        <p:nvSpPr>
          <p:cNvPr id="218" name=""/>
          <p:cNvSpPr/>
          <p:nvPr/>
        </p:nvSpPr>
        <p:spPr>
          <a:xfrm>
            <a:off x="4500360" y="4860000"/>
            <a:ext cx="2158920" cy="1259640"/>
          </a:xfrm>
          <a:custGeom>
            <a:avLst/>
            <a:gdLst/>
            <a:ahLst/>
            <a:rect l="l" t="t" r="r" b="b"/>
            <a:pathLst>
              <a:path w="6001" h="3503">
                <a:moveTo>
                  <a:pt x="583" y="0"/>
                </a:moveTo>
                <a:lnTo>
                  <a:pt x="584" y="0"/>
                </a:lnTo>
                <a:cubicBezTo>
                  <a:pt x="481" y="0"/>
                  <a:pt x="381" y="27"/>
                  <a:pt x="292" y="78"/>
                </a:cubicBezTo>
                <a:cubicBezTo>
                  <a:pt x="203" y="129"/>
                  <a:pt x="129" y="203"/>
                  <a:pt x="78" y="292"/>
                </a:cubicBezTo>
                <a:cubicBezTo>
                  <a:pt x="27" y="381"/>
                  <a:pt x="0" y="481"/>
                  <a:pt x="0" y="584"/>
                </a:cubicBezTo>
                <a:lnTo>
                  <a:pt x="0" y="2918"/>
                </a:lnTo>
                <a:lnTo>
                  <a:pt x="0" y="2918"/>
                </a:lnTo>
                <a:cubicBezTo>
                  <a:pt x="0" y="3021"/>
                  <a:pt x="27" y="3121"/>
                  <a:pt x="78" y="3210"/>
                </a:cubicBezTo>
                <a:cubicBezTo>
                  <a:pt x="129" y="3299"/>
                  <a:pt x="203" y="3373"/>
                  <a:pt x="292" y="3424"/>
                </a:cubicBezTo>
                <a:cubicBezTo>
                  <a:pt x="381" y="3475"/>
                  <a:pt x="481" y="3502"/>
                  <a:pt x="584" y="3502"/>
                </a:cubicBezTo>
                <a:lnTo>
                  <a:pt x="5416" y="3502"/>
                </a:lnTo>
                <a:lnTo>
                  <a:pt x="5416" y="3502"/>
                </a:lnTo>
                <a:cubicBezTo>
                  <a:pt x="5519" y="3502"/>
                  <a:pt x="5619" y="3475"/>
                  <a:pt x="5708" y="3424"/>
                </a:cubicBezTo>
                <a:cubicBezTo>
                  <a:pt x="5797" y="3373"/>
                  <a:pt x="5871" y="3299"/>
                  <a:pt x="5922" y="3210"/>
                </a:cubicBezTo>
                <a:cubicBezTo>
                  <a:pt x="5973" y="3121"/>
                  <a:pt x="6000" y="3021"/>
                  <a:pt x="6000" y="2918"/>
                </a:cubicBezTo>
                <a:lnTo>
                  <a:pt x="6000" y="583"/>
                </a:lnTo>
                <a:lnTo>
                  <a:pt x="6000" y="584"/>
                </a:lnTo>
                <a:lnTo>
                  <a:pt x="6000" y="584"/>
                </a:lnTo>
                <a:cubicBezTo>
                  <a:pt x="6000" y="481"/>
                  <a:pt x="5973" y="381"/>
                  <a:pt x="5922" y="292"/>
                </a:cubicBezTo>
                <a:cubicBezTo>
                  <a:pt x="5871" y="203"/>
                  <a:pt x="5797" y="129"/>
                  <a:pt x="5708" y="78"/>
                </a:cubicBezTo>
                <a:cubicBezTo>
                  <a:pt x="5619" y="27"/>
                  <a:pt x="5519" y="0"/>
                  <a:pt x="5416" y="0"/>
                </a:cubicBezTo>
                <a:lnTo>
                  <a:pt x="583" y="0"/>
                </a:lnTo>
              </a:path>
            </a:pathLst>
          </a:custGeom>
          <a:solidFill>
            <a:srgbClr val="ffde59"/>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200" spc="-1" strike="noStrike">
                <a:solidFill>
                  <a:srgbClr val="000000"/>
                </a:solidFill>
                <a:latin typeface="Lato"/>
                <a:ea typeface="DejaVu Sans"/>
              </a:rPr>
              <a:t>Bilang pagtalima kay Allah, pinasimulan ni Mohammad ang pagpapalaganap ng turo ng Islam sa Mecca.</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4752000" y="4536000"/>
            <a:ext cx="1115280" cy="719280"/>
          </a:xfrm>
          <a:custGeom>
            <a:avLst/>
            <a:gdLst/>
            <a:ahLst/>
            <a:rect l="l" t="t" r="r" b="b"/>
            <a:pathLst>
              <a:path w="3102" h="2002">
                <a:moveTo>
                  <a:pt x="0" y="500"/>
                </a:moveTo>
                <a:lnTo>
                  <a:pt x="2325" y="500"/>
                </a:lnTo>
                <a:lnTo>
                  <a:pt x="2325" y="0"/>
                </a:lnTo>
                <a:lnTo>
                  <a:pt x="3101" y="1000"/>
                </a:lnTo>
                <a:lnTo>
                  <a:pt x="2325" y="2001"/>
                </a:lnTo>
                <a:lnTo>
                  <a:pt x="2325" y="1500"/>
                </a:lnTo>
                <a:lnTo>
                  <a:pt x="0" y="1500"/>
                </a:lnTo>
                <a:lnTo>
                  <a:pt x="0" y="500"/>
                </a:lnTo>
              </a:path>
            </a:pathLst>
          </a:custGeom>
          <a:solidFill>
            <a:srgbClr val="ff3838"/>
          </a:solidFill>
          <a:ln w="38160">
            <a:solidFill>
              <a:srgbClr val="ff3838"/>
            </a:solidFill>
            <a:round/>
          </a:ln>
        </p:spPr>
        <p:style>
          <a:lnRef idx="0"/>
          <a:fillRef idx="0"/>
          <a:effectRef idx="0"/>
          <a:fontRef idx="minor"/>
        </p:style>
      </p:sp>
      <p:sp>
        <p:nvSpPr>
          <p:cNvPr id="220" name=""/>
          <p:cNvSpPr/>
          <p:nvPr/>
        </p:nvSpPr>
        <p:spPr>
          <a:xfrm>
            <a:off x="2808000" y="2772000"/>
            <a:ext cx="2879280" cy="2339280"/>
          </a:xfrm>
          <a:prstGeom prst="flowChartMagneticTape">
            <a:avLst/>
          </a:prstGeom>
          <a:solidFill>
            <a:srgbClr val="ff3838"/>
          </a:solidFill>
          <a:ln w="38160">
            <a:solidFill>
              <a:srgbClr val="ff3838"/>
            </a:solidFill>
            <a:round/>
          </a:ln>
        </p:spPr>
        <p:style>
          <a:lnRef idx="0"/>
          <a:fillRef idx="0"/>
          <a:effectRef idx="0"/>
          <a:fontRef idx="minor"/>
        </p:style>
        <p:txBody>
          <a:bodyPr lIns="109080" rIns="109080" tIns="64080" bIns="64080" anchor="ctr">
            <a:noAutofit/>
          </a:bodyPr>
          <a:p>
            <a:pPr algn="ctr">
              <a:lnSpc>
                <a:spcPct val="100000"/>
              </a:lnSpc>
              <a:buNone/>
            </a:pPr>
            <a:r>
              <a:rPr b="1" lang="en-PH" sz="3600" spc="-1" strike="noStrike">
                <a:solidFill>
                  <a:srgbClr val="ffffff"/>
                </a:solidFill>
                <a:latin typeface="Lato"/>
                <a:ea typeface="DejaVu Sans"/>
              </a:rPr>
              <a:t> </a:t>
            </a:r>
            <a:r>
              <a:rPr b="1" lang="en-PH" sz="3600" spc="-1" strike="noStrike">
                <a:solidFill>
                  <a:srgbClr val="ffffff"/>
                </a:solidFill>
                <a:latin typeface="Lato"/>
                <a:ea typeface="DejaVu Sans"/>
              </a:rPr>
              <a:t>HEGIRA</a:t>
            </a:r>
            <a:endParaRPr b="0" lang="en-PH" sz="3600" spc="-1" strike="noStrike">
              <a:latin typeface="Arial"/>
            </a:endParaRPr>
          </a:p>
        </p:txBody>
      </p:sp>
      <p:sp>
        <p:nvSpPr>
          <p:cNvPr id="221" name=""/>
          <p:cNvSpPr/>
          <p:nvPr/>
        </p:nvSpPr>
        <p:spPr>
          <a:xfrm rot="12076800">
            <a:off x="5954400" y="3095280"/>
            <a:ext cx="1021680" cy="1224720"/>
          </a:xfrm>
          <a:custGeom>
            <a:avLst/>
            <a:gdLst/>
            <a:ahLst/>
            <a:rect l="l" t="t" r="r" b="b"/>
            <a:pathLst>
              <a:path w="3196" h="2545">
                <a:moveTo>
                  <a:pt x="2142" y="1700"/>
                </a:moveTo>
                <a:lnTo>
                  <a:pt x="2141" y="1658"/>
                </a:lnTo>
                <a:lnTo>
                  <a:pt x="2138" y="1615"/>
                </a:lnTo>
                <a:lnTo>
                  <a:pt x="2134" y="1571"/>
                </a:lnTo>
                <a:lnTo>
                  <a:pt x="2128" y="1529"/>
                </a:lnTo>
                <a:lnTo>
                  <a:pt x="2120" y="1487"/>
                </a:lnTo>
                <a:lnTo>
                  <a:pt x="2110" y="1444"/>
                </a:lnTo>
                <a:lnTo>
                  <a:pt x="2098" y="1404"/>
                </a:lnTo>
                <a:lnTo>
                  <a:pt x="2085" y="1364"/>
                </a:lnTo>
                <a:lnTo>
                  <a:pt x="2070" y="1325"/>
                </a:lnTo>
                <a:lnTo>
                  <a:pt x="2054" y="1286"/>
                </a:lnTo>
                <a:lnTo>
                  <a:pt x="2036" y="1249"/>
                </a:lnTo>
                <a:lnTo>
                  <a:pt x="2016" y="1213"/>
                </a:lnTo>
                <a:lnTo>
                  <a:pt x="1996" y="1178"/>
                </a:lnTo>
                <a:lnTo>
                  <a:pt x="1973" y="1144"/>
                </a:lnTo>
                <a:lnTo>
                  <a:pt x="1949" y="1111"/>
                </a:lnTo>
                <a:lnTo>
                  <a:pt x="1924" y="1080"/>
                </a:lnTo>
                <a:lnTo>
                  <a:pt x="1897" y="1051"/>
                </a:lnTo>
                <a:lnTo>
                  <a:pt x="1870" y="1023"/>
                </a:lnTo>
                <a:lnTo>
                  <a:pt x="1841" y="997"/>
                </a:lnTo>
                <a:lnTo>
                  <a:pt x="1811" y="973"/>
                </a:lnTo>
                <a:lnTo>
                  <a:pt x="1781" y="950"/>
                </a:lnTo>
                <a:lnTo>
                  <a:pt x="1749" y="928"/>
                </a:lnTo>
                <a:lnTo>
                  <a:pt x="1716" y="911"/>
                </a:lnTo>
                <a:lnTo>
                  <a:pt x="1683" y="894"/>
                </a:lnTo>
                <a:lnTo>
                  <a:pt x="1649" y="879"/>
                </a:lnTo>
                <a:lnTo>
                  <a:pt x="1615" y="866"/>
                </a:lnTo>
                <a:lnTo>
                  <a:pt x="1580" y="856"/>
                </a:lnTo>
                <a:lnTo>
                  <a:pt x="1545" y="847"/>
                </a:lnTo>
                <a:lnTo>
                  <a:pt x="1509" y="841"/>
                </a:lnTo>
                <a:lnTo>
                  <a:pt x="1473" y="836"/>
                </a:lnTo>
                <a:lnTo>
                  <a:pt x="1437" y="834"/>
                </a:lnTo>
                <a:lnTo>
                  <a:pt x="1401" y="834"/>
                </a:lnTo>
                <a:lnTo>
                  <a:pt x="1365" y="835"/>
                </a:lnTo>
                <a:lnTo>
                  <a:pt x="1329" y="841"/>
                </a:lnTo>
                <a:lnTo>
                  <a:pt x="1293" y="846"/>
                </a:lnTo>
                <a:lnTo>
                  <a:pt x="1258" y="856"/>
                </a:lnTo>
                <a:lnTo>
                  <a:pt x="1223" y="866"/>
                </a:lnTo>
                <a:lnTo>
                  <a:pt x="1189" y="879"/>
                </a:lnTo>
                <a:lnTo>
                  <a:pt x="1155" y="894"/>
                </a:lnTo>
                <a:lnTo>
                  <a:pt x="1122" y="911"/>
                </a:lnTo>
                <a:lnTo>
                  <a:pt x="1089" y="929"/>
                </a:lnTo>
                <a:lnTo>
                  <a:pt x="1058" y="950"/>
                </a:lnTo>
                <a:lnTo>
                  <a:pt x="1027" y="973"/>
                </a:lnTo>
                <a:lnTo>
                  <a:pt x="997" y="997"/>
                </a:lnTo>
                <a:lnTo>
                  <a:pt x="968" y="1023"/>
                </a:lnTo>
                <a:lnTo>
                  <a:pt x="941" y="1051"/>
                </a:lnTo>
                <a:lnTo>
                  <a:pt x="914" y="1080"/>
                </a:lnTo>
                <a:lnTo>
                  <a:pt x="889" y="1111"/>
                </a:lnTo>
                <a:lnTo>
                  <a:pt x="865" y="1144"/>
                </a:lnTo>
                <a:lnTo>
                  <a:pt x="843" y="1179"/>
                </a:lnTo>
                <a:lnTo>
                  <a:pt x="822" y="1213"/>
                </a:lnTo>
                <a:lnTo>
                  <a:pt x="802" y="1249"/>
                </a:lnTo>
                <a:lnTo>
                  <a:pt x="784" y="1286"/>
                </a:lnTo>
                <a:lnTo>
                  <a:pt x="768" y="1325"/>
                </a:lnTo>
                <a:lnTo>
                  <a:pt x="753" y="1364"/>
                </a:lnTo>
                <a:lnTo>
                  <a:pt x="740" y="1404"/>
                </a:lnTo>
                <a:lnTo>
                  <a:pt x="728" y="1446"/>
                </a:lnTo>
                <a:lnTo>
                  <a:pt x="718" y="1487"/>
                </a:lnTo>
                <a:lnTo>
                  <a:pt x="710" y="1529"/>
                </a:lnTo>
                <a:lnTo>
                  <a:pt x="704" y="1572"/>
                </a:lnTo>
                <a:lnTo>
                  <a:pt x="700" y="1615"/>
                </a:lnTo>
                <a:lnTo>
                  <a:pt x="697" y="1658"/>
                </a:lnTo>
                <a:lnTo>
                  <a:pt x="696" y="1702"/>
                </a:lnTo>
                <a:lnTo>
                  <a:pt x="0" y="1702"/>
                </a:lnTo>
                <a:lnTo>
                  <a:pt x="2" y="1616"/>
                </a:lnTo>
                <a:lnTo>
                  <a:pt x="7" y="1533"/>
                </a:lnTo>
                <a:lnTo>
                  <a:pt x="15" y="1448"/>
                </a:lnTo>
                <a:lnTo>
                  <a:pt x="27" y="1365"/>
                </a:lnTo>
                <a:lnTo>
                  <a:pt x="43" y="1281"/>
                </a:lnTo>
                <a:lnTo>
                  <a:pt x="62" y="1200"/>
                </a:lnTo>
                <a:lnTo>
                  <a:pt x="85" y="1120"/>
                </a:lnTo>
                <a:lnTo>
                  <a:pt x="111" y="1040"/>
                </a:lnTo>
                <a:lnTo>
                  <a:pt x="140" y="963"/>
                </a:lnTo>
                <a:lnTo>
                  <a:pt x="172" y="888"/>
                </a:lnTo>
                <a:lnTo>
                  <a:pt x="207" y="815"/>
                </a:lnTo>
                <a:lnTo>
                  <a:pt x="246" y="743"/>
                </a:lnTo>
                <a:lnTo>
                  <a:pt x="287" y="673"/>
                </a:lnTo>
                <a:lnTo>
                  <a:pt x="331" y="608"/>
                </a:lnTo>
                <a:lnTo>
                  <a:pt x="378" y="543"/>
                </a:lnTo>
                <a:lnTo>
                  <a:pt x="428" y="483"/>
                </a:lnTo>
                <a:lnTo>
                  <a:pt x="479" y="425"/>
                </a:lnTo>
                <a:lnTo>
                  <a:pt x="534" y="371"/>
                </a:lnTo>
                <a:lnTo>
                  <a:pt x="590" y="319"/>
                </a:lnTo>
                <a:lnTo>
                  <a:pt x="648" y="271"/>
                </a:lnTo>
                <a:lnTo>
                  <a:pt x="708" y="227"/>
                </a:lnTo>
                <a:lnTo>
                  <a:pt x="771" y="186"/>
                </a:lnTo>
                <a:lnTo>
                  <a:pt x="835" y="150"/>
                </a:lnTo>
                <a:lnTo>
                  <a:pt x="900" y="118"/>
                </a:lnTo>
                <a:lnTo>
                  <a:pt x="966" y="88"/>
                </a:lnTo>
                <a:lnTo>
                  <a:pt x="1034" y="63"/>
                </a:lnTo>
                <a:lnTo>
                  <a:pt x="1103" y="42"/>
                </a:lnTo>
                <a:lnTo>
                  <a:pt x="1172" y="25"/>
                </a:lnTo>
                <a:lnTo>
                  <a:pt x="1242" y="12"/>
                </a:lnTo>
                <a:lnTo>
                  <a:pt x="1312" y="4"/>
                </a:lnTo>
                <a:lnTo>
                  <a:pt x="1384" y="0"/>
                </a:lnTo>
                <a:lnTo>
                  <a:pt x="1454" y="0"/>
                </a:lnTo>
                <a:lnTo>
                  <a:pt x="1525" y="4"/>
                </a:lnTo>
                <a:lnTo>
                  <a:pt x="1596" y="11"/>
                </a:lnTo>
                <a:lnTo>
                  <a:pt x="1665" y="25"/>
                </a:lnTo>
                <a:lnTo>
                  <a:pt x="1735" y="42"/>
                </a:lnTo>
                <a:lnTo>
                  <a:pt x="1803" y="63"/>
                </a:lnTo>
                <a:lnTo>
                  <a:pt x="1871" y="88"/>
                </a:lnTo>
                <a:lnTo>
                  <a:pt x="1937" y="117"/>
                </a:lnTo>
                <a:lnTo>
                  <a:pt x="2003" y="150"/>
                </a:lnTo>
                <a:lnTo>
                  <a:pt x="2067" y="185"/>
                </a:lnTo>
                <a:lnTo>
                  <a:pt x="2129" y="226"/>
                </a:lnTo>
                <a:lnTo>
                  <a:pt x="2188" y="271"/>
                </a:lnTo>
                <a:lnTo>
                  <a:pt x="2248" y="319"/>
                </a:lnTo>
                <a:lnTo>
                  <a:pt x="2304" y="370"/>
                </a:lnTo>
                <a:lnTo>
                  <a:pt x="2359" y="424"/>
                </a:lnTo>
                <a:lnTo>
                  <a:pt x="2409" y="483"/>
                </a:lnTo>
                <a:lnTo>
                  <a:pt x="2460" y="543"/>
                </a:lnTo>
                <a:lnTo>
                  <a:pt x="2507" y="606"/>
                </a:lnTo>
                <a:lnTo>
                  <a:pt x="2551" y="673"/>
                </a:lnTo>
                <a:lnTo>
                  <a:pt x="2592" y="741"/>
                </a:lnTo>
                <a:lnTo>
                  <a:pt x="2631" y="813"/>
                </a:lnTo>
                <a:lnTo>
                  <a:pt x="2666" y="887"/>
                </a:lnTo>
                <a:lnTo>
                  <a:pt x="2698" y="963"/>
                </a:lnTo>
                <a:lnTo>
                  <a:pt x="2727" y="1040"/>
                </a:lnTo>
                <a:lnTo>
                  <a:pt x="2753" y="1119"/>
                </a:lnTo>
                <a:lnTo>
                  <a:pt x="2776" y="1199"/>
                </a:lnTo>
                <a:lnTo>
                  <a:pt x="2795" y="1280"/>
                </a:lnTo>
                <a:lnTo>
                  <a:pt x="2811" y="1363"/>
                </a:lnTo>
                <a:lnTo>
                  <a:pt x="2823" y="1447"/>
                </a:lnTo>
                <a:lnTo>
                  <a:pt x="2832" y="1531"/>
                </a:lnTo>
                <a:lnTo>
                  <a:pt x="2837" y="1615"/>
                </a:lnTo>
                <a:lnTo>
                  <a:pt x="2839" y="1700"/>
                </a:lnTo>
                <a:lnTo>
                  <a:pt x="3195" y="1701"/>
                </a:lnTo>
                <a:lnTo>
                  <a:pt x="2492" y="2544"/>
                </a:lnTo>
                <a:lnTo>
                  <a:pt x="1787" y="1701"/>
                </a:lnTo>
                <a:lnTo>
                  <a:pt x="2142" y="1700"/>
                </a:lnTo>
              </a:path>
            </a:pathLst>
          </a:custGeom>
          <a:solidFill>
            <a:srgbClr val="2a6099"/>
          </a:solidFill>
          <a:ln w="57240">
            <a:solidFill>
              <a:srgbClr val="355269"/>
            </a:solidFill>
            <a:round/>
          </a:ln>
        </p:spPr>
        <p:style>
          <a:lnRef idx="0"/>
          <a:fillRef idx="0"/>
          <a:effectRef idx="0"/>
          <a:fontRef idx="minor"/>
        </p:style>
      </p:sp>
      <p:sp>
        <p:nvSpPr>
          <p:cNvPr id="222" name=""/>
          <p:cNvSpPr/>
          <p:nvPr/>
        </p:nvSpPr>
        <p:spPr>
          <a:xfrm>
            <a:off x="5832000" y="3384000"/>
            <a:ext cx="3959280" cy="251928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2a6099"/>
          </a:solidFill>
          <a:ln w="76320">
            <a:solidFill>
              <a:srgbClr val="355269"/>
            </a:solidFill>
            <a:round/>
          </a:ln>
        </p:spPr>
        <p:style>
          <a:lnRef idx="0"/>
          <a:fillRef idx="0"/>
          <a:effectRef idx="0"/>
          <a:fontRef idx="minor"/>
        </p:style>
        <p:txBody>
          <a:bodyPr lIns="127800" rIns="127800" tIns="82800" bIns="82800" anchor="ctr">
            <a:noAutofit/>
          </a:bodyPr>
          <a:p>
            <a:pPr algn="ctr">
              <a:lnSpc>
                <a:spcPct val="100000"/>
              </a:lnSpc>
              <a:buNone/>
            </a:pPr>
            <a:r>
              <a:rPr b="1" lang="en-PH" sz="2200" spc="-1" strike="noStrike">
                <a:solidFill>
                  <a:srgbClr val="ffffff"/>
                </a:solidFill>
                <a:latin typeface="Lato"/>
                <a:ea typeface="DejaVu Sans"/>
              </a:rPr>
              <a:t>Ang makasaysayang</a:t>
            </a:r>
            <a:endParaRPr b="0" lang="en-PH" sz="2200" spc="-1" strike="noStrike">
              <a:latin typeface="Arial"/>
            </a:endParaRPr>
          </a:p>
          <a:p>
            <a:pPr algn="ctr">
              <a:lnSpc>
                <a:spcPct val="100000"/>
              </a:lnSpc>
              <a:buNone/>
            </a:pPr>
            <a:r>
              <a:rPr b="1" lang="en-PH" sz="2200" spc="-1" strike="noStrike">
                <a:solidFill>
                  <a:srgbClr val="ffffff"/>
                </a:solidFill>
                <a:latin typeface="Lato"/>
                <a:ea typeface="DejaVu Sans"/>
              </a:rPr>
              <a:t>pangyayaring naganap noon 622 CE.</a:t>
            </a:r>
            <a:endParaRPr b="0" lang="en-PH" sz="2200" spc="-1" strike="noStrike">
              <a:latin typeface="Arial"/>
            </a:endParaRPr>
          </a:p>
        </p:txBody>
      </p:sp>
      <p:sp>
        <p:nvSpPr>
          <p:cNvPr id="223" name=""/>
          <p:cNvSpPr/>
          <p:nvPr/>
        </p:nvSpPr>
        <p:spPr>
          <a:xfrm rot="2304000">
            <a:off x="3428280" y="1210320"/>
            <a:ext cx="1619280" cy="1619280"/>
          </a:xfrm>
          <a:custGeom>
            <a:avLst/>
            <a:gdLst/>
            <a:ahLst/>
            <a:rect l="l" t="t" r="r" b="b"/>
            <a:pathLst>
              <a:path w="5064" h="3365">
                <a:moveTo>
                  <a:pt x="3396" y="2249"/>
                </a:moveTo>
                <a:lnTo>
                  <a:pt x="3395" y="2192"/>
                </a:lnTo>
                <a:lnTo>
                  <a:pt x="3390" y="2135"/>
                </a:lnTo>
                <a:lnTo>
                  <a:pt x="3383" y="2078"/>
                </a:lnTo>
                <a:lnTo>
                  <a:pt x="3373" y="2022"/>
                </a:lnTo>
                <a:lnTo>
                  <a:pt x="3360" y="1966"/>
                </a:lnTo>
                <a:lnTo>
                  <a:pt x="3345" y="1911"/>
                </a:lnTo>
                <a:lnTo>
                  <a:pt x="3327" y="1857"/>
                </a:lnTo>
                <a:lnTo>
                  <a:pt x="3306" y="1804"/>
                </a:lnTo>
                <a:lnTo>
                  <a:pt x="3283" y="1752"/>
                </a:lnTo>
                <a:lnTo>
                  <a:pt x="3256" y="1701"/>
                </a:lnTo>
                <a:lnTo>
                  <a:pt x="3228" y="1651"/>
                </a:lnTo>
                <a:lnTo>
                  <a:pt x="3197" y="1603"/>
                </a:lnTo>
                <a:lnTo>
                  <a:pt x="3164" y="1557"/>
                </a:lnTo>
                <a:lnTo>
                  <a:pt x="3128" y="1512"/>
                </a:lnTo>
                <a:lnTo>
                  <a:pt x="3090" y="1470"/>
                </a:lnTo>
                <a:lnTo>
                  <a:pt x="3050" y="1429"/>
                </a:lnTo>
                <a:lnTo>
                  <a:pt x="3008" y="1390"/>
                </a:lnTo>
                <a:lnTo>
                  <a:pt x="2965" y="1353"/>
                </a:lnTo>
                <a:lnTo>
                  <a:pt x="2919" y="1319"/>
                </a:lnTo>
                <a:lnTo>
                  <a:pt x="2872" y="1286"/>
                </a:lnTo>
                <a:lnTo>
                  <a:pt x="2822" y="1257"/>
                </a:lnTo>
                <a:lnTo>
                  <a:pt x="2772" y="1229"/>
                </a:lnTo>
                <a:lnTo>
                  <a:pt x="2721" y="1204"/>
                </a:lnTo>
                <a:lnTo>
                  <a:pt x="2669" y="1182"/>
                </a:lnTo>
                <a:lnTo>
                  <a:pt x="2615" y="1163"/>
                </a:lnTo>
                <a:lnTo>
                  <a:pt x="2560" y="1146"/>
                </a:lnTo>
                <a:lnTo>
                  <a:pt x="2505" y="1132"/>
                </a:lnTo>
                <a:lnTo>
                  <a:pt x="2449" y="1120"/>
                </a:lnTo>
                <a:lnTo>
                  <a:pt x="2392" y="1112"/>
                </a:lnTo>
                <a:lnTo>
                  <a:pt x="2336" y="1107"/>
                </a:lnTo>
                <a:lnTo>
                  <a:pt x="2279" y="1103"/>
                </a:lnTo>
                <a:lnTo>
                  <a:pt x="2221" y="1103"/>
                </a:lnTo>
                <a:lnTo>
                  <a:pt x="2164" y="1106"/>
                </a:lnTo>
                <a:lnTo>
                  <a:pt x="2108" y="1112"/>
                </a:lnTo>
                <a:lnTo>
                  <a:pt x="2051" y="1121"/>
                </a:lnTo>
                <a:lnTo>
                  <a:pt x="1995" y="1132"/>
                </a:lnTo>
                <a:lnTo>
                  <a:pt x="1940" y="1146"/>
                </a:lnTo>
                <a:lnTo>
                  <a:pt x="1885" y="1163"/>
                </a:lnTo>
                <a:lnTo>
                  <a:pt x="1831" y="1183"/>
                </a:lnTo>
                <a:lnTo>
                  <a:pt x="1779" y="1204"/>
                </a:lnTo>
                <a:lnTo>
                  <a:pt x="1727" y="1229"/>
                </a:lnTo>
                <a:lnTo>
                  <a:pt x="1677" y="1257"/>
                </a:lnTo>
                <a:lnTo>
                  <a:pt x="1628" y="1286"/>
                </a:lnTo>
                <a:lnTo>
                  <a:pt x="1581" y="1320"/>
                </a:lnTo>
                <a:lnTo>
                  <a:pt x="1535" y="1353"/>
                </a:lnTo>
                <a:lnTo>
                  <a:pt x="1492" y="1390"/>
                </a:lnTo>
                <a:lnTo>
                  <a:pt x="1449" y="1429"/>
                </a:lnTo>
                <a:lnTo>
                  <a:pt x="1410" y="1470"/>
                </a:lnTo>
                <a:lnTo>
                  <a:pt x="1372" y="1512"/>
                </a:lnTo>
                <a:lnTo>
                  <a:pt x="1336" y="1557"/>
                </a:lnTo>
                <a:lnTo>
                  <a:pt x="1303" y="1603"/>
                </a:lnTo>
                <a:lnTo>
                  <a:pt x="1272" y="1651"/>
                </a:lnTo>
                <a:lnTo>
                  <a:pt x="1244" y="1701"/>
                </a:lnTo>
                <a:lnTo>
                  <a:pt x="1217" y="1752"/>
                </a:lnTo>
                <a:lnTo>
                  <a:pt x="1194" y="1804"/>
                </a:lnTo>
                <a:lnTo>
                  <a:pt x="1173" y="1857"/>
                </a:lnTo>
                <a:lnTo>
                  <a:pt x="1155" y="1911"/>
                </a:lnTo>
                <a:lnTo>
                  <a:pt x="1139" y="1966"/>
                </a:lnTo>
                <a:lnTo>
                  <a:pt x="1127" y="2022"/>
                </a:lnTo>
                <a:lnTo>
                  <a:pt x="1117" y="2078"/>
                </a:lnTo>
                <a:lnTo>
                  <a:pt x="1110" y="2136"/>
                </a:lnTo>
                <a:lnTo>
                  <a:pt x="1105" y="2192"/>
                </a:lnTo>
                <a:lnTo>
                  <a:pt x="1104" y="2249"/>
                </a:lnTo>
                <a:lnTo>
                  <a:pt x="0" y="2249"/>
                </a:lnTo>
                <a:lnTo>
                  <a:pt x="4" y="2137"/>
                </a:lnTo>
                <a:lnTo>
                  <a:pt x="11" y="2026"/>
                </a:lnTo>
                <a:lnTo>
                  <a:pt x="24" y="1914"/>
                </a:lnTo>
                <a:lnTo>
                  <a:pt x="45" y="1803"/>
                </a:lnTo>
                <a:lnTo>
                  <a:pt x="70" y="1694"/>
                </a:lnTo>
                <a:lnTo>
                  <a:pt x="100" y="1586"/>
                </a:lnTo>
                <a:lnTo>
                  <a:pt x="136" y="1478"/>
                </a:lnTo>
                <a:lnTo>
                  <a:pt x="176" y="1375"/>
                </a:lnTo>
                <a:lnTo>
                  <a:pt x="223" y="1273"/>
                </a:lnTo>
                <a:lnTo>
                  <a:pt x="274" y="1173"/>
                </a:lnTo>
                <a:lnTo>
                  <a:pt x="330" y="1076"/>
                </a:lnTo>
                <a:lnTo>
                  <a:pt x="391" y="982"/>
                </a:lnTo>
                <a:lnTo>
                  <a:pt x="456" y="890"/>
                </a:lnTo>
                <a:lnTo>
                  <a:pt x="526" y="803"/>
                </a:lnTo>
                <a:lnTo>
                  <a:pt x="601" y="719"/>
                </a:lnTo>
                <a:lnTo>
                  <a:pt x="679" y="639"/>
                </a:lnTo>
                <a:lnTo>
                  <a:pt x="761" y="562"/>
                </a:lnTo>
                <a:lnTo>
                  <a:pt x="847" y="490"/>
                </a:lnTo>
                <a:lnTo>
                  <a:pt x="937" y="422"/>
                </a:lnTo>
                <a:lnTo>
                  <a:pt x="1029" y="359"/>
                </a:lnTo>
                <a:lnTo>
                  <a:pt x="1125" y="300"/>
                </a:lnTo>
                <a:lnTo>
                  <a:pt x="1224" y="248"/>
                </a:lnTo>
                <a:lnTo>
                  <a:pt x="1325" y="198"/>
                </a:lnTo>
                <a:lnTo>
                  <a:pt x="1427" y="155"/>
                </a:lnTo>
                <a:lnTo>
                  <a:pt x="1533" y="116"/>
                </a:lnTo>
                <a:lnTo>
                  <a:pt x="1641" y="83"/>
                </a:lnTo>
                <a:lnTo>
                  <a:pt x="1749" y="55"/>
                </a:lnTo>
                <a:lnTo>
                  <a:pt x="1859" y="33"/>
                </a:lnTo>
                <a:lnTo>
                  <a:pt x="1970" y="16"/>
                </a:lnTo>
                <a:lnTo>
                  <a:pt x="2082" y="5"/>
                </a:lnTo>
                <a:lnTo>
                  <a:pt x="2194" y="0"/>
                </a:lnTo>
                <a:lnTo>
                  <a:pt x="2306" y="0"/>
                </a:lnTo>
                <a:lnTo>
                  <a:pt x="2418" y="5"/>
                </a:lnTo>
                <a:lnTo>
                  <a:pt x="2530" y="16"/>
                </a:lnTo>
                <a:lnTo>
                  <a:pt x="2641" y="33"/>
                </a:lnTo>
                <a:lnTo>
                  <a:pt x="2751" y="55"/>
                </a:lnTo>
                <a:lnTo>
                  <a:pt x="2859" y="83"/>
                </a:lnTo>
                <a:lnTo>
                  <a:pt x="2967" y="116"/>
                </a:lnTo>
                <a:lnTo>
                  <a:pt x="3072" y="155"/>
                </a:lnTo>
                <a:lnTo>
                  <a:pt x="3175" y="198"/>
                </a:lnTo>
                <a:lnTo>
                  <a:pt x="3276" y="247"/>
                </a:lnTo>
                <a:lnTo>
                  <a:pt x="3375" y="300"/>
                </a:lnTo>
                <a:lnTo>
                  <a:pt x="3471" y="359"/>
                </a:lnTo>
                <a:lnTo>
                  <a:pt x="3563" y="422"/>
                </a:lnTo>
                <a:lnTo>
                  <a:pt x="3653" y="490"/>
                </a:lnTo>
                <a:lnTo>
                  <a:pt x="3739" y="562"/>
                </a:lnTo>
                <a:lnTo>
                  <a:pt x="3821" y="638"/>
                </a:lnTo>
                <a:lnTo>
                  <a:pt x="3899" y="719"/>
                </a:lnTo>
                <a:lnTo>
                  <a:pt x="3974" y="803"/>
                </a:lnTo>
                <a:lnTo>
                  <a:pt x="4044" y="890"/>
                </a:lnTo>
                <a:lnTo>
                  <a:pt x="4109" y="982"/>
                </a:lnTo>
                <a:lnTo>
                  <a:pt x="4170" y="1076"/>
                </a:lnTo>
                <a:lnTo>
                  <a:pt x="4226" y="1173"/>
                </a:lnTo>
                <a:lnTo>
                  <a:pt x="4277" y="1273"/>
                </a:lnTo>
                <a:lnTo>
                  <a:pt x="4323" y="1376"/>
                </a:lnTo>
                <a:lnTo>
                  <a:pt x="4364" y="1479"/>
                </a:lnTo>
                <a:lnTo>
                  <a:pt x="4400" y="1586"/>
                </a:lnTo>
                <a:lnTo>
                  <a:pt x="4430" y="1694"/>
                </a:lnTo>
                <a:lnTo>
                  <a:pt x="4455" y="1803"/>
                </a:lnTo>
                <a:lnTo>
                  <a:pt x="4475" y="1914"/>
                </a:lnTo>
                <a:lnTo>
                  <a:pt x="4489" y="2025"/>
                </a:lnTo>
                <a:lnTo>
                  <a:pt x="4497" y="2137"/>
                </a:lnTo>
                <a:lnTo>
                  <a:pt x="4500" y="2250"/>
                </a:lnTo>
                <a:lnTo>
                  <a:pt x="5063" y="2249"/>
                </a:lnTo>
                <a:lnTo>
                  <a:pt x="3948" y="3364"/>
                </a:lnTo>
                <a:lnTo>
                  <a:pt x="2833" y="2249"/>
                </a:lnTo>
                <a:lnTo>
                  <a:pt x="3396" y="2249"/>
                </a:lnTo>
              </a:path>
            </a:pathLst>
          </a:custGeom>
          <a:solidFill>
            <a:srgbClr val="2a6099"/>
          </a:solidFill>
          <a:ln w="57240">
            <a:solidFill>
              <a:srgbClr val="355269"/>
            </a:solidFill>
            <a:round/>
          </a:ln>
        </p:spPr>
        <p:style>
          <a:lnRef idx="0"/>
          <a:fillRef idx="0"/>
          <a:effectRef idx="0"/>
          <a:fontRef idx="minor"/>
        </p:style>
      </p:sp>
      <p:sp>
        <p:nvSpPr>
          <p:cNvPr id="224" name=""/>
          <p:cNvSpPr/>
          <p:nvPr/>
        </p:nvSpPr>
        <p:spPr>
          <a:xfrm>
            <a:off x="396000" y="684000"/>
            <a:ext cx="3959280" cy="251928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2a6099"/>
          </a:solidFill>
          <a:ln w="76320">
            <a:solidFill>
              <a:srgbClr val="355269"/>
            </a:solidFill>
            <a:round/>
          </a:ln>
        </p:spPr>
        <p:style>
          <a:lnRef idx="0"/>
          <a:fillRef idx="0"/>
          <a:effectRef idx="0"/>
          <a:fontRef idx="minor"/>
        </p:style>
        <p:txBody>
          <a:bodyPr lIns="127800" rIns="127800" tIns="82800" bIns="82800" anchor="ctr">
            <a:noAutofit/>
          </a:bodyPr>
          <a:p>
            <a:pPr algn="ctr">
              <a:lnSpc>
                <a:spcPct val="100000"/>
              </a:lnSpc>
              <a:buNone/>
            </a:pPr>
            <a:r>
              <a:rPr b="1" lang="en-PH" sz="1200" spc="-1" strike="noStrike">
                <a:solidFill>
                  <a:srgbClr val="ffffff"/>
                </a:solidFill>
                <a:latin typeface="Lato"/>
                <a:ea typeface="DejaVu Sans"/>
              </a:rPr>
              <a:t>Sa pagdami ng mga tagasunod ni Mohammad, siya ay nakatanggap ng matinding pagtuligsa at persekusyon na nagmula sa mga hindi kapanalig. Dahil dito, si Mohammad at ang</a:t>
            </a:r>
            <a:endParaRPr b="0" lang="en-PH" sz="1200" spc="-1" strike="noStrike">
              <a:latin typeface="Arial"/>
            </a:endParaRPr>
          </a:p>
          <a:p>
            <a:pPr algn="ctr">
              <a:lnSpc>
                <a:spcPct val="100000"/>
              </a:lnSpc>
              <a:buNone/>
            </a:pPr>
            <a:r>
              <a:rPr b="1" lang="en-PH" sz="1200" spc="-1" strike="noStrike">
                <a:solidFill>
                  <a:srgbClr val="ffffff"/>
                </a:solidFill>
                <a:latin typeface="Lato"/>
                <a:ea typeface="DejaVu Sans"/>
              </a:rPr>
              <a:t>mga unang Muslim ay tumakas sa Mecca patungong Medina.</a:t>
            </a:r>
            <a:endParaRPr b="0" lang="en-PH" sz="1200" spc="-1" strike="noStrike">
              <a:latin typeface="Arial"/>
            </a:endParaRPr>
          </a:p>
        </p:txBody>
      </p:sp>
      <p:sp>
        <p:nvSpPr>
          <p:cNvPr id="225" name=""/>
          <p:cNvSpPr/>
          <p:nvPr/>
        </p:nvSpPr>
        <p:spPr>
          <a:xfrm>
            <a:off x="5436000" y="1235520"/>
            <a:ext cx="6083280" cy="1157040"/>
          </a:xfrm>
          <a:prstGeom prst="rect">
            <a:avLst/>
          </a:prstGeom>
          <a:gradFill rotWithShape="0">
            <a:gsLst>
              <a:gs pos="0">
                <a:srgbClr val="ff4000"/>
              </a:gs>
              <a:gs pos="50000">
                <a:srgbClr val="ff4000"/>
              </a:gs>
              <a:gs pos="100000">
                <a:srgbClr val="ff4000"/>
              </a:gs>
            </a:gsLst>
            <a:lin ang="5400000"/>
          </a:gradFill>
          <a:ln w="0">
            <a:noFill/>
          </a:ln>
        </p:spPr>
        <p:style>
          <a:lnRef idx="0"/>
          <a:fillRef idx="0"/>
          <a:effectRef idx="0"/>
          <a:fontRef idx="minor"/>
        </p:style>
        <p:txBody>
          <a:bodyPr lIns="90000" rIns="90000" tIns="45000" bIns="45000" anchor="t">
            <a:noAutofit/>
          </a:bodyPr>
          <a:p>
            <a:pPr algn="ctr">
              <a:lnSpc>
                <a:spcPct val="100000"/>
              </a:lnSpc>
              <a:buNone/>
            </a:pPr>
            <a:r>
              <a:rPr b="1" lang="en-PH" sz="1400" spc="-1" strike="noStrike">
                <a:solidFill>
                  <a:srgbClr val="000000"/>
                </a:solidFill>
                <a:latin typeface="Lato"/>
                <a:ea typeface="DejaVu Sans"/>
              </a:rPr>
              <a:t>Naglunsad ng pagtatangka na muling makubkob ang Mecca taong 628 CE.</a:t>
            </a:r>
            <a:endParaRPr b="0" lang="en-PH" sz="1400" spc="-1" strike="noStrike">
              <a:latin typeface="Arial"/>
            </a:endParaRPr>
          </a:p>
          <a:p>
            <a:pPr algn="ctr">
              <a:lnSpc>
                <a:spcPct val="100000"/>
              </a:lnSpc>
              <a:buNone/>
            </a:pPr>
            <a:r>
              <a:rPr b="1" lang="en-PH" sz="1400" spc="-1" strike="noStrike">
                <a:solidFill>
                  <a:srgbClr val="000000"/>
                </a:solidFill>
                <a:latin typeface="Lato"/>
                <a:ea typeface="DejaVu Sans"/>
              </a:rPr>
              <a:t>Nagkaroon ng matinding labanan sa pagitan ng pangkat ni Mohammad at mga Meccan.</a:t>
            </a:r>
            <a:endParaRPr b="0" lang="en-PH" sz="1400" spc="-1" strike="noStrike">
              <a:latin typeface="Arial"/>
            </a:endParaRPr>
          </a:p>
          <a:p>
            <a:pPr algn="ctr">
              <a:lnSpc>
                <a:spcPct val="100000"/>
              </a:lnSpc>
              <a:buNone/>
            </a:pPr>
            <a:r>
              <a:rPr b="1" lang="en-PH" sz="1400" spc="-1" strike="noStrike">
                <a:solidFill>
                  <a:srgbClr val="000000"/>
                </a:solidFill>
                <a:latin typeface="Lato"/>
                <a:ea typeface="DejaVu Sans"/>
              </a:rPr>
              <a:t>Ito ay nagtapos sa isang kasunduan kung saan pinapayagang magsagawa</a:t>
            </a:r>
            <a:endParaRPr b="0" lang="en-PH" sz="1400" spc="-1" strike="noStrike">
              <a:latin typeface="Arial"/>
            </a:endParaRPr>
          </a:p>
          <a:p>
            <a:pPr algn="ctr">
              <a:lnSpc>
                <a:spcPct val="100000"/>
              </a:lnSpc>
              <a:buNone/>
            </a:pPr>
            <a:r>
              <a:rPr b="1" lang="en-PH" sz="1400" spc="-1" strike="noStrike">
                <a:solidFill>
                  <a:srgbClr val="000000"/>
                </a:solidFill>
                <a:latin typeface="Lato"/>
                <a:ea typeface="DejaVu Sans"/>
              </a:rPr>
              <a:t>ng paglalakbay ang mga Muslim sa Mecca.</a:t>
            </a:r>
            <a:endParaRPr b="0" lang="en-PH" sz="1400" spc="-1" strike="noStrike">
              <a:latin typeface="Arial"/>
            </a:endParaRPr>
          </a:p>
        </p:txBody>
      </p:sp>
      <p:sp>
        <p:nvSpPr>
          <p:cNvPr id="226" name=""/>
          <p:cNvSpPr/>
          <p:nvPr/>
        </p:nvSpPr>
        <p:spPr>
          <a:xfrm>
            <a:off x="5436000" y="2448000"/>
            <a:ext cx="6083280" cy="516600"/>
          </a:xfrm>
          <a:prstGeom prst="rect">
            <a:avLst/>
          </a:prstGeom>
          <a:gradFill rotWithShape="0">
            <a:gsLst>
              <a:gs pos="0">
                <a:srgbClr val="ff4000"/>
              </a:gs>
              <a:gs pos="50000">
                <a:srgbClr val="ff4000"/>
              </a:gs>
              <a:gs pos="100000">
                <a:srgbClr val="ff4000"/>
              </a:gs>
            </a:gsLst>
            <a:lin ang="5400000"/>
          </a:gradFill>
          <a:ln w="0">
            <a:noFill/>
          </a:ln>
        </p:spPr>
        <p:style>
          <a:lnRef idx="0"/>
          <a:fillRef idx="0"/>
          <a:effectRef idx="0"/>
          <a:fontRef idx="minor"/>
        </p:style>
        <p:txBody>
          <a:bodyPr lIns="90000" rIns="90000" tIns="45000" bIns="45000" anchor="t">
            <a:noAutofit/>
          </a:bodyPr>
          <a:p>
            <a:pPr algn="ctr">
              <a:lnSpc>
                <a:spcPct val="100000"/>
              </a:lnSpc>
              <a:buNone/>
            </a:pPr>
            <a:r>
              <a:rPr b="1" lang="en-PH" sz="1400" spc="-1" strike="noStrike">
                <a:solidFill>
                  <a:srgbClr val="000000"/>
                </a:solidFill>
                <a:latin typeface="Lato"/>
                <a:ea typeface="DejaVu Sans"/>
              </a:rPr>
              <a:t>Muling nagsagawa ng pagsalakay ang grupo ni Mohammad noong 360 CE na naging daan sa tuluyang pagkontrol ng mga Muslim sa Mecca.</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
          <p:cNvSpPr/>
          <p:nvPr/>
        </p:nvSpPr>
        <p:spPr>
          <a:xfrm>
            <a:off x="324000" y="900000"/>
            <a:ext cx="10295280" cy="719280"/>
          </a:xfrm>
          <a:custGeom>
            <a:avLst/>
            <a:gdLst/>
            <a:ahLst/>
            <a:rect l="l" t="t" r="r" b="b"/>
            <a:pathLst>
              <a:path w="286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28267" y="2001"/>
                </a:lnTo>
                <a:lnTo>
                  <a:pt x="28268" y="2001"/>
                </a:lnTo>
                <a:cubicBezTo>
                  <a:pt x="28326" y="2001"/>
                  <a:pt x="28384" y="1986"/>
                  <a:pt x="28434" y="1956"/>
                </a:cubicBezTo>
                <a:cubicBezTo>
                  <a:pt x="28485" y="1927"/>
                  <a:pt x="28527" y="1885"/>
                  <a:pt x="28556" y="1834"/>
                </a:cubicBezTo>
                <a:cubicBezTo>
                  <a:pt x="28586" y="1784"/>
                  <a:pt x="28601" y="1726"/>
                  <a:pt x="28601" y="1668"/>
                </a:cubicBezTo>
                <a:lnTo>
                  <a:pt x="28601" y="333"/>
                </a:lnTo>
                <a:lnTo>
                  <a:pt x="28601" y="334"/>
                </a:lnTo>
                <a:lnTo>
                  <a:pt x="28601" y="334"/>
                </a:lnTo>
                <a:cubicBezTo>
                  <a:pt x="28601" y="275"/>
                  <a:pt x="28586" y="217"/>
                  <a:pt x="28556" y="167"/>
                </a:cubicBezTo>
                <a:cubicBezTo>
                  <a:pt x="28527" y="116"/>
                  <a:pt x="28485" y="74"/>
                  <a:pt x="28434" y="45"/>
                </a:cubicBezTo>
                <a:cubicBezTo>
                  <a:pt x="28384" y="15"/>
                  <a:pt x="28326" y="0"/>
                  <a:pt x="28268" y="0"/>
                </a:cubicBezTo>
                <a:lnTo>
                  <a:pt x="333" y="0"/>
                </a:lnTo>
              </a:path>
            </a:pathLst>
          </a:custGeom>
          <a:solidFill>
            <a:srgbClr val="bf0041"/>
          </a:solidFill>
          <a:ln w="57240">
            <a:solidFill>
              <a:srgbClr val="41190d"/>
            </a:solidFill>
            <a:round/>
          </a:ln>
        </p:spPr>
        <p:style>
          <a:lnRef idx="0"/>
          <a:fillRef idx="0"/>
          <a:effectRef idx="0"/>
          <a:fontRef idx="minor"/>
        </p:style>
        <p:txBody>
          <a:bodyPr lIns="118800" rIns="118800" tIns="73800" bIns="73800" anchor="ctr">
            <a:noAutofit/>
          </a:bodyPr>
          <a:p>
            <a:pPr algn="just">
              <a:lnSpc>
                <a:spcPct val="100000"/>
              </a:lnSpc>
              <a:buNone/>
            </a:pPr>
            <a:r>
              <a:rPr b="1" i="1" lang="en-PH" sz="1600" spc="-1" strike="noStrike">
                <a:solidFill>
                  <a:srgbClr val="ffffff"/>
                </a:solidFill>
                <a:latin typeface="Lato"/>
                <a:ea typeface="DejaVu Sans"/>
              </a:rPr>
              <a:t>Kalipato o Caliph</a:t>
            </a:r>
            <a:r>
              <a:rPr b="1" lang="en-PH" sz="1600" spc="-1" strike="noStrike">
                <a:solidFill>
                  <a:srgbClr val="ffffff"/>
                </a:solidFill>
                <a:latin typeface="Lato"/>
                <a:ea typeface="DejaVu Sans"/>
              </a:rPr>
              <a:t> – tumutukoy sa mga espirituwal na lider ng Islam na namuno nang mamatay si Mohammad. Sila ang nagpatuloy sa pagpapalawak ng Islam sa iba’t ibang bahagi ng daigdig.</a:t>
            </a:r>
            <a:endParaRPr b="0" lang="en-PH" sz="1600" spc="-1" strike="noStrike">
              <a:latin typeface="Arial"/>
            </a:endParaRPr>
          </a:p>
        </p:txBody>
      </p:sp>
      <p:sp>
        <p:nvSpPr>
          <p:cNvPr id="228" name=""/>
          <p:cNvSpPr/>
          <p:nvPr/>
        </p:nvSpPr>
        <p:spPr>
          <a:xfrm>
            <a:off x="540000" y="1944000"/>
            <a:ext cx="3599280" cy="1439280"/>
          </a:xfrm>
          <a:custGeom>
            <a:avLst/>
            <a:gdLst/>
            <a:ahLst/>
            <a:rect l="l" t="t" r="r" b="b"/>
            <a:pathLst>
              <a:path w="10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9334" y="4000"/>
                </a:lnTo>
                <a:lnTo>
                  <a:pt x="9334" y="4001"/>
                </a:lnTo>
                <a:cubicBezTo>
                  <a:pt x="9451" y="4001"/>
                  <a:pt x="9566" y="3970"/>
                  <a:pt x="9668" y="3912"/>
                </a:cubicBezTo>
                <a:cubicBezTo>
                  <a:pt x="9769" y="3853"/>
                  <a:pt x="9853" y="3769"/>
                  <a:pt x="9912" y="3668"/>
                </a:cubicBezTo>
                <a:cubicBezTo>
                  <a:pt x="9970" y="3566"/>
                  <a:pt x="10001" y="3451"/>
                  <a:pt x="10001" y="3334"/>
                </a:cubicBezTo>
                <a:lnTo>
                  <a:pt x="10000" y="666"/>
                </a:lnTo>
                <a:lnTo>
                  <a:pt x="10001" y="667"/>
                </a:lnTo>
                <a:lnTo>
                  <a:pt x="10001" y="667"/>
                </a:lnTo>
                <a:cubicBezTo>
                  <a:pt x="10001" y="550"/>
                  <a:pt x="9970" y="435"/>
                  <a:pt x="9912" y="333"/>
                </a:cubicBezTo>
                <a:cubicBezTo>
                  <a:pt x="9853" y="232"/>
                  <a:pt x="9769" y="148"/>
                  <a:pt x="9668" y="89"/>
                </a:cubicBezTo>
                <a:cubicBezTo>
                  <a:pt x="9566" y="31"/>
                  <a:pt x="9451" y="0"/>
                  <a:pt x="9334" y="0"/>
                </a:cubicBezTo>
                <a:lnTo>
                  <a:pt x="666" y="0"/>
                </a:lnTo>
              </a:path>
            </a:pathLst>
          </a:custGeom>
          <a:solidFill>
            <a:srgbClr val="ff860d"/>
          </a:solidFill>
          <a:ln w="76320">
            <a:solidFill>
              <a:srgbClr val="b85c00"/>
            </a:solidFill>
            <a:round/>
          </a:ln>
        </p:spPr>
        <p:style>
          <a:lnRef idx="0"/>
          <a:fillRef idx="0"/>
          <a:effectRef idx="0"/>
          <a:fontRef idx="minor"/>
        </p:style>
        <p:txBody>
          <a:bodyPr lIns="128160" rIns="128160" tIns="83160" bIns="83160" anchor="ctr">
            <a:noAutofit/>
          </a:bodyPr>
          <a:p>
            <a:pPr algn="ctr">
              <a:lnSpc>
                <a:spcPct val="100000"/>
              </a:lnSpc>
              <a:buNone/>
            </a:pPr>
            <a:r>
              <a:rPr b="0" lang="en-PH" sz="3600" spc="-1" strike="noStrike">
                <a:solidFill>
                  <a:srgbClr val="ffffff"/>
                </a:solidFill>
                <a:latin typeface="Lato"/>
                <a:ea typeface="DejaVu Sans"/>
              </a:rPr>
              <a:t>ISLAM</a:t>
            </a:r>
            <a:endParaRPr b="0" lang="en-PH" sz="3600" spc="-1" strike="noStrike">
              <a:latin typeface="Arial"/>
            </a:endParaRPr>
          </a:p>
        </p:txBody>
      </p:sp>
      <p:sp>
        <p:nvSpPr>
          <p:cNvPr id="229" name=""/>
          <p:cNvSpPr/>
          <p:nvPr/>
        </p:nvSpPr>
        <p:spPr>
          <a:xfrm>
            <a:off x="540360" y="4104360"/>
            <a:ext cx="3599280" cy="1439280"/>
          </a:xfrm>
          <a:custGeom>
            <a:avLst/>
            <a:gdLst/>
            <a:ahLst/>
            <a:rect l="l" t="t" r="r" b="b"/>
            <a:pathLst>
              <a:path w="10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9334" y="4000"/>
                </a:lnTo>
                <a:lnTo>
                  <a:pt x="9334" y="4001"/>
                </a:lnTo>
                <a:cubicBezTo>
                  <a:pt x="9451" y="4001"/>
                  <a:pt x="9566" y="3970"/>
                  <a:pt x="9668" y="3912"/>
                </a:cubicBezTo>
                <a:cubicBezTo>
                  <a:pt x="9769" y="3853"/>
                  <a:pt x="9853" y="3769"/>
                  <a:pt x="9912" y="3668"/>
                </a:cubicBezTo>
                <a:cubicBezTo>
                  <a:pt x="9970" y="3566"/>
                  <a:pt x="10001" y="3451"/>
                  <a:pt x="10001" y="3334"/>
                </a:cubicBezTo>
                <a:lnTo>
                  <a:pt x="10000" y="666"/>
                </a:lnTo>
                <a:lnTo>
                  <a:pt x="10001" y="667"/>
                </a:lnTo>
                <a:lnTo>
                  <a:pt x="10001" y="667"/>
                </a:lnTo>
                <a:cubicBezTo>
                  <a:pt x="10001" y="550"/>
                  <a:pt x="9970" y="435"/>
                  <a:pt x="9912" y="333"/>
                </a:cubicBezTo>
                <a:cubicBezTo>
                  <a:pt x="9853" y="232"/>
                  <a:pt x="9769" y="148"/>
                  <a:pt x="9668" y="89"/>
                </a:cubicBezTo>
                <a:cubicBezTo>
                  <a:pt x="9566" y="31"/>
                  <a:pt x="9451" y="0"/>
                  <a:pt x="9334" y="0"/>
                </a:cubicBezTo>
                <a:lnTo>
                  <a:pt x="666" y="0"/>
                </a:lnTo>
              </a:path>
            </a:pathLst>
          </a:custGeom>
          <a:solidFill>
            <a:srgbClr val="ff860d"/>
          </a:solidFill>
          <a:ln w="76320">
            <a:solidFill>
              <a:srgbClr val="b85c00"/>
            </a:solidFill>
            <a:round/>
          </a:ln>
        </p:spPr>
        <p:style>
          <a:lnRef idx="0"/>
          <a:fillRef idx="0"/>
          <a:effectRef idx="0"/>
          <a:fontRef idx="minor"/>
        </p:style>
        <p:txBody>
          <a:bodyPr lIns="128160" rIns="128160" tIns="83160" bIns="83160" anchor="ctr">
            <a:noAutofit/>
          </a:bodyPr>
          <a:p>
            <a:pPr algn="ctr">
              <a:lnSpc>
                <a:spcPct val="100000"/>
              </a:lnSpc>
              <a:buNone/>
            </a:pPr>
            <a:r>
              <a:rPr b="0" lang="en-PH" sz="3200" spc="-1" strike="noStrike">
                <a:solidFill>
                  <a:srgbClr val="ffffff"/>
                </a:solidFill>
                <a:latin typeface="Arial"/>
                <a:ea typeface="DejaVu Sans"/>
              </a:rPr>
              <a:t>KRISTIYANISMO</a:t>
            </a:r>
            <a:endParaRPr b="0" lang="en-PH" sz="3200" spc="-1" strike="noStrike">
              <a:latin typeface="Arial"/>
            </a:endParaRPr>
          </a:p>
        </p:txBody>
      </p:sp>
      <p:sp>
        <p:nvSpPr>
          <p:cNvPr id="230" name=""/>
          <p:cNvSpPr/>
          <p:nvPr/>
        </p:nvSpPr>
        <p:spPr>
          <a:xfrm>
            <a:off x="4320000" y="2520000"/>
            <a:ext cx="719280" cy="2519280"/>
          </a:xfrm>
          <a:custGeom>
            <a:avLst/>
            <a:gdLst/>
            <a:ahLst/>
            <a:rect l="l" t="t" r="r" b="b"/>
            <a:pathLst>
              <a:path w="2002" h="7002">
                <a:moveTo>
                  <a:pt x="0" y="0"/>
                </a:moveTo>
                <a:cubicBezTo>
                  <a:pt x="500" y="0"/>
                  <a:pt x="1000" y="291"/>
                  <a:pt x="1000" y="583"/>
                </a:cubicBezTo>
                <a:lnTo>
                  <a:pt x="1000" y="2917"/>
                </a:lnTo>
                <a:cubicBezTo>
                  <a:pt x="1000" y="3208"/>
                  <a:pt x="1500" y="3500"/>
                  <a:pt x="2001" y="3500"/>
                </a:cubicBezTo>
                <a:cubicBezTo>
                  <a:pt x="1500" y="3500"/>
                  <a:pt x="1000" y="3792"/>
                  <a:pt x="1000" y="4083"/>
                </a:cubicBezTo>
                <a:lnTo>
                  <a:pt x="1000" y="6417"/>
                </a:lnTo>
                <a:cubicBezTo>
                  <a:pt x="1000" y="6709"/>
                  <a:pt x="500" y="7001"/>
                  <a:pt x="0" y="7001"/>
                </a:cubicBezTo>
              </a:path>
            </a:pathLst>
          </a:custGeom>
          <a:noFill/>
          <a:ln w="76320">
            <a:solidFill>
              <a:srgbClr val="2a6099"/>
            </a:solidFill>
            <a:round/>
          </a:ln>
        </p:spPr>
        <p:style>
          <a:lnRef idx="0"/>
          <a:fillRef idx="0"/>
          <a:effectRef idx="0"/>
          <a:fontRef idx="minor"/>
        </p:style>
      </p:sp>
      <p:sp>
        <p:nvSpPr>
          <p:cNvPr id="231" name=""/>
          <p:cNvSpPr/>
          <p:nvPr/>
        </p:nvSpPr>
        <p:spPr>
          <a:xfrm>
            <a:off x="5220000" y="2520000"/>
            <a:ext cx="6299280" cy="2519280"/>
          </a:xfrm>
          <a:custGeom>
            <a:avLst/>
            <a:gdLst/>
            <a:ahLst/>
            <a:rect l="l" t="t" r="r" b="b"/>
            <a:pathLst>
              <a:path w="17502" h="7002">
                <a:moveTo>
                  <a:pt x="2050" y="0"/>
                </a:moveTo>
                <a:lnTo>
                  <a:pt x="15450" y="0"/>
                </a:lnTo>
                <a:lnTo>
                  <a:pt x="17501" y="2050"/>
                </a:lnTo>
                <a:lnTo>
                  <a:pt x="17501" y="4950"/>
                </a:lnTo>
                <a:lnTo>
                  <a:pt x="15450" y="7001"/>
                </a:lnTo>
                <a:lnTo>
                  <a:pt x="2050" y="7001"/>
                </a:lnTo>
                <a:lnTo>
                  <a:pt x="0" y="4950"/>
                </a:lnTo>
                <a:lnTo>
                  <a:pt x="0" y="2050"/>
                </a:lnTo>
                <a:lnTo>
                  <a:pt x="2050" y="0"/>
                </a:lnTo>
              </a:path>
            </a:pathLst>
          </a:custGeom>
          <a:solidFill>
            <a:srgbClr val="127622"/>
          </a:solidFill>
          <a:ln w="76320">
            <a:solidFill>
              <a:srgbClr val="2e2706"/>
            </a:solidFill>
            <a:round/>
          </a:ln>
        </p:spPr>
        <p:style>
          <a:lnRef idx="0"/>
          <a:fillRef idx="0"/>
          <a:effectRef idx="0"/>
          <a:fontRef idx="minor"/>
        </p:style>
        <p:txBody>
          <a:bodyPr lIns="128160" rIns="128160" tIns="83160" bIns="83160" anchor="ctr">
            <a:noAutofit/>
          </a:bodyPr>
          <a:p>
            <a:pPr marL="360000" algn="just">
              <a:lnSpc>
                <a:spcPct val="100000"/>
              </a:lnSpc>
              <a:buNone/>
            </a:pPr>
            <a:r>
              <a:rPr b="0" lang="en-PH" sz="1400" spc="-1" strike="noStrike">
                <a:solidFill>
                  <a:srgbClr val="ffffff"/>
                </a:solidFill>
                <a:latin typeface="Lato"/>
                <a:ea typeface="DejaVu Sans"/>
              </a:rPr>
              <a:t>Malaki ang pagkakatulad ng relihiyong Islam at Kristiyanismo.</a:t>
            </a:r>
            <a:endParaRPr b="0" lang="en-PH" sz="1400" spc="-1" strike="noStrike">
              <a:latin typeface="Arial"/>
            </a:endParaRPr>
          </a:p>
          <a:p>
            <a:pPr marL="360000" algn="just">
              <a:lnSpc>
                <a:spcPct val="100000"/>
              </a:lnSpc>
              <a:buNone/>
            </a:pPr>
            <a:r>
              <a:rPr b="0" lang="en-PH" sz="1400" spc="-1" strike="noStrike">
                <a:solidFill>
                  <a:srgbClr val="ffffff"/>
                </a:solidFill>
                <a:latin typeface="Lato"/>
                <a:ea typeface="DejaVu Sans"/>
              </a:rPr>
              <a:t>Halimbawa:</a:t>
            </a:r>
            <a:endParaRPr b="0" lang="en-PH" sz="1400" spc="-1" strike="noStrike">
              <a:latin typeface="Arial"/>
            </a:endParaRPr>
          </a:p>
          <a:p>
            <a:pPr marL="360000" algn="just">
              <a:lnSpc>
                <a:spcPct val="100000"/>
              </a:lnSpc>
              <a:buNone/>
            </a:pPr>
            <a:r>
              <a:rPr b="0" lang="en-PH" sz="1400" spc="-1" strike="noStrike">
                <a:solidFill>
                  <a:srgbClr val="ffffff"/>
                </a:solidFill>
                <a:latin typeface="Lato"/>
                <a:ea typeface="DejaVu Sans"/>
              </a:rPr>
              <a:t> </a:t>
            </a:r>
            <a:r>
              <a:rPr b="0" lang="en-PH" sz="1400" spc="-1" strike="noStrike">
                <a:solidFill>
                  <a:srgbClr val="ffffff"/>
                </a:solidFill>
                <a:latin typeface="Lato"/>
                <a:ea typeface="DejaVu Sans"/>
              </a:rPr>
              <a:t>- kilala si Mohammad na isa sa mga tanyag na propeta tulad nila Noah, Abraham, Moses, at Solomon.</a:t>
            </a:r>
            <a:endParaRPr b="0" lang="en-PH" sz="1400" spc="-1" strike="noStrike">
              <a:latin typeface="Arial"/>
            </a:endParaRPr>
          </a:p>
          <a:p>
            <a:pPr marL="360000" algn="just">
              <a:lnSpc>
                <a:spcPct val="100000"/>
              </a:lnSpc>
              <a:buNone/>
            </a:pPr>
            <a:r>
              <a:rPr b="0" lang="en-PH" sz="1400" spc="-1" strike="noStrike">
                <a:solidFill>
                  <a:srgbClr val="ffffff"/>
                </a:solidFill>
                <a:latin typeface="Lato"/>
                <a:ea typeface="DejaVu Sans"/>
              </a:rPr>
              <a:t> </a:t>
            </a:r>
            <a:r>
              <a:rPr b="0" lang="en-PH" sz="1400" spc="-1" strike="noStrike">
                <a:solidFill>
                  <a:srgbClr val="ffffff"/>
                </a:solidFill>
                <a:latin typeface="Lato"/>
                <a:ea typeface="DejaVu Sans"/>
              </a:rPr>
              <a:t>- Si Arkanghel Gabriel na nagbalita kay Maria na magluluwal ng isang sanggol na si Hesus, ay siya rin angel na ipinadala ni Allah kay Mohammad upang maging tagapagtatag ng relihiyong Islam.</a:t>
            </a:r>
            <a:endParaRPr b="0" lang="en-PH" sz="1400" spc="-1" strike="noStrike">
              <a:latin typeface="Arial"/>
            </a:endParaRPr>
          </a:p>
          <a:p>
            <a:pPr marL="360000" algn="just">
              <a:lnSpc>
                <a:spcPct val="100000"/>
              </a:lnSpc>
              <a:buNone/>
            </a:pPr>
            <a:r>
              <a:rPr b="0" lang="en-PH" sz="1400" spc="-1" strike="noStrike">
                <a:solidFill>
                  <a:srgbClr val="ffffff"/>
                </a:solidFill>
                <a:latin typeface="Lato"/>
                <a:ea typeface="DejaVu Sans"/>
              </a:rPr>
              <a:t> </a:t>
            </a:r>
            <a:r>
              <a:rPr b="0" lang="en-PH" sz="1400" spc="-1" strike="noStrike">
                <a:solidFill>
                  <a:srgbClr val="ffffff"/>
                </a:solidFill>
                <a:latin typeface="Lato"/>
                <a:ea typeface="DejaVu Sans"/>
              </a:rPr>
              <a:t>- Patuloy na nakatatanggap ng mensahe mula kay Allah si Mohammed habang siya ay nabubuhay.</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
          <p:cNvSpPr/>
          <p:nvPr/>
        </p:nvSpPr>
        <p:spPr>
          <a:xfrm>
            <a:off x="720000" y="1080000"/>
            <a:ext cx="10799280" cy="1619280"/>
          </a:xfrm>
          <a:custGeom>
            <a:avLst/>
            <a:gdLst/>
            <a:ahLst/>
            <a:rect l="l" t="t" r="r" b="b"/>
            <a:pathLst>
              <a:path w="30002"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29250" y="4501"/>
                </a:lnTo>
                <a:lnTo>
                  <a:pt x="29251" y="4501"/>
                </a:lnTo>
                <a:cubicBezTo>
                  <a:pt x="29383" y="4501"/>
                  <a:pt x="29512" y="4466"/>
                  <a:pt x="29626" y="4400"/>
                </a:cubicBezTo>
                <a:cubicBezTo>
                  <a:pt x="29740" y="4335"/>
                  <a:pt x="29835" y="4240"/>
                  <a:pt x="29900" y="4126"/>
                </a:cubicBezTo>
                <a:cubicBezTo>
                  <a:pt x="29966" y="4012"/>
                  <a:pt x="30001" y="3883"/>
                  <a:pt x="30001" y="3751"/>
                </a:cubicBezTo>
                <a:lnTo>
                  <a:pt x="30001" y="750"/>
                </a:lnTo>
                <a:lnTo>
                  <a:pt x="30001" y="750"/>
                </a:lnTo>
                <a:lnTo>
                  <a:pt x="30001" y="750"/>
                </a:lnTo>
                <a:cubicBezTo>
                  <a:pt x="30001" y="618"/>
                  <a:pt x="29966" y="489"/>
                  <a:pt x="29900" y="375"/>
                </a:cubicBezTo>
                <a:cubicBezTo>
                  <a:pt x="29835" y="261"/>
                  <a:pt x="29740" y="166"/>
                  <a:pt x="29626" y="101"/>
                </a:cubicBezTo>
                <a:cubicBezTo>
                  <a:pt x="29512" y="35"/>
                  <a:pt x="29383" y="0"/>
                  <a:pt x="29251" y="0"/>
                </a:cubicBezTo>
                <a:lnTo>
                  <a:pt x="750" y="0"/>
                </a:lnTo>
              </a:path>
            </a:pathLst>
          </a:custGeom>
          <a:solidFill>
            <a:srgbClr val="c9211e"/>
          </a:solidFill>
          <a:ln w="76320">
            <a:solidFill>
              <a:srgbClr val="8d281e"/>
            </a:solidFill>
            <a:round/>
          </a:ln>
        </p:spPr>
        <p:style>
          <a:lnRef idx="0"/>
          <a:fillRef idx="0"/>
          <a:effectRef idx="0"/>
          <a:fontRef idx="minor"/>
        </p:style>
        <p:txBody>
          <a:bodyPr lIns="128160" rIns="128160" tIns="83160" bIns="83160" anchor="ctr">
            <a:noAutofit/>
          </a:bodyPr>
          <a:p>
            <a:pPr>
              <a:lnSpc>
                <a:spcPct val="100000"/>
              </a:lnSpc>
              <a:buNone/>
            </a:pPr>
            <a:r>
              <a:rPr b="0" i="1" lang="en-PH" sz="1800" spc="-1" strike="noStrike">
                <a:solidFill>
                  <a:srgbClr val="ffffff"/>
                </a:solidFill>
                <a:latin typeface="Lato"/>
                <a:ea typeface="DejaVu Sans"/>
              </a:rPr>
              <a:t>Ang Paglaganap ng Islam sa Timog-Silangang Asya</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PH" sz="1600" spc="-1" strike="noStrike">
                <a:solidFill>
                  <a:srgbClr val="ffffff"/>
                </a:solidFill>
                <a:latin typeface="Lato"/>
                <a:ea typeface="DejaVu Sans"/>
              </a:rPr>
              <a:t>	</a:t>
            </a:r>
            <a:r>
              <a:rPr b="0" lang="en-PH" sz="1600" spc="-1" strike="noStrike">
                <a:solidFill>
                  <a:srgbClr val="ffffff"/>
                </a:solidFill>
                <a:latin typeface="Lato"/>
                <a:ea typeface="DejaVu Sans"/>
              </a:rPr>
              <a:t>Ang Timog-Silangang Asya ay ang isa sa naging sentro ng Islam sa Asya. Dito matatagpuan ang isa sa pinakamalaking bilang ng Muslim sa buong mundo, ang Indonesia. Kabilang din sa mga bansang Muslim sa rehiyong ito ay ang Malaysia, Brunei Darussalam, at ilang bahagi ng Thailand.</a:t>
            </a:r>
            <a:endParaRPr b="0" lang="en-PH" sz="1600" spc="-1" strike="noStrike">
              <a:latin typeface="Arial"/>
            </a:endParaRPr>
          </a:p>
        </p:txBody>
      </p:sp>
      <p:sp>
        <p:nvSpPr>
          <p:cNvPr id="233" name=""/>
          <p:cNvSpPr/>
          <p:nvPr/>
        </p:nvSpPr>
        <p:spPr>
          <a:xfrm>
            <a:off x="720360" y="2916360"/>
            <a:ext cx="10799280" cy="2842920"/>
          </a:xfrm>
          <a:custGeom>
            <a:avLst/>
            <a:gdLst/>
            <a:ahLst/>
            <a:rect l="l" t="t" r="r" b="b"/>
            <a:pathLst>
              <a:path w="30002" h="7901">
                <a:moveTo>
                  <a:pt x="1316" y="0"/>
                </a:moveTo>
                <a:lnTo>
                  <a:pt x="1317" y="0"/>
                </a:lnTo>
                <a:cubicBezTo>
                  <a:pt x="1086" y="0"/>
                  <a:pt x="858" y="61"/>
                  <a:pt x="658" y="176"/>
                </a:cubicBezTo>
                <a:cubicBezTo>
                  <a:pt x="458" y="292"/>
                  <a:pt x="292" y="458"/>
                  <a:pt x="176" y="658"/>
                </a:cubicBezTo>
                <a:cubicBezTo>
                  <a:pt x="61" y="858"/>
                  <a:pt x="0" y="1086"/>
                  <a:pt x="0" y="1317"/>
                </a:cubicBezTo>
                <a:lnTo>
                  <a:pt x="0" y="6583"/>
                </a:lnTo>
                <a:lnTo>
                  <a:pt x="0" y="6583"/>
                </a:lnTo>
                <a:cubicBezTo>
                  <a:pt x="0" y="6814"/>
                  <a:pt x="61" y="7042"/>
                  <a:pt x="176" y="7242"/>
                </a:cubicBezTo>
                <a:cubicBezTo>
                  <a:pt x="292" y="7442"/>
                  <a:pt x="458" y="7608"/>
                  <a:pt x="658" y="7724"/>
                </a:cubicBezTo>
                <a:cubicBezTo>
                  <a:pt x="858" y="7839"/>
                  <a:pt x="1086" y="7900"/>
                  <a:pt x="1317" y="7900"/>
                </a:cubicBezTo>
                <a:lnTo>
                  <a:pt x="28684" y="7900"/>
                </a:lnTo>
                <a:lnTo>
                  <a:pt x="28684" y="7900"/>
                </a:lnTo>
                <a:cubicBezTo>
                  <a:pt x="28915" y="7900"/>
                  <a:pt x="29143" y="7839"/>
                  <a:pt x="29343" y="7724"/>
                </a:cubicBezTo>
                <a:cubicBezTo>
                  <a:pt x="29543" y="7608"/>
                  <a:pt x="29709" y="7442"/>
                  <a:pt x="29825" y="7242"/>
                </a:cubicBezTo>
                <a:cubicBezTo>
                  <a:pt x="29940" y="7042"/>
                  <a:pt x="30001" y="6814"/>
                  <a:pt x="30001" y="6583"/>
                </a:cubicBezTo>
                <a:lnTo>
                  <a:pt x="30001" y="1316"/>
                </a:lnTo>
                <a:lnTo>
                  <a:pt x="30001" y="1317"/>
                </a:lnTo>
                <a:lnTo>
                  <a:pt x="30001" y="1317"/>
                </a:lnTo>
                <a:cubicBezTo>
                  <a:pt x="30001" y="1086"/>
                  <a:pt x="29940" y="858"/>
                  <a:pt x="29825" y="658"/>
                </a:cubicBezTo>
                <a:cubicBezTo>
                  <a:pt x="29709" y="458"/>
                  <a:pt x="29543" y="292"/>
                  <a:pt x="29343" y="176"/>
                </a:cubicBezTo>
                <a:cubicBezTo>
                  <a:pt x="29143" y="61"/>
                  <a:pt x="28915" y="0"/>
                  <a:pt x="28684" y="0"/>
                </a:cubicBezTo>
                <a:lnTo>
                  <a:pt x="1316" y="0"/>
                </a:lnTo>
              </a:path>
            </a:pathLst>
          </a:custGeom>
          <a:solidFill>
            <a:srgbClr val="ff972f"/>
          </a:solidFill>
          <a:ln w="76320">
            <a:solidFill>
              <a:srgbClr val="b85c00"/>
            </a:solidFill>
            <a:round/>
          </a:ln>
        </p:spPr>
        <p:style>
          <a:lnRef idx="0"/>
          <a:fillRef idx="0"/>
          <a:effectRef idx="0"/>
          <a:fontRef idx="minor"/>
        </p:style>
        <p:txBody>
          <a:bodyPr lIns="128160" rIns="128160" tIns="83160" bIns="83160" anchor="t">
            <a:noAutofit/>
          </a:bodyPr>
          <a:p>
            <a:pPr algn="just">
              <a:lnSpc>
                <a:spcPct val="100000"/>
              </a:lnSpc>
              <a:buNone/>
            </a:pPr>
            <a:r>
              <a:rPr b="0" i="1" lang="en-PH" sz="1600" spc="-1" strike="noStrike">
                <a:solidFill>
                  <a:srgbClr val="000000"/>
                </a:solidFill>
                <a:latin typeface="Lato"/>
                <a:ea typeface="DejaVu Sans"/>
              </a:rPr>
              <a:t>Ang Pagdating ng Islam sa Pilipinas</a:t>
            </a:r>
            <a:endParaRPr b="0" lang="en-PH" sz="1600" spc="-1" strike="noStrike">
              <a:latin typeface="Arial"/>
            </a:endParaRPr>
          </a:p>
          <a:p>
            <a:pPr algn="just">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Bago pa man dumating ang mga Espanyol sa Pilipinas, ang binhi ng relihiyong Islam ay matagumpay na naipunla sa Mindanao. May organisadong sistema ng pamahalaan na tinatawag na sultanato. Malayang namumuhay at nakikipag-ugnayan ang Muslim sa mga karatig-bansa sa Asya.</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Ang kulturang Muslim na yumabong sa Pilipinas ay pinaghalong Islam at adat. Ang adat ay binubuo ng dalawang elemento:</a:t>
            </a:r>
            <a:endParaRPr b="0" lang="en-PH" sz="1600" spc="-1" strike="noStrike">
              <a:latin typeface="Arial"/>
            </a:endParaRPr>
          </a:p>
          <a:p>
            <a:pPr>
              <a:lnSpc>
                <a:spcPct val="100000"/>
              </a:lnSpc>
              <a:buNone/>
            </a:pP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1. kulturang katutubo sa Mindanao bago pa dumating ang Islam; at</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2. mga interpretasyon ng Muslim sa turo at aral ng relihiyong Islam.</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720000" y="1044000"/>
            <a:ext cx="10799280" cy="1619280"/>
          </a:xfrm>
          <a:custGeom>
            <a:avLst/>
            <a:gdLst/>
            <a:ahLst/>
            <a:rect l="l" t="t" r="r" b="b"/>
            <a:pathLst>
              <a:path w="30002"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29250" y="4501"/>
                </a:lnTo>
                <a:lnTo>
                  <a:pt x="29251" y="4501"/>
                </a:lnTo>
                <a:cubicBezTo>
                  <a:pt x="29383" y="4501"/>
                  <a:pt x="29512" y="4466"/>
                  <a:pt x="29626" y="4400"/>
                </a:cubicBezTo>
                <a:cubicBezTo>
                  <a:pt x="29740" y="4335"/>
                  <a:pt x="29835" y="4240"/>
                  <a:pt x="29900" y="4126"/>
                </a:cubicBezTo>
                <a:cubicBezTo>
                  <a:pt x="29966" y="4012"/>
                  <a:pt x="30001" y="3883"/>
                  <a:pt x="30001" y="3751"/>
                </a:cubicBezTo>
                <a:lnTo>
                  <a:pt x="30001" y="750"/>
                </a:lnTo>
                <a:lnTo>
                  <a:pt x="30001" y="750"/>
                </a:lnTo>
                <a:lnTo>
                  <a:pt x="30001" y="750"/>
                </a:lnTo>
                <a:cubicBezTo>
                  <a:pt x="30001" y="618"/>
                  <a:pt x="29966" y="489"/>
                  <a:pt x="29900" y="375"/>
                </a:cubicBezTo>
                <a:cubicBezTo>
                  <a:pt x="29835" y="261"/>
                  <a:pt x="29740" y="166"/>
                  <a:pt x="29626" y="101"/>
                </a:cubicBezTo>
                <a:cubicBezTo>
                  <a:pt x="29512" y="35"/>
                  <a:pt x="29383" y="0"/>
                  <a:pt x="29251" y="0"/>
                </a:cubicBezTo>
                <a:lnTo>
                  <a:pt x="750" y="0"/>
                </a:lnTo>
              </a:path>
            </a:pathLst>
          </a:custGeom>
          <a:solidFill>
            <a:srgbClr val="127622"/>
          </a:solidFill>
          <a:ln w="76320">
            <a:solidFill>
              <a:srgbClr val="224b12"/>
            </a:solidFill>
            <a:round/>
          </a:ln>
        </p:spPr>
        <p:style>
          <a:lnRef idx="0"/>
          <a:fillRef idx="0"/>
          <a:effectRef idx="0"/>
          <a:fontRef idx="minor"/>
        </p:style>
        <p:txBody>
          <a:bodyPr lIns="128160" rIns="128160" tIns="83160" bIns="83160" anchor="ctr">
            <a:noAutofit/>
          </a:bodyPr>
          <a:p>
            <a:pPr>
              <a:lnSpc>
                <a:spcPct val="100000"/>
              </a:lnSpc>
              <a:buNone/>
            </a:pPr>
            <a:r>
              <a:rPr b="0" lang="en-PH" sz="1600" spc="-1" strike="noStrike">
                <a:solidFill>
                  <a:srgbClr val="ffffff"/>
                </a:solidFill>
                <a:latin typeface="Lato"/>
                <a:ea typeface="DejaVu Sans"/>
              </a:rPr>
              <a:t>SHARIF KARIM AL-MAKHDUM</a:t>
            </a:r>
            <a:endParaRPr b="0" lang="en-PH" sz="1600" spc="-1" strike="noStrike">
              <a:latin typeface="Arial"/>
            </a:endParaRPr>
          </a:p>
          <a:p>
            <a:pPr algn="ctr">
              <a:lnSpc>
                <a:spcPct val="100000"/>
              </a:lnSpc>
              <a:buNone/>
            </a:pPr>
            <a:endParaRPr b="0" lang="en-PH" sz="1600" spc="-1" strike="noStrike">
              <a:latin typeface="Arial"/>
            </a:endParaRPr>
          </a:p>
          <a:p>
            <a:pPr algn="just">
              <a:lnSpc>
                <a:spcPct val="100000"/>
              </a:lnSpc>
              <a:buNone/>
            </a:pPr>
            <a:r>
              <a:rPr b="0" lang="en-PH" sz="1600" spc="-1" strike="noStrike">
                <a:solidFill>
                  <a:srgbClr val="ffffff"/>
                </a:solidFill>
                <a:latin typeface="Lato"/>
                <a:ea typeface="DejaVu Sans"/>
              </a:rPr>
              <a:t>	</a:t>
            </a:r>
            <a:r>
              <a:rPr b="0" lang="en-PH" sz="1600" spc="-1" strike="noStrike">
                <a:solidFill>
                  <a:srgbClr val="ffffff"/>
                </a:solidFill>
                <a:latin typeface="Lato"/>
                <a:ea typeface="DejaVu Sans"/>
              </a:rPr>
              <a:t>Kinikilala sa kasaysayan bilang isa sa pinakaunang nagpalaganap ng Islam sa Pilipinas noong 1380. Siya ay isang iskolar na Muslim at mangangalakal na nagmula sa Malay Peninsula. Siya rin ang instrumento upang maitayo ang unang moske sa Tubig Indang na matatagpuan sa isla ng Simunul, Tawi-Tawi.</a:t>
            </a:r>
            <a:endParaRPr b="0" lang="en-PH" sz="1600" spc="-1" strike="noStrike">
              <a:latin typeface="Arial"/>
            </a:endParaRPr>
          </a:p>
        </p:txBody>
      </p:sp>
      <p:sp>
        <p:nvSpPr>
          <p:cNvPr id="235" name=""/>
          <p:cNvSpPr/>
          <p:nvPr/>
        </p:nvSpPr>
        <p:spPr>
          <a:xfrm>
            <a:off x="720360" y="2808360"/>
            <a:ext cx="10799280" cy="2302920"/>
          </a:xfrm>
          <a:custGeom>
            <a:avLst/>
            <a:gdLst/>
            <a:ahLst/>
            <a:rect l="l" t="t" r="r" b="b"/>
            <a:pathLst>
              <a:path w="30002" h="6401">
                <a:moveTo>
                  <a:pt x="1066" y="0"/>
                </a:moveTo>
                <a:lnTo>
                  <a:pt x="1067" y="0"/>
                </a:lnTo>
                <a:cubicBezTo>
                  <a:pt x="879" y="0"/>
                  <a:pt x="695" y="49"/>
                  <a:pt x="533" y="143"/>
                </a:cubicBezTo>
                <a:cubicBezTo>
                  <a:pt x="371" y="237"/>
                  <a:pt x="237" y="371"/>
                  <a:pt x="143" y="533"/>
                </a:cubicBezTo>
                <a:cubicBezTo>
                  <a:pt x="49" y="695"/>
                  <a:pt x="0" y="879"/>
                  <a:pt x="0" y="1067"/>
                </a:cubicBezTo>
                <a:lnTo>
                  <a:pt x="0" y="5333"/>
                </a:lnTo>
                <a:lnTo>
                  <a:pt x="0" y="5333"/>
                </a:lnTo>
                <a:cubicBezTo>
                  <a:pt x="0" y="5521"/>
                  <a:pt x="49" y="5705"/>
                  <a:pt x="143" y="5867"/>
                </a:cubicBezTo>
                <a:cubicBezTo>
                  <a:pt x="237" y="6029"/>
                  <a:pt x="371" y="6163"/>
                  <a:pt x="533" y="6257"/>
                </a:cubicBezTo>
                <a:cubicBezTo>
                  <a:pt x="695" y="6351"/>
                  <a:pt x="879" y="6400"/>
                  <a:pt x="1067" y="6400"/>
                </a:cubicBezTo>
                <a:lnTo>
                  <a:pt x="28934" y="6400"/>
                </a:lnTo>
                <a:lnTo>
                  <a:pt x="28934" y="6400"/>
                </a:lnTo>
                <a:cubicBezTo>
                  <a:pt x="29122" y="6400"/>
                  <a:pt x="29306" y="6351"/>
                  <a:pt x="29468" y="6257"/>
                </a:cubicBezTo>
                <a:cubicBezTo>
                  <a:pt x="29630" y="6163"/>
                  <a:pt x="29764" y="6029"/>
                  <a:pt x="29858" y="5867"/>
                </a:cubicBezTo>
                <a:cubicBezTo>
                  <a:pt x="29952" y="5705"/>
                  <a:pt x="30001" y="5521"/>
                  <a:pt x="30001" y="5333"/>
                </a:cubicBezTo>
                <a:lnTo>
                  <a:pt x="30001" y="1066"/>
                </a:lnTo>
                <a:lnTo>
                  <a:pt x="30001" y="1067"/>
                </a:lnTo>
                <a:lnTo>
                  <a:pt x="30001" y="1067"/>
                </a:lnTo>
                <a:cubicBezTo>
                  <a:pt x="30001" y="879"/>
                  <a:pt x="29952" y="695"/>
                  <a:pt x="29858" y="533"/>
                </a:cubicBezTo>
                <a:cubicBezTo>
                  <a:pt x="29764" y="371"/>
                  <a:pt x="29630" y="237"/>
                  <a:pt x="29468" y="143"/>
                </a:cubicBezTo>
                <a:cubicBezTo>
                  <a:pt x="29306" y="49"/>
                  <a:pt x="29122" y="0"/>
                  <a:pt x="28934" y="0"/>
                </a:cubicBezTo>
                <a:lnTo>
                  <a:pt x="1066" y="0"/>
                </a:lnTo>
              </a:path>
            </a:pathLst>
          </a:custGeom>
          <a:solidFill>
            <a:srgbClr val="ffffa6"/>
          </a:solidFill>
          <a:ln w="76320">
            <a:solidFill>
              <a:srgbClr val="acb20c"/>
            </a:solidFill>
            <a:round/>
          </a:ln>
        </p:spPr>
        <p:style>
          <a:lnRef idx="0"/>
          <a:fillRef idx="0"/>
          <a:effectRef idx="0"/>
          <a:fontRef idx="minor"/>
        </p:style>
        <p:txBody>
          <a:bodyPr lIns="128160" rIns="128160" tIns="83160" bIns="83160" anchor="t">
            <a:noAutofit/>
          </a:bodyPr>
          <a:p>
            <a:pPr marL="216000" indent="-216000" algn="just">
              <a:lnSpc>
                <a:spcPct val="100000"/>
              </a:lnSpc>
              <a:buClr>
                <a:srgbClr val="000000"/>
              </a:buClr>
              <a:buSzPct val="45000"/>
              <a:buFont typeface="Wingdings" charset="2"/>
              <a:buChar char=""/>
            </a:pPr>
            <a:r>
              <a:rPr b="0" lang="en-PH" sz="1600" spc="-1" strike="noStrike">
                <a:solidFill>
                  <a:srgbClr val="000000"/>
                </a:solidFill>
                <a:latin typeface="Lato"/>
                <a:ea typeface="DejaVu Sans"/>
              </a:rPr>
              <a:t>Taong </a:t>
            </a:r>
            <a:r>
              <a:rPr b="1" i="1" lang="en-PH" sz="1600" spc="-1" strike="noStrike">
                <a:solidFill>
                  <a:srgbClr val="000000"/>
                </a:solidFill>
                <a:latin typeface="Lato"/>
                <a:ea typeface="DejaVu Sans"/>
              </a:rPr>
              <a:t>1390</a:t>
            </a:r>
            <a:r>
              <a:rPr b="0" lang="en-PH" sz="1600" spc="-1" strike="noStrike">
                <a:solidFill>
                  <a:srgbClr val="000000"/>
                </a:solidFill>
                <a:latin typeface="Lato"/>
                <a:ea typeface="DejaVu Sans"/>
              </a:rPr>
              <a:t> nang dumating ang mga misyonerong Muslim mula sa Sumatra, Indonesia. Siya ay si </a:t>
            </a:r>
            <a:r>
              <a:rPr b="1" i="1" lang="en-PH" sz="1600" spc="-1" strike="noStrike">
                <a:solidFill>
                  <a:srgbClr val="000000"/>
                </a:solidFill>
                <a:latin typeface="Lato"/>
                <a:ea typeface="DejaVu Sans"/>
              </a:rPr>
              <a:t>Rajah Baginda</a:t>
            </a:r>
            <a:r>
              <a:rPr b="0" lang="en-PH" sz="1600" spc="-1" strike="noStrike">
                <a:solidFill>
                  <a:srgbClr val="000000"/>
                </a:solidFill>
                <a:latin typeface="Lato"/>
                <a:ea typeface="DejaVu Sans"/>
              </a:rPr>
              <a:t> na nagpunta sa Sulu upang palaganapin ang Islam. Matapos ang ilang taon, dumating sa bansa si </a:t>
            </a:r>
            <a:r>
              <a:rPr b="1" i="1" lang="en-PH" sz="1600" spc="-1" strike="noStrike">
                <a:solidFill>
                  <a:srgbClr val="000000"/>
                </a:solidFill>
                <a:latin typeface="Lato"/>
                <a:ea typeface="DejaVu Sans"/>
              </a:rPr>
              <a:t>Abu Bakr</a:t>
            </a:r>
            <a:r>
              <a:rPr b="0" lang="en-PH" sz="1600" spc="-1" strike="noStrike">
                <a:solidFill>
                  <a:srgbClr val="000000"/>
                </a:solidFill>
                <a:latin typeface="Lato"/>
                <a:ea typeface="DejaVu Sans"/>
              </a:rPr>
              <a:t> upang palawakin ang bilang ng mga mananampalatayang Muslim. Siya ay nagpakasal sa anak ni Raja Baginda na si </a:t>
            </a:r>
            <a:r>
              <a:rPr b="1" i="1" lang="en-PH" sz="1600" spc="-1" strike="noStrike">
                <a:solidFill>
                  <a:srgbClr val="000000"/>
                </a:solidFill>
                <a:latin typeface="Lato"/>
                <a:ea typeface="DejaVu Sans"/>
              </a:rPr>
              <a:t>Paramisuli</a:t>
            </a:r>
            <a:r>
              <a:rPr b="0" lang="en-PH" sz="1600" spc="-1" strike="noStrike">
                <a:solidFill>
                  <a:srgbClr val="000000"/>
                </a:solidFill>
                <a:latin typeface="Lato"/>
                <a:ea typeface="DejaVu Sans"/>
              </a:rPr>
              <a:t> at itinatag ang unang sultanato sa Sulu.</a:t>
            </a:r>
            <a:endParaRPr b="0" lang="en-PH" sz="1600" spc="-1" strike="noStrike">
              <a:latin typeface="Arial"/>
            </a:endParaRPr>
          </a:p>
          <a:p>
            <a:pPr algn="just">
              <a:lnSpc>
                <a:spcPct val="100000"/>
              </a:lnSpc>
              <a:buNone/>
            </a:pPr>
            <a:endParaRPr b="0" lang="en-PH" sz="1600" spc="-1" strike="noStrike">
              <a:latin typeface="Arial"/>
            </a:endParaRPr>
          </a:p>
          <a:p>
            <a:pPr marL="216000" indent="-216000" algn="just">
              <a:lnSpc>
                <a:spcPct val="100000"/>
              </a:lnSpc>
              <a:buClr>
                <a:srgbClr val="000000"/>
              </a:buClr>
              <a:buSzPct val="45000"/>
              <a:buFont typeface="Wingdings" charset="2"/>
              <a:buChar char=""/>
            </a:pPr>
            <a:r>
              <a:rPr b="0" lang="en-PH" sz="1600" spc="-1" strike="noStrike">
                <a:solidFill>
                  <a:srgbClr val="000000"/>
                </a:solidFill>
                <a:latin typeface="Lato"/>
                <a:ea typeface="DejaVu Sans"/>
              </a:rPr>
              <a:t>Pagsabit ng </a:t>
            </a:r>
            <a:r>
              <a:rPr b="1" i="1" lang="en-PH" sz="1600" spc="-1" strike="noStrike">
                <a:solidFill>
                  <a:srgbClr val="000000"/>
                </a:solidFill>
                <a:latin typeface="Lato"/>
                <a:ea typeface="DejaVu Sans"/>
              </a:rPr>
              <a:t>1475</a:t>
            </a:r>
            <a:r>
              <a:rPr b="0" lang="en-PH" sz="1600" spc="-1" strike="noStrike">
                <a:solidFill>
                  <a:srgbClr val="000000"/>
                </a:solidFill>
                <a:latin typeface="Lato"/>
                <a:ea typeface="DejaVu Sans"/>
              </a:rPr>
              <a:t>, dumating sa bansa na nagmula </a:t>
            </a:r>
            <a:r>
              <a:rPr b="1" i="1" lang="en-PH" sz="1600" spc="-1" strike="noStrike">
                <a:solidFill>
                  <a:srgbClr val="000000"/>
                </a:solidFill>
                <a:latin typeface="Lato"/>
                <a:ea typeface="DejaVu Sans"/>
              </a:rPr>
              <a:t>Johore, Malaysia</a:t>
            </a:r>
            <a:r>
              <a:rPr b="0" lang="en-PH" sz="1600" spc="-1" strike="noStrike">
                <a:solidFill>
                  <a:srgbClr val="000000"/>
                </a:solidFill>
                <a:latin typeface="Lato"/>
                <a:ea typeface="DejaVu Sans"/>
              </a:rPr>
              <a:t> ang isa na namang misyonerong Muslim. Siya ay si </a:t>
            </a:r>
            <a:r>
              <a:rPr b="1" i="1" lang="en-PH" sz="1600" spc="-1" strike="noStrike">
                <a:solidFill>
                  <a:srgbClr val="000000"/>
                </a:solidFill>
                <a:latin typeface="Lato"/>
                <a:ea typeface="DejaVu Sans"/>
              </a:rPr>
              <a:t>Serif Kabungsuan</a:t>
            </a:r>
            <a:r>
              <a:rPr b="0" lang="en-PH" sz="1600" spc="-1" strike="noStrike">
                <a:solidFill>
                  <a:srgbClr val="000000"/>
                </a:solidFill>
                <a:latin typeface="Lato"/>
                <a:ea typeface="DejaVu Sans"/>
              </a:rPr>
              <a:t> na nagpalaganap ng Islam sa </a:t>
            </a:r>
            <a:r>
              <a:rPr b="1" i="1" lang="en-PH" sz="1600" spc="-1" strike="noStrike">
                <a:solidFill>
                  <a:srgbClr val="000000"/>
                </a:solidFill>
                <a:latin typeface="Lato"/>
                <a:ea typeface="DejaVu Sans"/>
              </a:rPr>
              <a:t>Maguindanao</a:t>
            </a:r>
            <a:r>
              <a:rPr b="0" lang="en-PH" sz="1600" spc="-1" strike="noStrike">
                <a:solidFill>
                  <a:srgbClr val="000000"/>
                </a:solidFill>
                <a:latin typeface="Lato"/>
                <a:ea typeface="DejaVu Sans"/>
              </a:rPr>
              <a:t>. Malugod siyang tinanggap ng mga katutubo at itinalagang unang Sultan ng Maguindanao. Si Serif Kabungsuan ay nakapangasawa ng isang katutubong prinsesa.</a:t>
            </a:r>
            <a:endParaRPr b="0" lang="en-PH" sz="1600" spc="-1" strike="noStrike">
              <a:latin typeface="Arial"/>
            </a:endParaRPr>
          </a:p>
        </p:txBody>
      </p:sp>
      <p:sp>
        <p:nvSpPr>
          <p:cNvPr id="236" name=""/>
          <p:cNvSpPr/>
          <p:nvPr/>
        </p:nvSpPr>
        <p:spPr>
          <a:xfrm>
            <a:off x="720360" y="5256000"/>
            <a:ext cx="10799280" cy="863640"/>
          </a:xfrm>
          <a:custGeom>
            <a:avLst/>
            <a:gdLst/>
            <a:ahLst/>
            <a:rect l="l" t="t" r="r" b="b"/>
            <a:pathLst>
              <a:path w="30002" h="2403">
                <a:moveTo>
                  <a:pt x="400" y="0"/>
                </a:moveTo>
                <a:lnTo>
                  <a:pt x="400" y="0"/>
                </a:lnTo>
                <a:cubicBezTo>
                  <a:pt x="330" y="0"/>
                  <a:pt x="261" y="18"/>
                  <a:pt x="200" y="54"/>
                </a:cubicBezTo>
                <a:cubicBezTo>
                  <a:pt x="139" y="89"/>
                  <a:pt x="89" y="139"/>
                  <a:pt x="54" y="200"/>
                </a:cubicBezTo>
                <a:cubicBezTo>
                  <a:pt x="18" y="261"/>
                  <a:pt x="0" y="330"/>
                  <a:pt x="0" y="400"/>
                </a:cubicBezTo>
                <a:lnTo>
                  <a:pt x="0" y="2001"/>
                </a:lnTo>
                <a:lnTo>
                  <a:pt x="0" y="2002"/>
                </a:lnTo>
                <a:cubicBezTo>
                  <a:pt x="0" y="2072"/>
                  <a:pt x="18" y="2141"/>
                  <a:pt x="54" y="2202"/>
                </a:cubicBezTo>
                <a:cubicBezTo>
                  <a:pt x="89" y="2263"/>
                  <a:pt x="139" y="2313"/>
                  <a:pt x="200" y="2348"/>
                </a:cubicBezTo>
                <a:cubicBezTo>
                  <a:pt x="261" y="2384"/>
                  <a:pt x="330" y="2402"/>
                  <a:pt x="400" y="2402"/>
                </a:cubicBezTo>
                <a:lnTo>
                  <a:pt x="29600" y="2402"/>
                </a:lnTo>
                <a:lnTo>
                  <a:pt x="29601" y="2402"/>
                </a:lnTo>
                <a:cubicBezTo>
                  <a:pt x="29671" y="2402"/>
                  <a:pt x="29740" y="2384"/>
                  <a:pt x="29801" y="2348"/>
                </a:cubicBezTo>
                <a:cubicBezTo>
                  <a:pt x="29862" y="2313"/>
                  <a:pt x="29912" y="2263"/>
                  <a:pt x="29947" y="2202"/>
                </a:cubicBezTo>
                <a:cubicBezTo>
                  <a:pt x="29983" y="2141"/>
                  <a:pt x="30001" y="2072"/>
                  <a:pt x="30001" y="2002"/>
                </a:cubicBezTo>
                <a:lnTo>
                  <a:pt x="30000" y="400"/>
                </a:lnTo>
                <a:lnTo>
                  <a:pt x="30001" y="400"/>
                </a:lnTo>
                <a:lnTo>
                  <a:pt x="30001" y="400"/>
                </a:lnTo>
                <a:cubicBezTo>
                  <a:pt x="30001" y="330"/>
                  <a:pt x="29983" y="261"/>
                  <a:pt x="29947" y="200"/>
                </a:cubicBezTo>
                <a:cubicBezTo>
                  <a:pt x="29912" y="139"/>
                  <a:pt x="29862" y="89"/>
                  <a:pt x="29801" y="54"/>
                </a:cubicBezTo>
                <a:cubicBezTo>
                  <a:pt x="29740" y="18"/>
                  <a:pt x="29671" y="0"/>
                  <a:pt x="29601" y="0"/>
                </a:cubicBezTo>
                <a:lnTo>
                  <a:pt x="400" y="0"/>
                </a:lnTo>
              </a:path>
            </a:pathLst>
          </a:custGeom>
          <a:solidFill>
            <a:srgbClr val="6b5e9b"/>
          </a:solidFill>
          <a:ln w="76320">
            <a:solidFill>
              <a:srgbClr val="5b277d"/>
            </a:solidFill>
            <a:round/>
          </a:ln>
        </p:spPr>
        <p:style>
          <a:lnRef idx="0"/>
          <a:fillRef idx="0"/>
          <a:effectRef idx="0"/>
          <a:fontRef idx="minor"/>
        </p:style>
        <p:txBody>
          <a:bodyPr lIns="128160" rIns="128160" tIns="83160" bIns="83160" anchor="ctr">
            <a:noAutofit/>
          </a:bodyPr>
          <a:p>
            <a:pPr algn="just">
              <a:lnSpc>
                <a:spcPct val="100000"/>
              </a:lnSpc>
              <a:buNone/>
            </a:pPr>
            <a:r>
              <a:rPr b="0" lang="en-PH" sz="1600" spc="-1" strike="noStrike">
                <a:solidFill>
                  <a:srgbClr val="ffffff"/>
                </a:solidFill>
                <a:latin typeface="Lato"/>
                <a:ea typeface="DejaVu Sans"/>
              </a:rPr>
              <a:t>	</a:t>
            </a:r>
            <a:r>
              <a:rPr b="0" lang="en-PH" sz="1600" spc="-1" strike="noStrike">
                <a:solidFill>
                  <a:srgbClr val="ffffff"/>
                </a:solidFill>
                <a:latin typeface="Lato"/>
                <a:ea typeface="DejaVu Sans"/>
              </a:rPr>
              <a:t>Mabilis na lumaganap ang Islam sa iba’t ibang bahagi ng Pilipinas tulad ng Visayas at Luzon. Ang Maynila, partikular sa Tondo, ay isang maunlad na kahariang Muslim. Ito ay pinamunuan nina Lakan Dula at Raja Sulayman. Sila ang naging hadlang sa mabilisang pananakop ng mga Espanyol sa Maynila.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
          <p:cNvSpPr/>
          <p:nvPr/>
        </p:nvSpPr>
        <p:spPr>
          <a:xfrm>
            <a:off x="720720" y="1620360"/>
            <a:ext cx="10799280" cy="2302920"/>
          </a:xfrm>
          <a:custGeom>
            <a:avLst/>
            <a:gdLst/>
            <a:ahLst/>
            <a:rect l="l" t="t" r="r" b="b"/>
            <a:pathLst>
              <a:path w="30002" h="6401">
                <a:moveTo>
                  <a:pt x="1066" y="0"/>
                </a:moveTo>
                <a:lnTo>
                  <a:pt x="1067" y="0"/>
                </a:lnTo>
                <a:cubicBezTo>
                  <a:pt x="879" y="0"/>
                  <a:pt x="695" y="49"/>
                  <a:pt x="533" y="143"/>
                </a:cubicBezTo>
                <a:cubicBezTo>
                  <a:pt x="371" y="237"/>
                  <a:pt x="237" y="371"/>
                  <a:pt x="143" y="533"/>
                </a:cubicBezTo>
                <a:cubicBezTo>
                  <a:pt x="49" y="695"/>
                  <a:pt x="0" y="879"/>
                  <a:pt x="0" y="1067"/>
                </a:cubicBezTo>
                <a:lnTo>
                  <a:pt x="0" y="5333"/>
                </a:lnTo>
                <a:lnTo>
                  <a:pt x="0" y="5333"/>
                </a:lnTo>
                <a:cubicBezTo>
                  <a:pt x="0" y="5521"/>
                  <a:pt x="49" y="5705"/>
                  <a:pt x="143" y="5867"/>
                </a:cubicBezTo>
                <a:cubicBezTo>
                  <a:pt x="237" y="6029"/>
                  <a:pt x="371" y="6163"/>
                  <a:pt x="533" y="6257"/>
                </a:cubicBezTo>
                <a:cubicBezTo>
                  <a:pt x="695" y="6351"/>
                  <a:pt x="879" y="6400"/>
                  <a:pt x="1067" y="6400"/>
                </a:cubicBezTo>
                <a:lnTo>
                  <a:pt x="28934" y="6400"/>
                </a:lnTo>
                <a:lnTo>
                  <a:pt x="28934" y="6400"/>
                </a:lnTo>
                <a:cubicBezTo>
                  <a:pt x="29122" y="6400"/>
                  <a:pt x="29306" y="6351"/>
                  <a:pt x="29468" y="6257"/>
                </a:cubicBezTo>
                <a:cubicBezTo>
                  <a:pt x="29630" y="6163"/>
                  <a:pt x="29764" y="6029"/>
                  <a:pt x="29858" y="5867"/>
                </a:cubicBezTo>
                <a:cubicBezTo>
                  <a:pt x="29952" y="5705"/>
                  <a:pt x="30001" y="5521"/>
                  <a:pt x="30001" y="5333"/>
                </a:cubicBezTo>
                <a:lnTo>
                  <a:pt x="30001" y="1066"/>
                </a:lnTo>
                <a:lnTo>
                  <a:pt x="30001" y="1067"/>
                </a:lnTo>
                <a:lnTo>
                  <a:pt x="30001" y="1067"/>
                </a:lnTo>
                <a:cubicBezTo>
                  <a:pt x="30001" y="879"/>
                  <a:pt x="29952" y="695"/>
                  <a:pt x="29858" y="533"/>
                </a:cubicBezTo>
                <a:cubicBezTo>
                  <a:pt x="29764" y="371"/>
                  <a:pt x="29630" y="237"/>
                  <a:pt x="29468" y="143"/>
                </a:cubicBezTo>
                <a:cubicBezTo>
                  <a:pt x="29306" y="49"/>
                  <a:pt x="29122" y="0"/>
                  <a:pt x="28934" y="0"/>
                </a:cubicBezTo>
                <a:lnTo>
                  <a:pt x="1066" y="0"/>
                </a:lnTo>
              </a:path>
            </a:pathLst>
          </a:custGeom>
          <a:solidFill>
            <a:srgbClr val="b47804"/>
          </a:solidFill>
          <a:ln w="76320">
            <a:solidFill>
              <a:srgbClr val="472702"/>
            </a:solidFill>
            <a:round/>
          </a:ln>
        </p:spPr>
        <p:style>
          <a:lnRef idx="0"/>
          <a:fillRef idx="0"/>
          <a:effectRef idx="0"/>
          <a:fontRef idx="minor"/>
        </p:style>
        <p:txBody>
          <a:bodyPr lIns="128160" rIns="128160" tIns="83160" bIns="83160" anchor="t">
            <a:noAutofit/>
          </a:bodyPr>
          <a:p>
            <a:pPr algn="just">
              <a:lnSpc>
                <a:spcPct val="100000"/>
              </a:lnSpc>
              <a:buNone/>
            </a:pPr>
            <a:r>
              <a:rPr b="0" lang="en-PH" sz="2000" spc="-1" strike="noStrike">
                <a:solidFill>
                  <a:srgbClr val="ffffff"/>
                </a:solidFill>
                <a:latin typeface="Lato"/>
                <a:ea typeface="DejaVu Sans"/>
              </a:rPr>
              <a:t>ANG MGA KATUTUBONG MUSLIM SA PILIPINAS</a:t>
            </a:r>
            <a:endParaRPr b="0" lang="en-PH" sz="2000" spc="-1" strike="noStrike">
              <a:latin typeface="Arial"/>
            </a:endParaRPr>
          </a:p>
          <a:p>
            <a:pPr algn="just">
              <a:lnSpc>
                <a:spcPct val="100000"/>
              </a:lnSpc>
              <a:buNone/>
            </a:pPr>
            <a:r>
              <a:rPr b="0" lang="en-PH" sz="2000" spc="-1" strike="noStrike">
                <a:solidFill>
                  <a:srgbClr val="ffffff"/>
                </a:solidFill>
                <a:latin typeface="Lato"/>
                <a:ea typeface="DejaVu Sans"/>
              </a:rPr>
              <a:t>	</a:t>
            </a:r>
            <a:r>
              <a:rPr b="0" lang="en-PH" sz="2000" spc="-1" strike="noStrike">
                <a:solidFill>
                  <a:srgbClr val="ffffff"/>
                </a:solidFill>
                <a:latin typeface="Lato"/>
                <a:ea typeface="DejaVu Sans"/>
              </a:rPr>
              <a:t>Ang populasyon ng mga Muslim sa bansa ay binubuo ng iba’t ibang katutubong pangkat mula sa Mindanao. Ang mga katutubong Muslim ay maipapangkat ayon sa kanilang lokasyon at diyalekto. Higit mong mauunawaan ang mga Pilipinong Muslim sa pamamagitan ng pagbasa at pag-unawa sa iba’t ibang kaalaman sa mga pangkat</a:t>
            </a:r>
            <a:endParaRPr b="0" lang="en-PH" sz="2000" spc="-1" strike="noStrike">
              <a:latin typeface="Arial"/>
            </a:endParaRPr>
          </a:p>
          <a:p>
            <a:pPr algn="just">
              <a:lnSpc>
                <a:spcPct val="100000"/>
              </a:lnSpc>
              <a:buNone/>
            </a:pPr>
            <a:r>
              <a:rPr b="0" lang="en-PH" sz="2000" spc="-1" strike="noStrike">
                <a:solidFill>
                  <a:srgbClr val="ffffff"/>
                </a:solidFill>
                <a:latin typeface="Lato"/>
                <a:ea typeface="DejaVu Sans"/>
              </a:rPr>
              <a:t>na ito (Bara, n.d.).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38" name=""/>
          <p:cNvGraphicFramePr/>
          <p:nvPr/>
        </p:nvGraphicFramePr>
        <p:xfrm>
          <a:off x="152280" y="1134000"/>
          <a:ext cx="11727360" cy="4985640"/>
        </p:xfrm>
        <a:graphic>
          <a:graphicData uri="http://schemas.openxmlformats.org/drawingml/2006/table">
            <a:tbl>
              <a:tblPr/>
              <a:tblGrid>
                <a:gridCol w="2022480"/>
                <a:gridCol w="2107440"/>
                <a:gridCol w="7597800"/>
              </a:tblGrid>
              <a:tr h="709920">
                <a:tc>
                  <a:txBody>
                    <a:bodyPr lIns="90000" rIns="90000" anchor="ctr">
                      <a:noAutofit/>
                    </a:bodyPr>
                    <a:p>
                      <a:pPr algn="ctr">
                        <a:lnSpc>
                          <a:spcPct val="100000"/>
                        </a:lnSpc>
                        <a:buNone/>
                      </a:pPr>
                      <a:r>
                        <a:rPr b="1" lang="en-PH" sz="1800" spc="-1" strike="noStrike">
                          <a:latin typeface="Lato"/>
                        </a:rPr>
                        <a:t>KATUTUBONG PANGKAT</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gn="ctr">
                        <a:lnSpc>
                          <a:spcPct val="100000"/>
                        </a:lnSpc>
                        <a:buNone/>
                      </a:pPr>
                      <a:r>
                        <a:rPr b="1" lang="en-PH" sz="1800" spc="-1" strike="noStrike">
                          <a:latin typeface="Lato"/>
                        </a:rPr>
                        <a:t>LOKASYON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gn="ctr">
                        <a:lnSpc>
                          <a:spcPct val="100000"/>
                        </a:lnSpc>
                        <a:buNone/>
                      </a:pPr>
                      <a:r>
                        <a:rPr b="1" lang="en-PH" sz="1800" spc="-1" strike="noStrike">
                          <a:latin typeface="Lato"/>
                        </a:rPr>
                        <a:t>PAGKAKAKILANLAN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1519200">
                <a:tc>
                  <a:txBody>
                    <a:bodyPr lIns="90000" rIns="90000" anchor="ctr">
                      <a:noAutofit/>
                    </a:bodyPr>
                    <a:p>
                      <a:pPr algn="ctr">
                        <a:lnSpc>
                          <a:spcPct val="100000"/>
                        </a:lnSpc>
                        <a:buNone/>
                      </a:pPr>
                      <a:r>
                        <a:rPr b="1" lang="en-PH" sz="1800" spc="-1" strike="noStrike">
                          <a:latin typeface="Arial"/>
                        </a:rPr>
                        <a:t>MARANAO</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Arial"/>
                        </a:rPr>
                        <a:t>LANAO DEL SUR AT LANAO DEL NORTE</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t">
                      <a:noAutofit/>
                    </a:bodyPr>
                    <a:p>
                      <a:pPr marL="216000" indent="-216000" algn="just">
                        <a:lnSpc>
                          <a:spcPct val="100000"/>
                        </a:lnSpc>
                        <a:buClr>
                          <a:srgbClr val="000000"/>
                        </a:buClr>
                        <a:buSzPct val="45000"/>
                        <a:buFont typeface="Wingdings" charset="2"/>
                        <a:buChar char=""/>
                      </a:pPr>
                      <a:r>
                        <a:rPr b="0" lang="en-PH" sz="1400" spc="-1" strike="noStrike">
                          <a:latin typeface="Lato"/>
                        </a:rPr>
                        <a:t>Sila ay mayroong organisadong pamahalaang sultanato bago pa man dumating ang mga Kanluraning bansa sa Pilipinas.</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Matapang na lumaban sa mga Espanyol sa pangunguna ng sultanato ng Maguindanao.</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May mayamang panitikan. Isa na rito ang Darangan, isang epiko na nagsasalaysay ng kabayanihan ng mga katutubong Muslim na nagpapatunay ng mataas ng antas na kabihasnan ng mga Maranao.</a:t>
                      </a:r>
                      <a:endParaRPr b="0" lang="en-PH"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1376640">
                <a:tc>
                  <a:txBody>
                    <a:bodyPr lIns="90000" rIns="90000" anchor="ctr">
                      <a:noAutofit/>
                    </a:bodyPr>
                    <a:p>
                      <a:pPr algn="ctr">
                        <a:lnSpc>
                          <a:spcPct val="100000"/>
                        </a:lnSpc>
                        <a:buNone/>
                      </a:pPr>
                      <a:r>
                        <a:rPr b="1" lang="en-PH" sz="1800" spc="-1" strike="noStrike">
                          <a:latin typeface="Arial"/>
                        </a:rPr>
                        <a:t>MAGUINDANAO</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Arial"/>
                        </a:rPr>
                        <a:t>COTABATO</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Arial"/>
                        </a:rPr>
                        <a:t>Ang sultanato ng Maguindanao at Buayan ay ang pinakamalaking ambag ng Maguindanao sa Timog-Silangang Asya. Ito ay itinatag ni Serif Kabungsuan kung saan naging pinakamalawak na sultanato sa Mindanao. Ang sultanato ng Maguindanao ay naging daan upang maging ligtas ang lupain ng mga Muslim sa Mindanao laban sa mga mananakop na Espanyol.</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1380240">
                <a:tc>
                  <a:txBody>
                    <a:bodyPr lIns="90000" rIns="90000" anchor="ctr">
                      <a:noAutofit/>
                    </a:bodyPr>
                    <a:p>
                      <a:pPr algn="ctr">
                        <a:lnSpc>
                          <a:spcPct val="100000"/>
                        </a:lnSpc>
                        <a:buNone/>
                      </a:pPr>
                      <a:r>
                        <a:rPr b="1" lang="en-PH" sz="1800" spc="-1" strike="noStrike">
                          <a:latin typeface="Arial"/>
                        </a:rPr>
                        <a:t>IRANUN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nchor="ctr">
                      <a:noAutofit/>
                    </a:bodyPr>
                    <a:p>
                      <a:pPr>
                        <a:lnSpc>
                          <a:spcPct val="100000"/>
                        </a:lnSpc>
                        <a:buNone/>
                      </a:pPr>
                      <a:r>
                        <a:rPr b="0" lang="en-PH" sz="1600" spc="-1" strike="noStrike">
                          <a:latin typeface="Arial"/>
                        </a:rPr>
                        <a:t>PROBINSIYA NG MAGUINDANAO</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400" spc="-1" strike="noStrike">
                          <a:latin typeface="Lato"/>
                        </a:rPr>
                        <a:t>Pinaniniwalaan na ang diyalekto ng mga Maranao at Maguindanao ay nag-ugat sa Iranun.</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May sentralisadong pamahalaan na pinamumunuan ng datu.</a:t>
                      </a:r>
                      <a:endParaRPr b="0" lang="en-PH" sz="1400" spc="-1" strike="noStrike">
                        <a:latin typeface="Arial"/>
                      </a:endParaRPr>
                    </a:p>
                    <a:p>
                      <a:pPr marL="216000" indent="-216000" algn="just">
                        <a:lnSpc>
                          <a:spcPct val="100000"/>
                        </a:lnSpc>
                        <a:buClr>
                          <a:srgbClr val="000000"/>
                        </a:buClr>
                        <a:buSzPct val="45000"/>
                        <a:buFont typeface="Wingdings" charset="2"/>
                        <a:buChar char=""/>
                      </a:pPr>
                      <a:r>
                        <a:rPr b="0" lang="en-PH" sz="1400" spc="-1" strike="noStrike">
                          <a:latin typeface="Lato"/>
                        </a:rPr>
                        <a:t>Ang maliit na populasyon ay naging hadlang upang magtatag ng isang malawak na sultanato. Sa kabila nito, napanatili nila ang kanilang mayamang kultura.</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1886</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2023-04-04T08:27:20Z</dcterms:modified>
  <cp:revision>509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