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6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Sets and Venn Diagram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1080000" y="87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Solution: </a:t>
            </a:r>
            <a:endParaRPr b="0" lang="en-PH" sz="1800" spc="-1" strike="noStrike">
              <a:latin typeface="Arial"/>
            </a:endParaRPr>
          </a:p>
          <a:p>
            <a:pPr>
              <a:lnSpc>
                <a:spcPct val="100000"/>
              </a:lnSpc>
              <a:buNone/>
            </a:pPr>
            <a:r>
              <a:rPr b="0" lang="en-PH" sz="1800" spc="-1" strike="noStrike">
                <a:latin typeface="Lato"/>
              </a:rPr>
              <a:t>a. A ∪ B ∪ C = {Arnold, Carlos,                                           b. B </a:t>
            </a:r>
            <a:r>
              <a:rPr b="0" lang="en-PH" sz="1800" spc="-1" strike="noStrike">
                <a:latin typeface="Lato"/>
                <a:ea typeface="€à'12ïþ"/>
              </a:rPr>
              <a:t>∪ C = {Carlos, Dennis, Gerald,</a:t>
            </a:r>
            <a:endParaRPr b="0" lang="en-PH" sz="1800" spc="-1" strike="noStrike">
              <a:latin typeface="Arial"/>
            </a:endParaRPr>
          </a:p>
          <a:p>
            <a:pPr>
              <a:lnSpc>
                <a:spcPct val="100000"/>
              </a:lnSpc>
              <a:buNone/>
            </a:pPr>
            <a:r>
              <a:rPr b="0" lang="en-PH" sz="1800" spc="-1" strike="noStrike">
                <a:latin typeface="Lato"/>
                <a:ea typeface="€à'12ïþ"/>
              </a:rPr>
              <a:t>Dennis, Gerald, Henry, Joseph}</a:t>
            </a:r>
            <a:r>
              <a:rPr b="0" lang="en-PH" sz="1200" spc="-1" strike="noStrike">
                <a:latin typeface="Lato"/>
                <a:ea typeface="€à'12ïþ"/>
              </a:rPr>
              <a:t>                                                                                               </a:t>
            </a:r>
            <a:r>
              <a:rPr b="0" lang="en-PH" sz="1800" spc="-1" strike="noStrike">
                <a:latin typeface="Lato"/>
                <a:ea typeface="€à'12ïþ"/>
              </a:rPr>
              <a:t>   Joseph}</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5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3" name="" descr=""/>
          <p:cNvPicPr/>
          <p:nvPr/>
        </p:nvPicPr>
        <p:blipFill>
          <a:blip r:embed="rId1"/>
          <a:stretch/>
        </p:blipFill>
        <p:spPr>
          <a:xfrm>
            <a:off x="1172520" y="3050640"/>
            <a:ext cx="4046760" cy="2708640"/>
          </a:xfrm>
          <a:prstGeom prst="rect">
            <a:avLst/>
          </a:prstGeom>
          <a:ln w="0">
            <a:noFill/>
          </a:ln>
        </p:spPr>
      </p:pic>
      <p:pic>
        <p:nvPicPr>
          <p:cNvPr id="154" name="" descr=""/>
          <p:cNvPicPr/>
          <p:nvPr/>
        </p:nvPicPr>
        <p:blipFill>
          <a:blip r:embed="rId2"/>
          <a:stretch/>
        </p:blipFill>
        <p:spPr>
          <a:xfrm>
            <a:off x="6752520" y="3060000"/>
            <a:ext cx="4046760" cy="26863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1080000" y="87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Solution: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c. A ∩ C = {Dennis}                                                              d. (A </a:t>
            </a:r>
            <a:r>
              <a:rPr b="0" lang="en-PH" sz="1800" spc="-1" strike="noStrike">
                <a:latin typeface="Lato"/>
                <a:ea typeface="€à'12ïþ"/>
              </a:rPr>
              <a:t>∩ C) − B = {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5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7" name="" descr=""/>
          <p:cNvPicPr/>
          <p:nvPr/>
        </p:nvPicPr>
        <p:blipFill>
          <a:blip r:embed="rId1"/>
          <a:stretch/>
        </p:blipFill>
        <p:spPr>
          <a:xfrm>
            <a:off x="720000" y="2556720"/>
            <a:ext cx="4158360" cy="2842560"/>
          </a:xfrm>
          <a:prstGeom prst="rect">
            <a:avLst/>
          </a:prstGeom>
          <a:ln w="0">
            <a:noFill/>
          </a:ln>
        </p:spPr>
      </p:pic>
      <p:pic>
        <p:nvPicPr>
          <p:cNvPr id="158" name="" descr=""/>
          <p:cNvPicPr/>
          <p:nvPr/>
        </p:nvPicPr>
        <p:blipFill>
          <a:blip r:embed="rId2"/>
          <a:stretch/>
        </p:blipFill>
        <p:spPr>
          <a:xfrm>
            <a:off x="6660000" y="2700000"/>
            <a:ext cx="4080240" cy="2719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p:nvPr>
        </p:nvSpPr>
        <p:spPr>
          <a:xfrm>
            <a:off x="1080000" y="87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2000" spc="-1" strike="noStrike">
                <a:latin typeface="Lato"/>
              </a:rPr>
              <a:t>Example 3:</a:t>
            </a:r>
            <a:r>
              <a:rPr b="0" lang="en-PH" sz="2000" spc="-1" strike="noStrike">
                <a:latin typeface="Lato"/>
              </a:rPr>
              <a:t> Application of the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Out of 50 students, 20 are members of the math club and 34 are members of the glee club. If 8 are in both clubs, how many students are in (a) neither of the clubs and (b) either club?</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200" spc="-1" strike="noStrike">
                <a:latin typeface="Lato"/>
              </a:rPr>
              <a:t>     </a:t>
            </a:r>
            <a:endParaRPr b="0" lang="en-PH" sz="1200" spc="-1" strike="noStrike">
              <a:latin typeface="Arial"/>
            </a:endParaRPr>
          </a:p>
        </p:txBody>
      </p:sp>
      <p:sp>
        <p:nvSpPr>
          <p:cNvPr id="160"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1080360" y="90000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Draw the universal set for the 50 students</a:t>
            </a:r>
            <a:endParaRPr b="0" lang="en-PH" sz="1800" spc="-1" strike="noStrike">
              <a:latin typeface="Arial"/>
            </a:endParaRPr>
          </a:p>
          <a:p>
            <a:pPr>
              <a:lnSpc>
                <a:spcPct val="100000"/>
              </a:lnSpc>
              <a:buNone/>
            </a:pPr>
            <a:r>
              <a:rPr b="0" lang="en-PH" sz="1800" spc="-1" strike="noStrike">
                <a:latin typeface="Lato"/>
              </a:rPr>
              <a:t>with two overlapping circles and label it with the</a:t>
            </a:r>
            <a:endParaRPr b="0" lang="en-PH" sz="1800" spc="-1" strike="noStrike">
              <a:latin typeface="Arial"/>
            </a:endParaRPr>
          </a:p>
          <a:p>
            <a:pPr>
              <a:lnSpc>
                <a:spcPct val="100000"/>
              </a:lnSpc>
              <a:buNone/>
            </a:pPr>
            <a:r>
              <a:rPr b="0" lang="en-PH" sz="1800" spc="-1" strike="noStrike">
                <a:latin typeface="Lato"/>
              </a:rPr>
              <a:t>total in each.</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Because 8 students belong to both clubs,</a:t>
            </a:r>
            <a:endParaRPr b="0" lang="en-PH" sz="1800" spc="-1" strike="noStrike">
              <a:latin typeface="Arial"/>
            </a:endParaRPr>
          </a:p>
          <a:p>
            <a:pPr>
              <a:lnSpc>
                <a:spcPct val="100000"/>
              </a:lnSpc>
              <a:buNone/>
            </a:pPr>
            <a:r>
              <a:rPr b="0" lang="en-PH" sz="1800" spc="-1" strike="noStrike">
                <a:latin typeface="Lato"/>
              </a:rPr>
              <a:t>put “8” in the overlap.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200" spc="-1" strike="noStrike">
                <a:latin typeface="Lato"/>
              </a:rPr>
              <a:t>     </a:t>
            </a:r>
            <a:endParaRPr b="0" lang="en-PH" sz="1200" spc="-1" strike="noStrike">
              <a:latin typeface="Arial"/>
            </a:endParaRPr>
          </a:p>
        </p:txBody>
      </p:sp>
      <p:sp>
        <p:nvSpPr>
          <p:cNvPr id="16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3" name="" descr=""/>
          <p:cNvPicPr/>
          <p:nvPr/>
        </p:nvPicPr>
        <p:blipFill>
          <a:blip r:embed="rId1"/>
          <a:stretch/>
        </p:blipFill>
        <p:spPr>
          <a:xfrm>
            <a:off x="7200000" y="1440000"/>
            <a:ext cx="3779280" cy="1711080"/>
          </a:xfrm>
          <a:prstGeom prst="rect">
            <a:avLst/>
          </a:prstGeom>
          <a:ln w="0">
            <a:noFill/>
          </a:ln>
        </p:spPr>
      </p:pic>
      <p:pic>
        <p:nvPicPr>
          <p:cNvPr id="164" name="" descr=""/>
          <p:cNvPicPr/>
          <p:nvPr/>
        </p:nvPicPr>
        <p:blipFill>
          <a:blip r:embed="rId2"/>
          <a:stretch/>
        </p:blipFill>
        <p:spPr>
          <a:xfrm>
            <a:off x="7200360" y="3700440"/>
            <a:ext cx="3779280" cy="16992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p:nvPr>
        </p:nvSpPr>
        <p:spPr>
          <a:xfrm>
            <a:off x="900000" y="69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This shows that a total of 12 </a:t>
            </a:r>
            <a:r>
              <a:rPr b="0" lang="en-PH" sz="1800" spc="-1" strike="noStrike">
                <a:latin typeface="Lato"/>
                <a:ea typeface="€à'12ïþ"/>
              </a:rPr>
              <a:t>+ 8 + 26 or</a:t>
            </a:r>
            <a:endParaRPr b="0" lang="en-PH" sz="1800" spc="-1" strike="noStrike">
              <a:latin typeface="Arial"/>
            </a:endParaRPr>
          </a:p>
          <a:p>
            <a:pPr>
              <a:lnSpc>
                <a:spcPct val="100000"/>
              </a:lnSpc>
              <a:buNone/>
            </a:pPr>
            <a:r>
              <a:rPr b="0" lang="en-PH" sz="1800" spc="-1" strike="noStrike">
                <a:latin typeface="Lato"/>
                <a:ea typeface="€à'12ïþ"/>
              </a:rPr>
              <a:t>46 students are in either math club or glee</a:t>
            </a:r>
            <a:endParaRPr b="0" lang="en-PH" sz="1800" spc="-1" strike="noStrike">
              <a:latin typeface="Arial"/>
            </a:endParaRPr>
          </a:p>
          <a:p>
            <a:pPr>
              <a:lnSpc>
                <a:spcPct val="100000"/>
              </a:lnSpc>
              <a:buNone/>
            </a:pPr>
            <a:r>
              <a:rPr b="0" lang="en-PH" sz="1800" spc="-1" strike="noStrike">
                <a:latin typeface="Lato"/>
                <a:ea typeface="€à'12ïþ"/>
              </a:rPr>
              <a:t>club. This leaves 4 students unaccounted for</a:t>
            </a:r>
            <a:endParaRPr b="0" lang="en-PH" sz="1800" spc="-1" strike="noStrike">
              <a:latin typeface="Arial"/>
            </a:endParaRPr>
          </a:p>
          <a:p>
            <a:pPr>
              <a:lnSpc>
                <a:spcPct val="100000"/>
              </a:lnSpc>
              <a:buNone/>
            </a:pPr>
            <a:r>
              <a:rPr b="0" lang="en-PH" sz="1800" spc="-1" strike="noStrike">
                <a:latin typeface="Lato"/>
                <a:ea typeface="€à'12ïþ"/>
              </a:rPr>
              <a:t>so these students must be the ones that are in</a:t>
            </a:r>
            <a:endParaRPr b="0" lang="en-PH" sz="1800" spc="-1" strike="noStrike">
              <a:latin typeface="Arial"/>
            </a:endParaRPr>
          </a:p>
          <a:p>
            <a:pPr>
              <a:lnSpc>
                <a:spcPct val="100000"/>
              </a:lnSpc>
              <a:buNone/>
            </a:pPr>
            <a:r>
              <a:rPr b="0" lang="en-PH" sz="1800" spc="-1" strike="noStrike">
                <a:latin typeface="Lato"/>
                <a:ea typeface="€à'12ïþ"/>
              </a:rPr>
              <a:t>neither club.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Thus,</a:t>
            </a:r>
            <a:endParaRPr b="0" lang="en-PH" sz="1800" spc="-1" strike="noStrike">
              <a:latin typeface="Arial"/>
            </a:endParaRPr>
          </a:p>
          <a:p>
            <a:pPr>
              <a:lnSpc>
                <a:spcPct val="100000"/>
              </a:lnSpc>
              <a:buNone/>
            </a:pPr>
            <a:r>
              <a:rPr b="0" lang="en-PH" sz="1800" spc="-1" strike="noStrike">
                <a:latin typeface="Lato"/>
                <a:ea typeface="€à'12ïþ"/>
              </a:rPr>
              <a:t>a. there are 4 students that are in neither of the clubs.</a:t>
            </a:r>
            <a:endParaRPr b="0" lang="en-PH" sz="1800" spc="-1" strike="noStrike">
              <a:latin typeface="Arial"/>
            </a:endParaRPr>
          </a:p>
          <a:p>
            <a:pPr>
              <a:lnSpc>
                <a:spcPct val="100000"/>
              </a:lnSpc>
              <a:buNone/>
            </a:pPr>
            <a:r>
              <a:rPr b="0" lang="en-PH" sz="1800" spc="-1" strike="noStrike">
                <a:latin typeface="Lato"/>
                <a:ea typeface="€à'12ïþ"/>
              </a:rPr>
              <a:t>b. there are 46 students that are in either club.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6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7" name="" descr=""/>
          <p:cNvPicPr/>
          <p:nvPr/>
        </p:nvPicPr>
        <p:blipFill>
          <a:blip r:embed="rId1"/>
          <a:stretch/>
        </p:blipFill>
        <p:spPr>
          <a:xfrm>
            <a:off x="6660360" y="1440000"/>
            <a:ext cx="4319280" cy="19584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900000" y="69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4:</a:t>
            </a:r>
            <a:r>
              <a:rPr b="0" lang="en-PH" sz="1800" spc="-1" strike="noStrike">
                <a:latin typeface="Lato"/>
              </a:rPr>
              <a:t> Application of Union and Intersection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that n(U) </a:t>
            </a:r>
            <a:r>
              <a:rPr b="0" lang="en-PH" sz="1800" spc="-1" strike="noStrike">
                <a:latin typeface="Lato"/>
                <a:ea typeface="€à'12ïþ"/>
              </a:rPr>
              <a:t>= 50, n(A) = 25, and n(B) = 20.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a. Find the greatest value of n(A ∩ B).</a:t>
            </a:r>
            <a:endParaRPr b="0" lang="en-PH" sz="1800" spc="-1" strike="noStrike">
              <a:latin typeface="Arial"/>
            </a:endParaRPr>
          </a:p>
          <a:p>
            <a:pPr>
              <a:lnSpc>
                <a:spcPct val="100000"/>
              </a:lnSpc>
              <a:buNone/>
            </a:pPr>
            <a:r>
              <a:rPr b="0" lang="en-PH" sz="1800" spc="-1" strike="noStrike">
                <a:latin typeface="Lato"/>
                <a:ea typeface="€à'12ïþ"/>
              </a:rPr>
              <a:t>b. Find the least value of n(A ∩ B).</a:t>
            </a:r>
            <a:endParaRPr b="0" lang="en-PH" sz="1800" spc="-1" strike="noStrike">
              <a:latin typeface="Arial"/>
            </a:endParaRPr>
          </a:p>
          <a:p>
            <a:pPr>
              <a:lnSpc>
                <a:spcPct val="100000"/>
              </a:lnSpc>
              <a:buNone/>
            </a:pPr>
            <a:r>
              <a:rPr b="0" lang="en-PH" sz="1800" spc="-1" strike="noStrike">
                <a:latin typeface="Lato"/>
                <a:ea typeface="€à'12ïþ"/>
              </a:rPr>
              <a:t>c. Find the greatest value of n(A ∪ B).</a:t>
            </a:r>
            <a:endParaRPr b="0" lang="en-PH" sz="1800" spc="-1" strike="noStrike">
              <a:latin typeface="Arial"/>
            </a:endParaRPr>
          </a:p>
          <a:p>
            <a:pPr>
              <a:lnSpc>
                <a:spcPct val="100000"/>
              </a:lnSpc>
              <a:buNone/>
            </a:pPr>
            <a:r>
              <a:rPr b="0" lang="en-PH" sz="1800" spc="-1" strike="noStrike">
                <a:latin typeface="Lato"/>
                <a:ea typeface="€à'12ïþ"/>
              </a:rPr>
              <a:t>d. Find the least value of n(A ∪ 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6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p:nvPr>
        </p:nvSpPr>
        <p:spPr>
          <a:xfrm>
            <a:off x="900000" y="69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 The greatest value of n(A ∩ B) is n(B) = 20.</a:t>
            </a:r>
            <a:endParaRPr b="0" lang="en-PH" sz="1800" spc="-1" strike="noStrike">
              <a:latin typeface="Arial"/>
            </a:endParaRPr>
          </a:p>
          <a:p>
            <a:pPr>
              <a:lnSpc>
                <a:spcPct val="100000"/>
              </a:lnSpc>
              <a:buNone/>
            </a:pPr>
            <a:r>
              <a:rPr b="0" lang="en-PH" sz="1800" spc="-1" strike="noStrike">
                <a:latin typeface="Lato"/>
              </a:rPr>
              <a:t>b. The least value of n(A ∩ B) is 0. The greatest value of n(A ∪ B) occurs when A</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and B are disjoint sets and the least value occurs when B is a subset of A.</a:t>
            </a:r>
            <a:endParaRPr b="0" lang="en-PH" sz="1800" spc="-1" strike="noStrike">
              <a:latin typeface="Arial"/>
            </a:endParaRPr>
          </a:p>
          <a:p>
            <a:pPr>
              <a:lnSpc>
                <a:spcPct val="100000"/>
              </a:lnSpc>
              <a:buNone/>
            </a:pPr>
            <a:r>
              <a:rPr b="0" lang="en-PH" sz="1800" spc="-1" strike="noStrike">
                <a:latin typeface="Lato"/>
              </a:rPr>
              <a:t>c. The greatest value of n(A ∪ B) is n(A) + n(B) = 25 + 20 = 45.</a:t>
            </a:r>
            <a:endParaRPr b="0" lang="en-PH" sz="1800" spc="-1" strike="noStrike">
              <a:latin typeface="Arial"/>
            </a:endParaRPr>
          </a:p>
          <a:p>
            <a:pPr>
              <a:lnSpc>
                <a:spcPct val="100000"/>
              </a:lnSpc>
              <a:buNone/>
            </a:pPr>
            <a:r>
              <a:rPr b="0" lang="en-PH" sz="1800" spc="-1" strike="noStrike">
                <a:latin typeface="Lato"/>
              </a:rPr>
              <a:t>d. The least value of n(A ∪ B) is n(A) = 25.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200" spc="-1" strike="noStrike">
                <a:latin typeface="Lato"/>
              </a:rPr>
              <a:t>     </a:t>
            </a:r>
            <a:endParaRPr b="0" lang="en-PH" sz="1200" spc="-1" strike="noStrike">
              <a:latin typeface="Arial"/>
            </a:endParaRPr>
          </a:p>
        </p:txBody>
      </p:sp>
      <p:sp>
        <p:nvSpPr>
          <p:cNvPr id="171"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p:nvPr>
        </p:nvSpPr>
        <p:spPr>
          <a:xfrm>
            <a:off x="900000" y="69552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ea typeface=""/>
              </a:rPr>
              <a:t>Try It</a:t>
            </a:r>
            <a:endParaRPr b="0" lang="en-PH" sz="1800" spc="-1" strike="noStrike">
              <a:latin typeface="Arial"/>
            </a:endParaRPr>
          </a:p>
          <a:p>
            <a:r>
              <a:rPr b="0" lang="en-PH" sz="1800" spc="-1" strike="noStrike">
                <a:latin typeface="Lato"/>
              </a:rPr>
              <a:t>HAIR Company offers two brands of shampoo: brand H and brand S. 100 people were surveyed and their brand preferences are as follows:</a:t>
            </a:r>
            <a:endParaRPr b="0" lang="en-PH" sz="1800" spc="-1" strike="noStrike">
              <a:latin typeface=""/>
              <a:ea typeface=""/>
            </a:endParaRPr>
          </a:p>
          <a:p>
            <a:r>
              <a:rPr b="0" lang="en-PH" sz="1800" spc="-1" strike="noStrike">
                <a:latin typeface="Lato"/>
              </a:rPr>
              <a:t>                  </a:t>
            </a:r>
            <a:r>
              <a:rPr b="0" lang="en-PH" sz="1800" spc="-1" strike="noStrike">
                <a:latin typeface="Lato"/>
              </a:rPr>
              <a:t>50 people like brand H.</a:t>
            </a:r>
            <a:endParaRPr b="0" lang="en-PH" sz="1800" spc="-1" strike="noStrike">
              <a:latin typeface=""/>
              <a:ea typeface=""/>
            </a:endParaRPr>
          </a:p>
          <a:p>
            <a:r>
              <a:rPr b="0" lang="en-PH" sz="1800" spc="-1" strike="noStrike">
                <a:latin typeface="Lato"/>
              </a:rPr>
              <a:t>                  </a:t>
            </a:r>
            <a:r>
              <a:rPr b="0" lang="en-PH" sz="1800" spc="-1" strike="noStrike">
                <a:latin typeface="Lato"/>
              </a:rPr>
              <a:t>35 people like brand S.</a:t>
            </a:r>
            <a:endParaRPr b="0" lang="en-PH" sz="1800" spc="-1" strike="noStrike">
              <a:latin typeface=""/>
              <a:ea typeface=""/>
            </a:endParaRPr>
          </a:p>
          <a:p>
            <a:r>
              <a:rPr b="0" lang="en-PH" sz="1800" spc="-1" strike="noStrike">
                <a:latin typeface="Lato"/>
              </a:rPr>
              <a:t>a. What is the maximum number of people who like both H and S?</a:t>
            </a:r>
            <a:endParaRPr b="0" lang="en-PH" sz="1800" spc="-1" strike="noStrike">
              <a:latin typeface=""/>
              <a:ea typeface=""/>
            </a:endParaRPr>
          </a:p>
          <a:p>
            <a:r>
              <a:rPr b="1" lang="en-PH" sz="1800" spc="-1" strike="noStrike">
                <a:latin typeface="Lato"/>
              </a:rPr>
              <a:t>Answer: 35</a:t>
            </a:r>
            <a:endParaRPr b="0" lang="en-PH" sz="1800" spc="-1" strike="noStrike">
              <a:latin typeface=""/>
              <a:ea typeface=""/>
            </a:endParaRPr>
          </a:p>
          <a:p>
            <a:r>
              <a:rPr b="0" lang="en-PH" sz="1800" spc="-1" strike="noStrike">
                <a:latin typeface="Lato"/>
              </a:rPr>
              <a:t>b. What is the minimum number of people who like both H and S?</a:t>
            </a:r>
            <a:endParaRPr b="0" lang="en-PH" sz="1800" spc="-1" strike="noStrike">
              <a:latin typeface=""/>
              <a:ea typeface=""/>
            </a:endParaRPr>
          </a:p>
          <a:p>
            <a:r>
              <a:rPr b="1" lang="en-PH" sz="1800" spc="-1" strike="noStrike">
                <a:latin typeface="Lato"/>
              </a:rPr>
              <a:t>Answer: 0</a:t>
            </a:r>
            <a:endParaRPr b="0" lang="en-PH" sz="1800" spc="-1" strike="noStrike">
              <a:latin typeface=""/>
              <a:ea typeface=""/>
            </a:endParaRPr>
          </a:p>
          <a:p>
            <a:r>
              <a:rPr b="0" lang="en-PH" sz="1800" spc="-1" strike="noStrike">
                <a:latin typeface="Lato"/>
              </a:rPr>
              <a:t>c. What is the minimum number of people who do not like any of the brands?</a:t>
            </a:r>
            <a:endParaRPr b="0" lang="en-PH" sz="1800" spc="-1" strike="noStrike">
              <a:latin typeface=""/>
              <a:ea typeface=""/>
            </a:endParaRPr>
          </a:p>
          <a:p>
            <a:pPr>
              <a:lnSpc>
                <a:spcPct val="100000"/>
              </a:lnSpc>
              <a:buNone/>
            </a:pPr>
            <a:r>
              <a:rPr b="1" lang="en-PH" sz="1800" spc="-1" strike="noStrike">
                <a:latin typeface="Arial"/>
              </a:rPr>
              <a:t>Answer: 15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200" spc="-1" strike="noStrike">
                <a:latin typeface="Lato"/>
              </a:rPr>
              <a:t>     </a:t>
            </a:r>
            <a:endParaRPr b="0" lang="en-PH" sz="1200" spc="-1" strike="noStrike">
              <a:latin typeface="Arial"/>
            </a:endParaRPr>
          </a:p>
        </p:txBody>
      </p:sp>
      <p:sp>
        <p:nvSpPr>
          <p:cNvPr id="173"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720000" y="900000"/>
            <a:ext cx="989784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1" lang="en-PH" sz="1800" spc="-1" strike="noStrike">
                <a:latin typeface="Lato"/>
              </a:rPr>
              <a:t>Venn diagrams</a:t>
            </a:r>
            <a:r>
              <a:rPr b="0" lang="en-PH" sz="1800" spc="-1" strike="noStrike">
                <a:latin typeface="Lato"/>
              </a:rPr>
              <a:t> are very useful in showing the relationship between sets. The Venn diagram consists of a rectangle that represents the universal set and a circle or circles inside the rectangle which represent the set or sets being considered in the discussion. It is understood that the elements in the set are inside the circle that represents the set.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7" name="" descr=""/>
          <p:cNvPicPr/>
          <p:nvPr/>
        </p:nvPicPr>
        <p:blipFill>
          <a:blip r:embed="rId1"/>
          <a:stretch/>
        </p:blipFill>
        <p:spPr>
          <a:xfrm>
            <a:off x="1828440" y="3240000"/>
            <a:ext cx="8430840" cy="24253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720000" y="900000"/>
            <a:ext cx="989784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1" lang="en-PH" sz="1800" spc="-1" strike="noStrike">
                <a:latin typeface="Lato"/>
              </a:rPr>
              <a:t>Venn diagrams</a:t>
            </a:r>
            <a:r>
              <a:rPr b="0" lang="en-PH" sz="1800" spc="-1" strike="noStrike">
                <a:latin typeface="Lato"/>
              </a:rPr>
              <a:t> are very useful in showing the relationship between sets. The Venn diagram consists of a rectangle that represents the universal set and a circle or circles inside the rectangle which represent the set or sets being considered in the discussion. It is understood that the elements in the set are inside the circle that represents the set.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oê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0" name="" descr=""/>
          <p:cNvPicPr/>
          <p:nvPr/>
        </p:nvPicPr>
        <p:blipFill>
          <a:blip r:embed="rId1"/>
          <a:stretch/>
        </p:blipFill>
        <p:spPr>
          <a:xfrm>
            <a:off x="1620000" y="2880000"/>
            <a:ext cx="8518680" cy="2520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720000" y="900000"/>
            <a:ext cx="989784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1: </a:t>
            </a:r>
            <a:r>
              <a:rPr b="0" lang="en-PH" sz="1800" spc="-1" strike="noStrike">
                <a:latin typeface="Lato"/>
              </a:rPr>
              <a:t>Venn Diagram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U </a:t>
            </a:r>
            <a:r>
              <a:rPr b="0" lang="en-PH" sz="1800" spc="-1" strike="noStrike">
                <a:latin typeface="Lato"/>
                <a:ea typeface="€à'12ïþ"/>
              </a:rPr>
              <a:t>= {Arnold, Ben, Carlos, Dennis, Efren, Fred, Gerald, Henry, Isaac, Joseph}</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A = {Arnold, Carlos, Dennis, Henry}</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 {Carlos, Dennis, Joseph}</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Use a Venn diagram to represent: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a. A ∪ B                   c. A − B                            e. B′ g. A′ ∩ B′</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A ∩ B                   d. A′ f. (A ∩ B)′                  h. (A ∪ B)′</a:t>
            </a:r>
            <a:r>
              <a:rPr b="0" lang="en-PH" sz="1000" spc="-1" strike="noStrike">
                <a:latin typeface="Lato"/>
                <a:ea typeface="€à'12ïþ"/>
              </a:rPr>
              <a:t>         </a:t>
            </a:r>
            <a:endParaRPr b="0" lang="en-PH" sz="1000" spc="-1" strike="noStrike">
              <a:latin typeface="Arial"/>
            </a:endParaRPr>
          </a:p>
        </p:txBody>
      </p:sp>
      <p:sp>
        <p:nvSpPr>
          <p:cNvPr id="13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720000" y="900000"/>
            <a:ext cx="989784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A ∪ B = {Arnold, Carlos,       </a:t>
            </a:r>
            <a:r>
              <a:rPr b="0" lang="en-PH" sz="1000" spc="-1" strike="noStrike">
                <a:latin typeface="Lato"/>
              </a:rPr>
              <a:t>                                            </a:t>
            </a:r>
            <a:r>
              <a:rPr b="0" lang="en-PH" sz="1800" spc="-1" strike="noStrike">
                <a:latin typeface="Lato"/>
              </a:rPr>
              <a:t>b. A </a:t>
            </a:r>
            <a:r>
              <a:rPr b="0" lang="en-PH" sz="1800" spc="-1" strike="noStrike">
                <a:latin typeface="Lato"/>
                <a:ea typeface="€à'12ïþ"/>
              </a:rPr>
              <a:t>∩ B = {Carlos, Dennis}</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Dennis, Henry, Joseph}</a:t>
            </a: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34"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5" name="" descr=""/>
          <p:cNvPicPr/>
          <p:nvPr/>
        </p:nvPicPr>
        <p:blipFill>
          <a:blip r:embed="rId1"/>
          <a:stretch/>
        </p:blipFill>
        <p:spPr>
          <a:xfrm>
            <a:off x="1080000" y="3240000"/>
            <a:ext cx="3419280" cy="1996560"/>
          </a:xfrm>
          <a:prstGeom prst="rect">
            <a:avLst/>
          </a:prstGeom>
          <a:ln w="0">
            <a:noFill/>
          </a:ln>
        </p:spPr>
      </p:pic>
      <p:pic>
        <p:nvPicPr>
          <p:cNvPr id="136" name="" descr=""/>
          <p:cNvPicPr/>
          <p:nvPr/>
        </p:nvPicPr>
        <p:blipFill>
          <a:blip r:embed="rId2"/>
          <a:stretch/>
        </p:blipFill>
        <p:spPr>
          <a:xfrm>
            <a:off x="5940000" y="3240000"/>
            <a:ext cx="3273480" cy="1979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720000" y="90000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Cont.</a:t>
            </a:r>
            <a:r>
              <a:rPr b="1" lang="en-PH" sz="1800" spc="-1" strike="noStrike">
                <a:latin typeface="Lato"/>
              </a:rPr>
              <a:t> </a:t>
            </a:r>
            <a:endParaRPr b="0" lang="en-PH" sz="1800" spc="-1" strike="noStrike">
              <a:latin typeface="Arial"/>
            </a:endParaRPr>
          </a:p>
          <a:p>
            <a:pPr>
              <a:lnSpc>
                <a:spcPct val="100000"/>
              </a:lnSpc>
              <a:buNone/>
            </a:pPr>
            <a:r>
              <a:rPr b="0" lang="en-PH" sz="1000" spc="-1" strike="noStrike">
                <a:latin typeface="Lato"/>
              </a:rPr>
              <a:t>           </a:t>
            </a:r>
            <a:r>
              <a:rPr b="0" lang="en-PH" sz="1800" spc="-1" strike="noStrike">
                <a:latin typeface="Lato"/>
              </a:rPr>
              <a:t> </a:t>
            </a:r>
            <a:r>
              <a:rPr b="0" lang="en-PH" sz="1800" spc="-1" strike="noStrike">
                <a:latin typeface="Lato"/>
              </a:rPr>
              <a:t>c. A − B = {Arnold, Henry}                                          d. A</a:t>
            </a:r>
            <a:r>
              <a:rPr b="0" lang="en-PH" sz="1800" spc="-1" strike="noStrike">
                <a:latin typeface="Lato"/>
                <a:ea typeface="€à'12ïþ"/>
              </a:rPr>
              <a:t>′ = {Ben, Efren, Fred, Gerald,</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Joseph, Isaac}</a:t>
            </a:r>
            <a:r>
              <a:rPr b="0" lang="en-PH" sz="1000" spc="-1" strike="noStrike">
                <a:latin typeface="Lato"/>
                <a:ea typeface="€à'12ïþ"/>
              </a:rPr>
              <a:t>                              </a:t>
            </a:r>
            <a:endParaRPr b="0" lang="en-PH" sz="10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38"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9" name="" descr=""/>
          <p:cNvPicPr/>
          <p:nvPr/>
        </p:nvPicPr>
        <p:blipFill>
          <a:blip r:embed="rId1"/>
          <a:stretch/>
        </p:blipFill>
        <p:spPr>
          <a:xfrm>
            <a:off x="1260000" y="3240000"/>
            <a:ext cx="3110040" cy="1823760"/>
          </a:xfrm>
          <a:prstGeom prst="rect">
            <a:avLst/>
          </a:prstGeom>
          <a:ln w="0">
            <a:noFill/>
          </a:ln>
        </p:spPr>
      </p:pic>
      <p:pic>
        <p:nvPicPr>
          <p:cNvPr id="140" name="" descr=""/>
          <p:cNvPicPr/>
          <p:nvPr/>
        </p:nvPicPr>
        <p:blipFill>
          <a:blip r:embed="rId2"/>
          <a:stretch/>
        </p:blipFill>
        <p:spPr>
          <a:xfrm>
            <a:off x="6482880" y="3111120"/>
            <a:ext cx="3236400" cy="19281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720000" y="90000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Cont.</a:t>
            </a:r>
            <a:r>
              <a:rPr b="1"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e. B′ = {Arnold, Ben, Efren, Fred,                               f. A </a:t>
            </a:r>
            <a:r>
              <a:rPr b="0" lang="en-PH" sz="1800" spc="-1" strike="noStrike">
                <a:latin typeface="Lato"/>
                <a:ea typeface="€à'12ïþ"/>
              </a:rPr>
              <a:t>∩ B = {Carlos, Dennis}</a:t>
            </a:r>
            <a:endParaRPr b="0" lang="en-PH" sz="1800" spc="-1" strike="noStrike">
              <a:latin typeface="Arial"/>
            </a:endParaRPr>
          </a:p>
          <a:p>
            <a:pPr>
              <a:lnSpc>
                <a:spcPct val="100000"/>
              </a:lnSpc>
              <a:buNone/>
            </a:pPr>
            <a:r>
              <a:rPr b="0" lang="en-PH" sz="1000" spc="-1" strike="noStrike">
                <a:latin typeface="Lato"/>
                <a:ea typeface="€à'12ïþ"/>
              </a:rPr>
              <a:t>                                </a:t>
            </a:r>
            <a:r>
              <a:rPr b="0" lang="en-PH" sz="1800" spc="-1" strike="noStrike">
                <a:latin typeface="Lato"/>
                <a:ea typeface="€à'12ïþ"/>
              </a:rPr>
              <a:t>      </a:t>
            </a:r>
            <a:r>
              <a:rPr b="0" lang="en-PH" sz="1800" spc="-1" strike="noStrike">
                <a:latin typeface="Lato"/>
                <a:ea typeface="€à'12ïþ"/>
              </a:rPr>
              <a:t>Gerald, Henry, Isaac}     </a:t>
            </a:r>
            <a:r>
              <a:rPr b="0" lang="en-PH" sz="1000" spc="-1" strike="noStrike">
                <a:latin typeface="Lato"/>
                <a:ea typeface="€à'12ïþ"/>
              </a:rPr>
              <a:t>                                                                    </a:t>
            </a:r>
            <a:r>
              <a:rPr b="0" lang="en-PH" sz="1800" spc="-1" strike="noStrike">
                <a:latin typeface="Lato"/>
                <a:ea typeface="€à'12ïþ"/>
              </a:rPr>
              <a:t>(A ∩ B)′ = {Arnold, Ben, Efren,</a:t>
            </a:r>
            <a:endParaRPr b="0" lang="en-PH" sz="1800" spc="-1" strike="noStrike">
              <a:latin typeface="Arial"/>
            </a:endParaRPr>
          </a:p>
          <a:p>
            <a:pPr>
              <a:lnSpc>
                <a:spcPct val="100000"/>
              </a:lnSpc>
              <a:buNone/>
            </a:pPr>
            <a:r>
              <a:rPr b="0" lang="en-PH" sz="1000" spc="-1" strike="noStrike">
                <a:latin typeface="Lato"/>
                <a:ea typeface="€à'12ïþ"/>
              </a:rPr>
              <a:t>                                                                                               </a:t>
            </a:r>
            <a:r>
              <a:rPr b="0" lang="en-PH" sz="1800" spc="-1" strike="noStrike">
                <a:latin typeface="Lato"/>
                <a:ea typeface="€à'12ïþ"/>
              </a:rPr>
              <a:t>                                                </a:t>
            </a:r>
            <a:r>
              <a:rPr b="0" lang="en-PH" sz="1800" spc="-1" strike="noStrike">
                <a:latin typeface="Lato"/>
                <a:ea typeface="€à'12ïþ"/>
              </a:rPr>
              <a:t>Fred, Gerald, Henry, Isaac, Joseph}</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4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3" name="" descr=""/>
          <p:cNvPicPr/>
          <p:nvPr/>
        </p:nvPicPr>
        <p:blipFill>
          <a:blip r:embed="rId1"/>
          <a:stretch/>
        </p:blipFill>
        <p:spPr>
          <a:xfrm>
            <a:off x="1240560" y="3240000"/>
            <a:ext cx="3978720" cy="2327760"/>
          </a:xfrm>
          <a:prstGeom prst="rect">
            <a:avLst/>
          </a:prstGeom>
          <a:ln w="0">
            <a:noFill/>
          </a:ln>
        </p:spPr>
      </p:pic>
      <p:pic>
        <p:nvPicPr>
          <p:cNvPr id="144" name="" descr=""/>
          <p:cNvPicPr/>
          <p:nvPr/>
        </p:nvPicPr>
        <p:blipFill>
          <a:blip r:embed="rId2"/>
          <a:stretch/>
        </p:blipFill>
        <p:spPr>
          <a:xfrm>
            <a:off x="6671160" y="3240000"/>
            <a:ext cx="3948480" cy="2364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720000" y="90000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Cont.</a:t>
            </a:r>
            <a:r>
              <a:rPr b="1"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g. A′ ∩ B′ = {Ben, Efren, Fred,   </a:t>
            </a:r>
            <a:r>
              <a:rPr b="0" lang="en-PH" sz="1000" spc="-1" strike="noStrike">
                <a:latin typeface="Lato"/>
              </a:rPr>
              <a:t>                                      </a:t>
            </a:r>
            <a:r>
              <a:rPr b="0" lang="en-PH" sz="1800" spc="-1" strike="noStrike">
                <a:latin typeface="Lato"/>
              </a:rPr>
              <a:t>  h. A </a:t>
            </a:r>
            <a:r>
              <a:rPr b="0" lang="en-PH" sz="1800" spc="-1" strike="noStrike">
                <a:latin typeface="Lato"/>
                <a:ea typeface="€à'12ïþ"/>
              </a:rPr>
              <a:t>∪ B = {Arnold, Carlos, Dennis, Henry, Joseph}</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Gerald, Isaac}</a:t>
            </a:r>
            <a:r>
              <a:rPr b="0" lang="en-PH" sz="1000" spc="-1" strike="noStrike">
                <a:latin typeface="Lato"/>
                <a:ea typeface="€à'12ïþ"/>
              </a:rPr>
              <a:t>                                                                                        </a:t>
            </a:r>
            <a:r>
              <a:rPr b="0" lang="en-PH" sz="1800" spc="-1" strike="noStrike">
                <a:latin typeface="Lato"/>
                <a:ea typeface="€à'12ïþ"/>
              </a:rPr>
              <a:t>(A ∪ B)′ = {Ben, Efren, Fred, Gerald, Isaac}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4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7" name="" descr=""/>
          <p:cNvPicPr/>
          <p:nvPr/>
        </p:nvPicPr>
        <p:blipFill>
          <a:blip r:embed="rId1"/>
          <a:stretch/>
        </p:blipFill>
        <p:spPr>
          <a:xfrm>
            <a:off x="1080000" y="3168000"/>
            <a:ext cx="3779280" cy="2231640"/>
          </a:xfrm>
          <a:prstGeom prst="rect">
            <a:avLst/>
          </a:prstGeom>
          <a:ln w="0">
            <a:noFill/>
          </a:ln>
        </p:spPr>
      </p:pic>
      <p:pic>
        <p:nvPicPr>
          <p:cNvPr id="148" name="" descr=""/>
          <p:cNvPicPr/>
          <p:nvPr/>
        </p:nvPicPr>
        <p:blipFill>
          <a:blip r:embed="rId2"/>
          <a:stretch/>
        </p:blipFill>
        <p:spPr>
          <a:xfrm>
            <a:off x="6300360" y="3061440"/>
            <a:ext cx="3959280" cy="2338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720000" y="900000"/>
            <a:ext cx="10619280" cy="434376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Sets and Venn Diagram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2</a:t>
            </a:r>
            <a:r>
              <a:rPr b="0" lang="en-PH" sz="1800" spc="-1" strike="noStrike">
                <a:latin typeface="Lato"/>
              </a:rPr>
              <a:t>: Application of Venn Diagram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Given: U </a:t>
            </a:r>
            <a:r>
              <a:rPr b="0" lang="en-PH" sz="1800" spc="-1" strike="noStrike">
                <a:latin typeface="Lato"/>
                <a:ea typeface="€à'12ïþ"/>
              </a:rPr>
              <a:t>= {Arnold, Ben, Carlos, Dennis, Efren, Fred, Gerald, Henry, Isaac, Joseph}</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A = {Arnold, Carlos, Dennis, Henry}</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B = {Carlos, Dennis, Joseph}</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C = {Dennis, Gerald, Joseph}</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Use a Venn diagram to represent the following:</a:t>
            </a:r>
            <a:endParaRPr b="0" lang="en-PH" sz="1800" spc="-1" strike="noStrike">
              <a:latin typeface="Arial"/>
            </a:endParaRPr>
          </a:p>
          <a:p>
            <a:pPr>
              <a:lnSpc>
                <a:spcPct val="100000"/>
              </a:lnSpc>
              <a:buNone/>
            </a:pPr>
            <a:r>
              <a:rPr b="0" lang="en-PH" sz="1800" spc="-1" strike="noStrike">
                <a:latin typeface="Lato"/>
                <a:ea typeface="€à'12ïþ"/>
              </a:rPr>
              <a:t>                          </a:t>
            </a:r>
            <a:r>
              <a:rPr b="0" lang="en-PH" sz="1800" spc="-1" strike="noStrike">
                <a:latin typeface="Lato"/>
                <a:ea typeface="€à'12ïþ"/>
              </a:rPr>
              <a:t>a. A ∪ B ∪ C          b. B ∪ C          c. A ∩ C             d. (A ∩ C) − 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à'12ïþ"/>
              </a:rPr>
              <a:t> </a:t>
            </a:r>
            <a:r>
              <a:rPr b="0" lang="en-PH" sz="1200" spc="-1" strike="noStrike">
                <a:latin typeface="Lato"/>
                <a:ea typeface="€à'12ïþ"/>
              </a:rPr>
              <a:t>     </a:t>
            </a:r>
            <a:endParaRPr b="0" lang="en-PH" sz="1200" spc="-1" strike="noStrike">
              <a:latin typeface="Arial"/>
            </a:endParaRPr>
          </a:p>
        </p:txBody>
      </p:sp>
      <p:sp>
        <p:nvSpPr>
          <p:cNvPr id="150"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2023-05-05T08:19:16Z</dcterms:modified>
  <cp:revision>62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