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0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360" y="360"/>
            <a:ext cx="12169080" cy="683532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2280" y="1800360"/>
            <a:ext cx="2775960" cy="27759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4920"/>
            <a:ext cx="8681400" cy="383868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360"/>
            <a:ext cx="8681400" cy="3607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400"/>
            <a:ext cx="12169080" cy="6120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400" y="360"/>
            <a:ext cx="947880" cy="94716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6880" y="-64080"/>
            <a:ext cx="1011600" cy="10116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040" y="6362280"/>
            <a:ext cx="46684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160" y="6352200"/>
            <a:ext cx="26002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080" y="1508760"/>
            <a:ext cx="6593400" cy="336132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780000" y="2207160"/>
            <a:ext cx="807732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PAGGAMIT NG MGA ANGKOP NA PANG-UGNAY SA PAGSULAT NG MAIKLING DULA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539640" y="3240000"/>
            <a:ext cx="10780560" cy="25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6" name="PlaceHolder 3"/>
          <p:cNvSpPr/>
          <p:nvPr/>
        </p:nvSpPr>
        <p:spPr>
          <a:xfrm>
            <a:off x="549360" y="1800000"/>
            <a:ext cx="10790640" cy="120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Ang pang-ugnay ay bahagi ng pananalita na nag-uugnay o nagdurugtong sa mga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salita, sugnay, o pangungusap upang mabigyan ng angkop na pagpapakahulugan ang bawat pagpapahayag. May tatlong pang-ugnay sa wikang Filipino. Ito ay ang mga sumusunod: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marL="720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Pang-angkop</a:t>
            </a:r>
            <a:endParaRPr b="0" lang="en-PH" sz="1800" spc="-1" strike="noStrike">
              <a:latin typeface="Lato"/>
            </a:endParaRPr>
          </a:p>
          <a:p>
            <a:pPr marL="720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Pangatnig</a:t>
            </a:r>
            <a:endParaRPr b="0" lang="en-PH" sz="1800" spc="-1" strike="noStrike">
              <a:latin typeface="Lato"/>
            </a:endParaRPr>
          </a:p>
          <a:p>
            <a:pPr marL="720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Pang-ukol</a:t>
            </a:r>
            <a:endParaRPr b="0" lang="en-PH" sz="1800" spc="-1" strike="noStrike">
              <a:latin typeface="Lato"/>
            </a:endParaRPr>
          </a:p>
        </p:txBody>
      </p:sp>
      <p:sp>
        <p:nvSpPr>
          <p:cNvPr id="127" name=""/>
          <p:cNvSpPr/>
          <p:nvPr/>
        </p:nvSpPr>
        <p:spPr>
          <a:xfrm>
            <a:off x="540000" y="1080000"/>
            <a:ext cx="1043928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PANG-UGNAY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Title 3"/>
          <p:cNvSpPr/>
          <p:nvPr/>
        </p:nvSpPr>
        <p:spPr>
          <a:xfrm>
            <a:off x="1523160" y="1799280"/>
            <a:ext cx="9120960" cy="2364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9c0000"/>
                </a:solidFill>
                <a:latin typeface="Lato"/>
                <a:ea typeface="DejaVu Sans"/>
              </a:rPr>
              <a:t>TATLONG PANG-UGNAY SA WIKANG FILIPINO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539640" y="3240000"/>
            <a:ext cx="10780560" cy="25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0" name="PlaceHolder 1"/>
          <p:cNvSpPr/>
          <p:nvPr/>
        </p:nvSpPr>
        <p:spPr>
          <a:xfrm>
            <a:off x="540000" y="1260000"/>
            <a:ext cx="10800000" cy="108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</a:rPr>
              <a:t>PANG-ANGKOP </a:t>
            </a:r>
            <a:endParaRPr b="0" lang="en-PH" sz="36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36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–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tinatawag na pang-angkop ang nagdurugtong sa panuring at tinuturingan sa loob 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pangungusap. Tatlo ang kinikilalang pang-angkop: ang na, -ng,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at -g.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marL="360000"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Ginagamit ang pang-angkop na na kung ang dinurugtungang salita ay nagtatapos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sa katinig maliban sa      letrang n.</a:t>
            </a:r>
            <a:endParaRPr b="0" lang="en-PH" sz="1800" spc="-1" strike="noStrike">
              <a:latin typeface="Lato"/>
            </a:endParaRPr>
          </a:p>
          <a:p>
            <a:pPr marL="360000"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Ginagamit naman ang pang-angkop na -ng kung ang dinurugtungang salita ay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nagtatapos sa patinig.</a:t>
            </a:r>
            <a:endParaRPr b="0" lang="en-PH" sz="1800" spc="-1" strike="noStrike">
              <a:latin typeface="Lato"/>
            </a:endParaRPr>
          </a:p>
          <a:p>
            <a:pPr marL="360000"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Ginagamit ang pang-angkop na -g kung ang dinurugtungang salita ay nagtatapos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sa letrang n.</a:t>
            </a:r>
            <a:endParaRPr b="0" lang="en-PH" sz="1800" spc="-1" strike="noStrike">
              <a:latin typeface="Lato"/>
            </a:endParaRPr>
          </a:p>
          <a:p>
            <a:pPr marL="360000" algn="just">
              <a:lnSpc>
                <a:spcPct val="115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marL="360000" algn="just"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MGA HALIMBAWA:</a:t>
            </a:r>
            <a:endParaRPr b="0" lang="en-PH" sz="1800" spc="-1" strike="noStrike">
              <a:latin typeface="Lato"/>
            </a:endParaRPr>
          </a:p>
          <a:p>
            <a:pPr marL="720000"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matapat na magbubukid</a:t>
            </a:r>
            <a:endParaRPr b="0" lang="en-PH" sz="1800" spc="-1" strike="noStrike">
              <a:latin typeface="Lato"/>
            </a:endParaRPr>
          </a:p>
          <a:p>
            <a:pPr marL="720000"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mabuting tao</a:t>
            </a:r>
            <a:endParaRPr b="0" lang="en-PH" sz="1800" spc="-1" strike="noStrike">
              <a:latin typeface="Lato"/>
            </a:endParaRPr>
          </a:p>
          <a:p>
            <a:pPr marL="720000"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panahong darating</a:t>
            </a:r>
            <a:endParaRPr b="0" lang="en-PH" sz="1800" spc="-1" strike="noStrike">
              <a:latin typeface="Lato"/>
            </a:endParaRPr>
          </a:p>
        </p:txBody>
      </p:sp>
      <p:sp>
        <p:nvSpPr>
          <p:cNvPr id="131" name=""/>
          <p:cNvSpPr/>
          <p:nvPr/>
        </p:nvSpPr>
        <p:spPr>
          <a:xfrm>
            <a:off x="540000" y="540000"/>
            <a:ext cx="1043928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"/>
          <p:cNvSpPr/>
          <p:nvPr/>
        </p:nvSpPr>
        <p:spPr>
          <a:xfrm>
            <a:off x="539640" y="3240000"/>
            <a:ext cx="10780560" cy="25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3" name="PlaceHolder 2"/>
          <p:cNvSpPr/>
          <p:nvPr/>
        </p:nvSpPr>
        <p:spPr>
          <a:xfrm>
            <a:off x="540720" y="900000"/>
            <a:ext cx="10800000" cy="108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</a:rPr>
              <a:t>PANGATNIG</a:t>
            </a:r>
            <a:endParaRPr b="0" lang="en-PH" sz="36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3600" spc="-1" strike="noStrike">
              <a:latin typeface="Lato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–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ang pang-ugnay sa pangungusap na gumagawa at nagsasaad 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kaugnayan ng isang salita sa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kapuwa salita o ng isang kaisipan sa kapuwa kaisipan. Hinggil sa kaanyuan, ang pangatnig ay maaaring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isang kataga lamang, isang salitang ganap, at isang lipon ng salita’t kataga. Sa madaling sabi, ito ay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ginagamit na pangugnay sa dalawang salita, parirala, o pangungusap.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15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</a:rPr>
              <a:t>Kataga: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gaya ng, kung gayon, at sa wakas, sa madaling sabi, kung saan, gayundin, sa wakas, at iba pa.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</a:rPr>
              <a:t>Salita: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at, subalit, saka, man, ngunit, maging, kaya, kapag, bagkus, pati, samantala, maliban, at iba pa.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</a:rPr>
              <a:t>MGA HALIMBAWA: </a:t>
            </a:r>
            <a:endParaRPr b="0" lang="en-PH" sz="1800" spc="-1" strike="noStrike">
              <a:latin typeface="Lato"/>
            </a:endParaRPr>
          </a:p>
          <a:p>
            <a:pPr marL="720000"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magsikap sa buhay gaya ng ginawa ng biyenan</a:t>
            </a:r>
            <a:endParaRPr b="0" lang="en-PH" sz="1800" spc="-1" strike="noStrike">
              <a:latin typeface="Lato"/>
            </a:endParaRPr>
          </a:p>
          <a:p>
            <a:pPr marL="720000"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ekonomiya at politika</a:t>
            </a:r>
            <a:endParaRPr b="0" lang="en-PH" sz="1800" spc="-1" strike="noStrike">
              <a:latin typeface="Lato"/>
            </a:endParaRPr>
          </a:p>
        </p:txBody>
      </p:sp>
      <p:sp>
        <p:nvSpPr>
          <p:cNvPr id="134" name=""/>
          <p:cNvSpPr/>
          <p:nvPr/>
        </p:nvSpPr>
        <p:spPr>
          <a:xfrm>
            <a:off x="540720" y="360000"/>
            <a:ext cx="1043928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"/>
          <p:cNvSpPr/>
          <p:nvPr/>
        </p:nvSpPr>
        <p:spPr>
          <a:xfrm>
            <a:off x="539640" y="3240000"/>
            <a:ext cx="10780560" cy="25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6" name="PlaceHolder 4"/>
          <p:cNvSpPr/>
          <p:nvPr/>
        </p:nvSpPr>
        <p:spPr>
          <a:xfrm>
            <a:off x="540720" y="900000"/>
            <a:ext cx="10800000" cy="108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</a:rPr>
              <a:t>PANG-UKOL</a:t>
            </a:r>
            <a:endParaRPr b="0" lang="en-PH" sz="36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36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–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tumutukoy ito sa kataga o salitang ginagamit sa pangungusap upang matukoy kung saang lugar o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kung sa anong bagay mula ang kinaroroonan at pinangyarihan ng isang kilos, gawa, balak, at layon: sang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(nang) na may (o nang may) ayon sa, para (o para sa), na wala (o nang wala), alinsunod sa, tungkol sa,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bagay sa, hinggil sa, ukol sa, laban sa, at iba pa.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</a:rPr>
              <a:t>MGA HALIMBAWA:</a:t>
            </a:r>
            <a:endParaRPr b="0" lang="en-PH" sz="1800" spc="-1" strike="noStrike">
              <a:latin typeface="Lato"/>
            </a:endParaRPr>
          </a:p>
          <a:p>
            <a:pPr marL="720000"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Magkaunawaan para sa pagtatamo ng kapayapaan.</a:t>
            </a:r>
            <a:endParaRPr b="0" lang="en-PH" sz="1800" spc="-1" strike="noStrike">
              <a:latin typeface="Lato"/>
            </a:endParaRPr>
          </a:p>
          <a:p>
            <a:pPr marL="720000"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Tungkol sa kapayapaan ang tinalakay sa pulong.</a:t>
            </a:r>
            <a:endParaRPr b="0" lang="en-PH" sz="1800" spc="-1" strike="noStrike">
              <a:latin typeface="Lato"/>
            </a:endParaRPr>
          </a:p>
        </p:txBody>
      </p:sp>
      <p:sp>
        <p:nvSpPr>
          <p:cNvPr id="137" name=""/>
          <p:cNvSpPr/>
          <p:nvPr/>
        </p:nvSpPr>
        <p:spPr>
          <a:xfrm>
            <a:off x="540720" y="360000"/>
            <a:ext cx="1043928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itle 1"/>
          <p:cNvSpPr/>
          <p:nvPr/>
        </p:nvSpPr>
        <p:spPr>
          <a:xfrm>
            <a:off x="1523160" y="1799280"/>
            <a:ext cx="9120960" cy="2364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9c0000"/>
                </a:solidFill>
                <a:latin typeface="Lato"/>
                <a:ea typeface="DejaVu Sans"/>
              </a:rPr>
              <a:t>PAGSASANAY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"/>
          <p:cNvSpPr/>
          <p:nvPr/>
        </p:nvSpPr>
        <p:spPr>
          <a:xfrm>
            <a:off x="-359640" y="2879640"/>
            <a:ext cx="12170160" cy="61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0" name=""/>
          <p:cNvSpPr/>
          <p:nvPr/>
        </p:nvSpPr>
        <p:spPr>
          <a:xfrm>
            <a:off x="539640" y="3240000"/>
            <a:ext cx="10780560" cy="25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1" name="PlaceHolder 11"/>
          <p:cNvSpPr/>
          <p:nvPr/>
        </p:nvSpPr>
        <p:spPr>
          <a:xfrm>
            <a:off x="539640" y="-1980000"/>
            <a:ext cx="11512080" cy="611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</a:rPr>
              <a:t>Tukuyin kung pang-angkop, pangatnig, o pang-ukol ang mga nakasalungguhit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sumusunod na pahayag.</a:t>
            </a:r>
            <a:endParaRPr b="0" lang="en-PH" sz="1800" spc="-1" strike="noStrike">
              <a:latin typeface="Lato"/>
            </a:endParaRPr>
          </a:p>
        </p:txBody>
      </p:sp>
      <p:sp>
        <p:nvSpPr>
          <p:cNvPr id="142" name=""/>
          <p:cNvSpPr/>
          <p:nvPr/>
        </p:nvSpPr>
        <p:spPr>
          <a:xfrm>
            <a:off x="542520" y="1231920"/>
            <a:ext cx="11333160" cy="337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902160" y="1981080"/>
            <a:ext cx="9717840" cy="431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_______________ 1. Nakatira siya sa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marangyang bahay.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_______________ 2. Ang lupang ito ay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para sa mga magsasaka.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_______________ 3. Ingatan natin ang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bukid at ilog.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_______________ 4. Lalaban ang mga magsasaka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kapag may mangangahas patagin ang mga bundok.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_______________ 5. Ang mga magsasaka ay nagkaroon ng pagpupulong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tungkol sa kanilang pag-aani.</a:t>
            </a:r>
            <a:endParaRPr b="0" lang="en-PH" sz="1800" spc="-1" strike="noStrike"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"/>
          <p:cNvSpPr/>
          <p:nvPr/>
        </p:nvSpPr>
        <p:spPr>
          <a:xfrm>
            <a:off x="-359640" y="2879640"/>
            <a:ext cx="12170160" cy="61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5" name=""/>
          <p:cNvSpPr/>
          <p:nvPr/>
        </p:nvSpPr>
        <p:spPr>
          <a:xfrm>
            <a:off x="539640" y="3240000"/>
            <a:ext cx="10780560" cy="25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6" name="PlaceHolder 5"/>
          <p:cNvSpPr/>
          <p:nvPr/>
        </p:nvSpPr>
        <p:spPr>
          <a:xfrm>
            <a:off x="539640" y="-1980000"/>
            <a:ext cx="11512080" cy="611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</a:rPr>
              <a:t>Tukuyin kung pang-angkop, pangatnig, o pang-ukol ang mga nakasalungguhit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sumusunod na pahayag.</a:t>
            </a:r>
            <a:endParaRPr b="0" lang="en-PH" sz="1800" spc="-1" strike="noStrike">
              <a:latin typeface="Lato"/>
            </a:endParaRPr>
          </a:p>
        </p:txBody>
      </p:sp>
      <p:sp>
        <p:nvSpPr>
          <p:cNvPr id="147" name=""/>
          <p:cNvSpPr/>
          <p:nvPr/>
        </p:nvSpPr>
        <p:spPr>
          <a:xfrm>
            <a:off x="542520" y="1231920"/>
            <a:ext cx="11333160" cy="337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8" name=""/>
          <p:cNvSpPr/>
          <p:nvPr/>
        </p:nvSpPr>
        <p:spPr>
          <a:xfrm>
            <a:off x="902160" y="1981080"/>
            <a:ext cx="9717840" cy="431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_______________ 1. Nakatira siya sa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marangyang bahay.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_______________ 2. Ang lupang ito ay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para sa mga magsasaka.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_______________ 3. Ingatan natin ang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bukid at ilog.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_______________ 4. Lalaban ang mga magsasaka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kapag may mangangahas patagin ang mga bundok.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_______________ 5. Ang mga magsasaka ay nagkaroon ng pagpupulong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tungkol sa kanilang pag-aani.</a:t>
            </a:r>
            <a:endParaRPr b="0" lang="en-PH" sz="1800" spc="-1" strike="noStrike">
              <a:latin typeface="Lato"/>
            </a:endParaRPr>
          </a:p>
        </p:txBody>
      </p:sp>
      <p:sp>
        <p:nvSpPr>
          <p:cNvPr id="149" name=""/>
          <p:cNvSpPr/>
          <p:nvPr/>
        </p:nvSpPr>
        <p:spPr>
          <a:xfrm>
            <a:off x="360000" y="433080"/>
            <a:ext cx="1043928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SUSI SA PAGWAWASTO: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50" name=""/>
          <p:cNvSpPr txBox="1"/>
          <p:nvPr/>
        </p:nvSpPr>
        <p:spPr>
          <a:xfrm>
            <a:off x="539640" y="2160000"/>
            <a:ext cx="1980000" cy="60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1" lang="en-PH" sz="1800" spc="-1" strike="noStrike">
                <a:solidFill>
                  <a:srgbClr val="c9211e"/>
                </a:solidFill>
                <a:latin typeface="Arial"/>
              </a:rPr>
              <a:t>Pang-angkop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1" name=""/>
          <p:cNvSpPr txBox="1"/>
          <p:nvPr/>
        </p:nvSpPr>
        <p:spPr>
          <a:xfrm>
            <a:off x="539640" y="2762280"/>
            <a:ext cx="1980000" cy="60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1" lang="en-PH" sz="1800" spc="-1" strike="noStrike">
                <a:solidFill>
                  <a:srgbClr val="c9211e"/>
                </a:solidFill>
                <a:latin typeface="Arial"/>
              </a:rPr>
              <a:t>Pang-ukol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2" name=""/>
          <p:cNvSpPr txBox="1"/>
          <p:nvPr/>
        </p:nvSpPr>
        <p:spPr>
          <a:xfrm>
            <a:off x="542520" y="3276000"/>
            <a:ext cx="1980000" cy="60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1" lang="en-PH" sz="1800" spc="-1" strike="noStrike">
                <a:solidFill>
                  <a:srgbClr val="c9211e"/>
                </a:solidFill>
                <a:latin typeface="Arial"/>
              </a:rPr>
              <a:t>Pangatnig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3" name=""/>
          <p:cNvSpPr txBox="1"/>
          <p:nvPr/>
        </p:nvSpPr>
        <p:spPr>
          <a:xfrm>
            <a:off x="539640" y="3780000"/>
            <a:ext cx="1980000" cy="60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1" lang="en-PH" sz="1800" spc="-1" strike="noStrike">
                <a:solidFill>
                  <a:srgbClr val="c9211e"/>
                </a:solidFill>
                <a:latin typeface="Arial"/>
              </a:rPr>
              <a:t>Pangatnig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4" name=""/>
          <p:cNvSpPr txBox="1"/>
          <p:nvPr/>
        </p:nvSpPr>
        <p:spPr>
          <a:xfrm>
            <a:off x="539640" y="4382280"/>
            <a:ext cx="1980000" cy="60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1" lang="en-PH" sz="1800" spc="-1" strike="noStrike">
                <a:solidFill>
                  <a:srgbClr val="c9211e"/>
                </a:solidFill>
                <a:latin typeface="Arial"/>
              </a:rPr>
              <a:t>Pang-ukol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5420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2023-05-05T08:56:54Z</dcterms:modified>
  <cp:revision>281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