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2.png" ContentType="image/png"/>
  <Override PartName="/ppt/media/image6.tif" ContentType="image/tiff"/>
  <Override PartName="/ppt/media/image3.png" ContentType="image/png"/>
  <Override PartName="/ppt/media/image4.png" ContentType="image/png"/>
  <Override PartName="/ppt/media/image5.tif" ContentType="image/tiff"/>
  <Override PartName="/ppt/media/image1.png" ContentType="image/png"/>
  <Override PartName="/ppt/media/image7.png" ContentType="image/png"/>
  <Override PartName="/ppt/media/image8.png" ContentType="image/png"/>
  <Override PartName="/ppt/media/image10.png" ContentType="image/png"/>
  <Override PartName="/ppt/media/image9.tif" ContentType="image/tiff"/>
  <Override PartName="/ppt/media/image11.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C4E0F99-2735-44F0-8C76-C65E147E306F}"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B1EB5F1-CD66-4F63-9FC1-7F2462116F8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FFFDEDAC-7BD2-4838-A28B-6C868A45C7A0}"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9723BB9-2784-498E-B4B5-A60D2305DAA1}"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44F596FB-73E0-4FC9-8D17-2785EC836B92}"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E08D8D0-5E68-4658-86B9-F5DB4070B296}"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C676498-D00C-4369-A80F-5B9C85AAD8E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4EF3253-1925-48AA-BF5B-3C41424A1C3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B703CE2-61B9-4B7D-BF62-A694EA3D336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7763A09-5839-4CC5-873C-A04C5A9D8A27}"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5FBE3FC-47CA-4395-B533-AE0ED3B29A8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4FB680F-EFAD-4547-AF32-74B35677B2FF}"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D7BE4C5-448E-4FAA-AC1C-197EE4E6825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8DE7362-71F7-4F4F-9088-EB5F7BA149A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8034B31-2588-45B6-BDB4-C9C24095CF24}"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0D96F5B-A294-4A5C-8585-6B8E6677A05F}"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99015CFD-8A94-4D77-A566-89CAD5662404}"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ED78C06F-6648-4EF8-AEE3-9AF00B440365}"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DE783ED-0A4F-435E-AC00-111A1498E163}"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6E3A686-8067-4A2F-B2F3-6F13C2C5252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38D8647-0C95-4071-B8D6-B316F6E23E3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FA99577-67B4-4A8B-A42E-C87F9E16779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046A168-DA68-477E-9DE8-2EAF25265FB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AB75DCB-B496-4DC4-A66A-CA81FD4B4E5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5B5BFE9-CAC6-458E-8A9B-B53EF8C0B88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2DB4437-4F20-4C7E-9A99-29B77D80626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995CDC6-6500-41C7-94A9-098171E765A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1499090-0232-46CD-AD4E-15951C2B5123}"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F89279ED-C3CD-462D-8A34-79D84A4155D6}"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B973909E-1C52-44BB-BCBD-D1679111CDB3}"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4694A9C-D8CA-49ED-9E9B-0F1132E7177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5F4CF67-0581-4B2D-B7A0-5ECB6370E85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E2B8244-1563-489F-B69F-0D774197EAA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3256C2E-F8BE-49FD-96AA-68755BE0D6E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D567737-6358-407F-851A-4C9D181C209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FAF4700-AF85-4EB3-9ED4-281DB37E38D6}"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76E7A92-19E2-4213-9B60-9B56DBBCD5A0}"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DCF466D3-89B2-4F17-92D6-62207339CAE6}"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083F7B7C-3572-4E60-A270-02B3A83ACAA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tif"/><Relationship Id="rId2" Type="http://schemas.openxmlformats.org/officeDocument/2006/relationships/image" Target="../media/image6.tif"/><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tif"/><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360680" y="2455920"/>
            <a:ext cx="736956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Pananagutan ng Bawat Isa sa Pangangasiwa at Pangangalaga sa mga Likas na Yaman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 descr=""/>
          <p:cNvPicPr/>
          <p:nvPr/>
        </p:nvPicPr>
        <p:blipFill>
          <a:blip r:embed="rId1"/>
          <a:stretch/>
        </p:blipFill>
        <p:spPr>
          <a:xfrm>
            <a:off x="8783640" y="3605760"/>
            <a:ext cx="1671480" cy="2304720"/>
          </a:xfrm>
          <a:prstGeom prst="rect">
            <a:avLst/>
          </a:prstGeom>
          <a:ln w="0">
            <a:noFill/>
          </a:ln>
        </p:spPr>
      </p:pic>
      <p:pic>
        <p:nvPicPr>
          <p:cNvPr id="135" name="" descr=""/>
          <p:cNvPicPr/>
          <p:nvPr/>
        </p:nvPicPr>
        <p:blipFill>
          <a:blip r:embed="rId2"/>
          <a:stretch/>
        </p:blipFill>
        <p:spPr>
          <a:xfrm>
            <a:off x="7664040" y="3718800"/>
            <a:ext cx="1398960" cy="2082960"/>
          </a:xfrm>
          <a:prstGeom prst="rect">
            <a:avLst/>
          </a:prstGeom>
          <a:ln w="0">
            <a:noFill/>
          </a:ln>
        </p:spPr>
      </p:pic>
      <p:sp>
        <p:nvSpPr>
          <p:cNvPr id="136" name="Rectangle 6"/>
          <p:cNvSpPr/>
          <p:nvPr/>
        </p:nvSpPr>
        <p:spPr>
          <a:xfrm>
            <a:off x="-113040" y="532080"/>
            <a:ext cx="87267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7"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Pananagutan ng mga Mamamayan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8" name="" descr=""/>
          <p:cNvPicPr/>
          <p:nvPr/>
        </p:nvPicPr>
        <p:blipFill>
          <a:blip r:embed="rId3"/>
          <a:stretch/>
        </p:blipFill>
        <p:spPr>
          <a:xfrm>
            <a:off x="7851960" y="1396440"/>
            <a:ext cx="3736080" cy="2388960"/>
          </a:xfrm>
          <a:prstGeom prst="rect">
            <a:avLst/>
          </a:prstGeom>
          <a:ln w="0">
            <a:noFill/>
          </a:ln>
        </p:spPr>
      </p:pic>
      <p:sp>
        <p:nvSpPr>
          <p:cNvPr id="139" name=""/>
          <p:cNvSpPr/>
          <p:nvPr/>
        </p:nvSpPr>
        <p:spPr>
          <a:xfrm>
            <a:off x="660960" y="1542240"/>
            <a:ext cx="7190640" cy="3952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rPr>
              <a:t>Wastong pagtatapon ng basura – </a:t>
            </a:r>
            <a:r>
              <a:rPr b="0" lang="en-PH" sz="1800" spc="-1" strike="noStrike">
                <a:solidFill>
                  <a:srgbClr val="000000"/>
                </a:solidFill>
                <a:latin typeface="Lato"/>
              </a:rPr>
              <a:t>Sa pamamagitan ng paghihiwa-hiwalay ng mga basura, napakikinabangan ang mga patapong bagay. Ang mga nabubulok ay maaaring magamit bilang </a:t>
            </a:r>
            <a:r>
              <a:rPr b="0" lang="en-PH" sz="1800" spc="-1" strike="noStrike">
                <a:solidFill>
                  <a:srgbClr val="000000"/>
                </a:solidFill>
                <a:latin typeface="Lato"/>
                <a:ea typeface="nŠçþ"/>
              </a:rPr>
              <a:t>compost samantalang maaaring magamit muli ang mga papel at plastik na basura. Ang </a:t>
            </a:r>
            <a:r>
              <a:rPr b="0" i="1" lang="en-PH" sz="1800" spc="-1" strike="noStrike">
                <a:solidFill>
                  <a:srgbClr val="000000"/>
                </a:solidFill>
                <a:latin typeface="Lato"/>
                <a:ea typeface="nŠçþ"/>
              </a:rPr>
              <a:t>Three Rs</a:t>
            </a:r>
            <a:r>
              <a:rPr b="0" lang="en-PH" sz="1800" spc="-1" strike="noStrike">
                <a:solidFill>
                  <a:srgbClr val="000000"/>
                </a:solidFill>
                <a:latin typeface="Lato"/>
                <a:ea typeface="nŠçþ"/>
              </a:rPr>
              <a:t> o </a:t>
            </a:r>
            <a:r>
              <a:rPr b="0" i="1" lang="en-PH" sz="1800" spc="-1" strike="noStrike">
                <a:solidFill>
                  <a:srgbClr val="000000"/>
                </a:solidFill>
                <a:latin typeface="Lato"/>
                <a:ea typeface="nŠçþ"/>
              </a:rPr>
              <a:t>Reduce, Reuse,</a:t>
            </a:r>
            <a:r>
              <a:rPr b="0" lang="en-PH" sz="1800" spc="-1" strike="noStrike">
                <a:solidFill>
                  <a:srgbClr val="000000"/>
                </a:solidFill>
                <a:latin typeface="Lato"/>
                <a:ea typeface="nŠçþ"/>
              </a:rPr>
              <a:t> at </a:t>
            </a:r>
            <a:r>
              <a:rPr b="0" i="1" lang="en-PH" sz="1800" spc="-1" strike="noStrike">
                <a:solidFill>
                  <a:srgbClr val="000000"/>
                </a:solidFill>
                <a:latin typeface="Lato"/>
                <a:ea typeface="nŠçþ"/>
              </a:rPr>
              <a:t>Recycle</a:t>
            </a:r>
            <a:r>
              <a:rPr b="0" lang="en-PH" sz="1800" spc="-1" strike="noStrike">
                <a:solidFill>
                  <a:srgbClr val="000000"/>
                </a:solidFill>
                <a:latin typeface="Lato"/>
                <a:ea typeface="nŠçþ"/>
              </a:rPr>
              <a:t> ay isang pamamaraan sa pagsasakatuparan ng mga adhikaing ito.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nŠçþ"/>
              </a:rPr>
              <a:t>Pagtitipid ng tubig at koryente –</a:t>
            </a:r>
            <a:r>
              <a:rPr b="0" lang="en-PH" sz="1800" spc="-1" strike="noStrike">
                <a:solidFill>
                  <a:srgbClr val="000000"/>
                </a:solidFill>
                <a:latin typeface="Lato"/>
                <a:ea typeface="nŠçþ"/>
              </a:rPr>
              <a:t> Nararanasan ang kakulangan sa tubig at koryente sa iba’t ibang bahagi ng bansa. Makatutulong ang mga mamamayan kung magagampanan nila ang maayos at matipid na paggamit ng mga likas na yaman.</a:t>
            </a:r>
            <a:endParaRPr b="0" lang="en-PH" sz="1800" spc="-1" strike="noStrike">
              <a:solidFill>
                <a:srgbClr val="000000"/>
              </a:solidFill>
              <a:latin typeface="Arial"/>
            </a:endParaRPr>
          </a:p>
        </p:txBody>
      </p:sp>
      <p:pic>
        <p:nvPicPr>
          <p:cNvPr id="140" name="" descr=""/>
          <p:cNvPicPr/>
          <p:nvPr/>
        </p:nvPicPr>
        <p:blipFill>
          <a:blip r:embed="rId4"/>
          <a:stretch/>
        </p:blipFill>
        <p:spPr>
          <a:xfrm>
            <a:off x="10455480" y="3772440"/>
            <a:ext cx="1277280" cy="19573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8"/>
          <p:cNvSpPr/>
          <p:nvPr/>
        </p:nvSpPr>
        <p:spPr>
          <a:xfrm>
            <a:off x="-113040" y="532080"/>
            <a:ext cx="872676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2"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Pananagutan ng mga Mamamayan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p:nvPr/>
        </p:nvSpPr>
        <p:spPr>
          <a:xfrm>
            <a:off x="660960" y="1542240"/>
            <a:ext cx="7190640" cy="3952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rPr>
              <a:t>Pagtatanim ng mga puno at halaman –</a:t>
            </a:r>
            <a:r>
              <a:rPr b="0" lang="en-PH" sz="1800" spc="-1" strike="noStrike">
                <a:solidFill>
                  <a:srgbClr val="000000"/>
                </a:solidFill>
                <a:latin typeface="Lato"/>
              </a:rPr>
              <a:t> Upang makatulong na maibalik ang mga nagamit na mga likas na yaman, ang pagtatanim ng mga puno at halaman ay isang mahusay na paraan na maaaring gawin ng mga mamamayan.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rPr>
              <a:t>Pakikilahok sa usaping pangkapaligiran – </a:t>
            </a:r>
            <a:r>
              <a:rPr b="0" lang="en-PH" sz="1800" spc="-1" strike="noStrike">
                <a:solidFill>
                  <a:srgbClr val="000000"/>
                </a:solidFill>
                <a:latin typeface="Lato"/>
              </a:rPr>
              <a:t>Pananagutan ng mamamayan na makilahok sa mga usapin at suliraning kaugnay ng pangangasiwa at pangangalaga sa mga likas na yaman. Inaasahan na sila ay makikiisa upang mapangalagaan ang mga pinagkukunan ng likas na yaman ng bansa.</a:t>
            </a:r>
            <a:endParaRPr b="0" lang="en-PH" sz="1800" spc="-1" strike="noStrike">
              <a:solidFill>
                <a:srgbClr val="000000"/>
              </a:solidFill>
              <a:latin typeface="Arial"/>
            </a:endParaRPr>
          </a:p>
        </p:txBody>
      </p:sp>
      <p:pic>
        <p:nvPicPr>
          <p:cNvPr id="144" name="" descr=""/>
          <p:cNvPicPr/>
          <p:nvPr/>
        </p:nvPicPr>
        <p:blipFill>
          <a:blip r:embed="rId1"/>
          <a:stretch/>
        </p:blipFill>
        <p:spPr>
          <a:xfrm>
            <a:off x="8032320" y="1487520"/>
            <a:ext cx="3312360" cy="1859040"/>
          </a:xfrm>
          <a:prstGeom prst="rect">
            <a:avLst/>
          </a:prstGeom>
          <a:ln w="0">
            <a:noFill/>
          </a:ln>
        </p:spPr>
      </p:pic>
      <p:pic>
        <p:nvPicPr>
          <p:cNvPr id="145" name="" descr=""/>
          <p:cNvPicPr/>
          <p:nvPr/>
        </p:nvPicPr>
        <p:blipFill>
          <a:blip r:embed="rId2"/>
          <a:stretch/>
        </p:blipFill>
        <p:spPr>
          <a:xfrm>
            <a:off x="8042400" y="3587760"/>
            <a:ext cx="3302280" cy="19231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0"/>
          <p:cNvSpPr/>
          <p:nvPr/>
        </p:nvSpPr>
        <p:spPr>
          <a:xfrm>
            <a:off x="-113040" y="532080"/>
            <a:ext cx="74174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Pananagutan ng Pamahalaan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660960" y="1542240"/>
            <a:ext cx="7368120" cy="4379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Bahagi ng pananagutan ng pamahalaan ang paggawa at pagpapatupad ng mga batas na magtataguyod sa wastong pangangasiwa, paggamit, at pangangalaga ng mga likas na yaman.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Ilan sa mga batas na ito ay ang </a:t>
            </a:r>
            <a:r>
              <a:rPr b="1" i="1" lang="en-PH" sz="1800" spc="-1" strike="noStrike">
                <a:solidFill>
                  <a:srgbClr val="000000"/>
                </a:solidFill>
                <a:latin typeface="Lato"/>
              </a:rPr>
              <a:t>Clean Air Act of 1999, Clean Water Act of 2004, Philippine Mining Act of 1995, Republic Act 9003 </a:t>
            </a:r>
            <a:r>
              <a:rPr b="0" lang="en-PH" sz="1800" spc="-1" strike="noStrike">
                <a:solidFill>
                  <a:srgbClr val="000000"/>
                </a:solidFill>
                <a:latin typeface="Lato"/>
              </a:rPr>
              <a:t>o</a:t>
            </a:r>
            <a:r>
              <a:rPr b="1" i="1" lang="en-PH" sz="1800" spc="-1" strike="noStrike">
                <a:solidFill>
                  <a:srgbClr val="000000"/>
                </a:solidFill>
                <a:latin typeface="Lato"/>
              </a:rPr>
              <a:t> Ecological Solid Waste Management Act, </a:t>
            </a:r>
            <a:r>
              <a:rPr b="0" lang="en-PH" sz="1800" spc="-1" strike="noStrike">
                <a:solidFill>
                  <a:srgbClr val="000000"/>
                </a:solidFill>
                <a:latin typeface="Lato"/>
              </a:rPr>
              <a:t>at</a:t>
            </a:r>
            <a:r>
              <a:rPr b="1" i="1" lang="en-PH" sz="1800" spc="-1" strike="noStrike">
                <a:solidFill>
                  <a:srgbClr val="000000"/>
                </a:solidFill>
                <a:latin typeface="Lato"/>
              </a:rPr>
              <a:t> Environmental Education Act of 2008.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mga ito ay pinagtibay upang pangalagaan ang iba’t ibang uri ng likas na yaman ng bansa. Layunin din ng mga batas na bigyan ng sapat na kaalaman ang mga mamamayan sa wastong pangangasiwa ng mga ito.</a:t>
            </a:r>
            <a:endParaRPr b="0" lang="en-PH" sz="1800" spc="-1" strike="noStrike">
              <a:solidFill>
                <a:srgbClr val="000000"/>
              </a:solidFill>
              <a:latin typeface="Arial"/>
            </a:endParaRPr>
          </a:p>
        </p:txBody>
      </p:sp>
      <p:pic>
        <p:nvPicPr>
          <p:cNvPr id="149" name="" descr=""/>
          <p:cNvPicPr/>
          <p:nvPr/>
        </p:nvPicPr>
        <p:blipFill>
          <a:blip r:embed="rId1"/>
          <a:stretch/>
        </p:blipFill>
        <p:spPr>
          <a:xfrm>
            <a:off x="8029440" y="1631520"/>
            <a:ext cx="3672000" cy="3688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2"/>
          <p:cNvSpPr/>
          <p:nvPr/>
        </p:nvSpPr>
        <p:spPr>
          <a:xfrm>
            <a:off x="-113040" y="532080"/>
            <a:ext cx="104234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Pananagutan ng mga Pribadong Kompanya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p:nvPr/>
        </p:nvSpPr>
        <p:spPr>
          <a:xfrm>
            <a:off x="660960" y="1542240"/>
            <a:ext cx="10586880" cy="43790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mga kompanya o mangangalakal sa iba’t ibang industriya ay inaasahang sumusunod sa mga patakaran at batas na ipinatutupad ng pamahalaan.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mga paraan sa paggawa ng kanilang mga produkto ay kailangang naaayon sa mga panuntunang may kaugnayan sa matalinong paggamit ng mga likas na yaman. Kabilang din dito ang wastong pagtatapon ng basura at pagpapanumbalik o pagpapalit ng mga likas na yamang nagamit upang hindi maubos ang mga ito.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Layunin nito na manatiling malinis at maayos ang mga pinagkukunang yaman upang hindi ito maapektuhan o masira ng mga kompanyang nakikinabang dito.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4"/>
          <p:cNvSpPr/>
          <p:nvPr/>
        </p:nvSpPr>
        <p:spPr>
          <a:xfrm>
            <a:off x="-113040" y="532080"/>
            <a:ext cx="10423440" cy="12132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16"/>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Pananagutan ng mga Pribadong Pangkat at </a:t>
            </a:r>
            <a:r>
              <a:rPr b="1" i="1" lang="en-PH" sz="3600" spc="-1" strike="noStrike">
                <a:solidFill>
                  <a:srgbClr val="ffffff"/>
                </a:solidFill>
                <a:latin typeface="Montserrat Medium"/>
                <a:ea typeface="DejaVu Sans"/>
              </a:rPr>
              <a:t>Nongovernment Organization (NGO)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p:nvPr/>
        </p:nvSpPr>
        <p:spPr>
          <a:xfrm>
            <a:off x="660960" y="1907280"/>
            <a:ext cx="10586880" cy="4072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Malaki ang kanilang pananagutan sa pagtataguyod ng ikabubuti ng mga likas na yaman ng bansa. Sila ay nagkakaloob ng tulong at suporta sa pamamagitan ng mga proyekto at programa para sa kalikasan. Bahagi ng kanilang mga gawain ay </a:t>
            </a:r>
            <a:r>
              <a:rPr b="0" i="1" lang="en-PH" sz="1800" spc="-1" strike="noStrike">
                <a:solidFill>
                  <a:srgbClr val="000000"/>
                </a:solidFill>
                <a:latin typeface="Lato"/>
                <a:ea typeface="nŠçþ"/>
              </a:rPr>
              <a:t>tree-planting activities, clean-up drives,</a:t>
            </a:r>
            <a:r>
              <a:rPr b="0" lang="en-PH" sz="1800" spc="-1" strike="noStrike">
                <a:solidFill>
                  <a:srgbClr val="000000"/>
                </a:solidFill>
                <a:latin typeface="Lato"/>
                <a:ea typeface="nŠçþ"/>
              </a:rPr>
              <a:t> at iba pang pamamaraan upang maipaabot ang kamalayan at mahikayat ang mga Pilipinong magmalasakit sa mga likas na yaman ng bansa.</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nŠçþ"/>
              </a:rPr>
              <a:t>Ilan sa mga organisasyong katuwang ng pamahalaan at mamamayan sa pagpapatupad ng mga batas, alituntunin, at mga programang pangkalikasan:</a:t>
            </a:r>
            <a:endParaRPr b="0" lang="en-PH" sz="1800" spc="-1" strike="noStrike">
              <a:solidFill>
                <a:srgbClr val="000000"/>
              </a:solidFill>
              <a:latin typeface="Arial"/>
            </a:endParaRPr>
          </a:p>
          <a:p>
            <a:pPr lvl="2" marL="648000" indent="-216000">
              <a:lnSpc>
                <a:spcPct val="100000"/>
              </a:lnSpc>
              <a:buClr>
                <a:srgbClr val="000000"/>
              </a:buClr>
              <a:buSzPct val="45000"/>
              <a:buFont typeface="Symbol"/>
              <a:buChar char=""/>
            </a:pPr>
            <a:r>
              <a:rPr b="0" lang="en-PH" sz="1800" spc="-1" strike="noStrike">
                <a:solidFill>
                  <a:srgbClr val="000000"/>
                </a:solidFill>
                <a:latin typeface="Lato"/>
                <a:ea typeface="nŠçþ"/>
              </a:rPr>
              <a:t>GreenEarth Heritage Foundation, Inc.</a:t>
            </a:r>
            <a:endParaRPr b="0" lang="en-PH" sz="1800" spc="-1" strike="noStrike">
              <a:solidFill>
                <a:srgbClr val="000000"/>
              </a:solidFill>
              <a:latin typeface="Arial"/>
            </a:endParaRPr>
          </a:p>
          <a:p>
            <a:pPr lvl="2" marL="648000" indent="-216000">
              <a:lnSpc>
                <a:spcPct val="100000"/>
              </a:lnSpc>
              <a:buClr>
                <a:srgbClr val="000000"/>
              </a:buClr>
              <a:buSzPct val="45000"/>
              <a:buFont typeface="Symbol"/>
              <a:buChar char=""/>
            </a:pPr>
            <a:r>
              <a:rPr b="0" lang="en-PH" sz="1800" spc="-1" strike="noStrike">
                <a:solidFill>
                  <a:srgbClr val="000000"/>
                </a:solidFill>
                <a:latin typeface="Lato"/>
                <a:ea typeface="nŠçþ"/>
              </a:rPr>
              <a:t>Save Philippine Seas</a:t>
            </a:r>
            <a:endParaRPr b="0" lang="en-PH" sz="1800" spc="-1" strike="noStrike">
              <a:solidFill>
                <a:srgbClr val="000000"/>
              </a:solidFill>
              <a:latin typeface="Arial"/>
            </a:endParaRPr>
          </a:p>
          <a:p>
            <a:pPr lvl="2" marL="648000" indent="-216000">
              <a:lnSpc>
                <a:spcPct val="100000"/>
              </a:lnSpc>
              <a:buClr>
                <a:srgbClr val="000000"/>
              </a:buClr>
              <a:buSzPct val="45000"/>
              <a:buFont typeface="Symbol"/>
              <a:buChar char=""/>
            </a:pPr>
            <a:r>
              <a:rPr b="0" lang="en-PH" sz="1800" spc="-1" strike="noStrike">
                <a:solidFill>
                  <a:srgbClr val="000000"/>
                </a:solidFill>
                <a:latin typeface="Lato"/>
                <a:ea typeface="nŠçþ"/>
              </a:rPr>
              <a:t>Mother Earth Foundation</a:t>
            </a:r>
            <a:endParaRPr b="0" lang="en-PH" sz="1800" spc="-1" strike="noStrike">
              <a:solidFill>
                <a:srgbClr val="000000"/>
              </a:solidFill>
              <a:latin typeface="Arial"/>
            </a:endParaRPr>
          </a:p>
          <a:p>
            <a:pPr lvl="2" marL="648000" indent="-216000">
              <a:lnSpc>
                <a:spcPct val="100000"/>
              </a:lnSpc>
              <a:buClr>
                <a:srgbClr val="000000"/>
              </a:buClr>
              <a:buSzPct val="45000"/>
              <a:buFont typeface="Symbol"/>
              <a:buChar char=""/>
            </a:pPr>
            <a:r>
              <a:rPr b="0" lang="en-PH" sz="1800" spc="-1" strike="noStrike">
                <a:solidFill>
                  <a:srgbClr val="000000"/>
                </a:solidFill>
                <a:latin typeface="Lato"/>
                <a:ea typeface="nŠçþ"/>
              </a:rPr>
              <a:t>World Wide Fund for Nature</a:t>
            </a:r>
            <a:endParaRPr b="0" lang="en-PH" sz="1800" spc="-1" strike="noStrike">
              <a:solidFill>
                <a:srgbClr val="000000"/>
              </a:solidFill>
              <a:latin typeface="Arial"/>
            </a:endParaRPr>
          </a:p>
          <a:p>
            <a:pPr lvl="2" marL="648000" indent="-216000">
              <a:lnSpc>
                <a:spcPct val="100000"/>
              </a:lnSpc>
              <a:buClr>
                <a:srgbClr val="000000"/>
              </a:buClr>
              <a:buSzPct val="45000"/>
              <a:buFont typeface="Symbol"/>
              <a:buChar char=""/>
            </a:pPr>
            <a:r>
              <a:rPr b="0" lang="en-PH" sz="1800" spc="-1" strike="noStrike">
                <a:solidFill>
                  <a:srgbClr val="000000"/>
                </a:solidFill>
                <a:latin typeface="Lato"/>
                <a:ea typeface="nŠçþ"/>
              </a:rPr>
              <a:t>Earth Island Institute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8"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9"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0" name=""/>
          <p:cNvSpPr/>
          <p:nvPr/>
        </p:nvSpPr>
        <p:spPr>
          <a:xfrm>
            <a:off x="720000" y="1595520"/>
            <a:ext cx="10592640" cy="1891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pPr>
            <a:r>
              <a:rPr b="1" lang="en-PH" sz="1800" spc="-1" strike="noStrike">
                <a:solidFill>
                  <a:srgbClr val="000000"/>
                </a:solidFill>
                <a:latin typeface="Lato"/>
              </a:rPr>
              <a:t>I. Panuto:</a:t>
            </a:r>
            <a:r>
              <a:rPr b="0" lang="en-PH" sz="1800" spc="-1" strike="noStrike">
                <a:solidFill>
                  <a:srgbClr val="000000"/>
                </a:solidFill>
                <a:latin typeface="Lato"/>
              </a:rPr>
              <a:t> Sagutin ang sumusunod na tanong.</a:t>
            </a:r>
            <a:endParaRPr b="0" lang="en-PH" sz="1800" spc="-1" strike="noStrike">
              <a:solidFill>
                <a:srgbClr val="000000"/>
              </a:solidFill>
              <a:latin typeface="Arial"/>
            </a:endParaRPr>
          </a:p>
          <a:p>
            <a:pPr>
              <a:lnSpc>
                <a:spcPct val="100000"/>
              </a:lnSpc>
              <a:spcBef>
                <a:spcPts val="1134"/>
              </a:spcBef>
              <a:spcAft>
                <a:spcPts val="1134"/>
              </a:spcAft>
            </a:pPr>
            <a:r>
              <a:rPr b="0" lang="en-PH" sz="1800" spc="-1" strike="noStrike">
                <a:solidFill>
                  <a:srgbClr val="000000"/>
                </a:solidFill>
                <a:latin typeface="Lato"/>
              </a:rPr>
              <a:t>1. Paano magagampanan ng mamamayan ang kanilang pananagutan sa pangangalaga ng kalikasan? </a:t>
            </a:r>
            <a:endParaRPr b="0" lang="en-PH" sz="1800" spc="-1" strike="noStrike">
              <a:solidFill>
                <a:srgbClr val="000000"/>
              </a:solidFill>
              <a:latin typeface="Arial"/>
            </a:endParaRPr>
          </a:p>
          <a:p>
            <a:pPr>
              <a:lnSpc>
                <a:spcPct val="100000"/>
              </a:lnSpc>
              <a:spcBef>
                <a:spcPts val="1134"/>
              </a:spcBef>
              <a:spcAft>
                <a:spcPts val="1134"/>
              </a:spcAft>
            </a:pPr>
            <a:r>
              <a:rPr b="0" lang="en-PH" sz="1800" spc="-1" strike="noStrike">
                <a:solidFill>
                  <a:srgbClr val="000000"/>
                </a:solidFill>
                <a:latin typeface="Lato"/>
              </a:rPr>
              <a:t>2. Bilang mag-aaral, tinatanggap mo ba ang iyong mga pananagutan? Bakit?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
          <p:cNvSpPr/>
          <p:nvPr/>
        </p:nvSpPr>
        <p:spPr>
          <a:xfrm>
            <a:off x="-113040" y="552240"/>
            <a:ext cx="56916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3"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64"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5" name=""/>
          <p:cNvSpPr/>
          <p:nvPr/>
        </p:nvSpPr>
        <p:spPr>
          <a:xfrm>
            <a:off x="720000" y="1527480"/>
            <a:ext cx="10350000" cy="1963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1. Magagampanan ng mga mamamayan ang mga pananagutan nila sa pangangalaga sa mga likas na yaman sa pamamagitan ng matalinong paggamit ng mga ito, hindi labis-labis na paggamit na maaaring maging dahilan ng pagkaubos, at/o pagsunod sa mga ipinatutupad na batas at ordinansa.</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2. Oo, dahil ito ay bahagi ng tungkulin ng isang mamamayang Pilipino.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2023-03-16T14:18:43Z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