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5.png" ContentType="image/png"/>
  <Override PartName="/ppt/media/image7.png" ContentType="image/png"/>
  <Override PartName="/ppt/media/image12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move the slide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latin typeface="Arial"/>
              </a:rPr>
              <a:t>Click to edit the notes format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400" spc="-1" strike="noStrike">
                <a:latin typeface="Times New Roman"/>
              </a:rPr>
              <a:t>&lt;header&gt;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en-PH" sz="1400" spc="-1" strike="noStrike">
                <a:latin typeface="Times New Roman"/>
              </a:rPr>
              <a:t>&lt;date/time&gt;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n-PH" sz="1400" spc="-1" strike="noStrike">
                <a:latin typeface="Times New Roman"/>
              </a:rPr>
              <a:t>&lt;footer&gt;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F260AD9D-A0AE-4365-AC01-95EBD124F982}" type="slidenum">
              <a:rPr b="0" lang="en-PH" sz="1400" spc="-1" strike="noStrike"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1360" cy="3081240"/>
          </a:xfrm>
          <a:prstGeom prst="rect">
            <a:avLst/>
          </a:prstGeom>
          <a:ln w="0">
            <a:noFill/>
          </a:ln>
        </p:spPr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1360" cy="359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6760" cy="45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A63C8697-554E-40D6-95B2-CD48608935F3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1360" cy="3081240"/>
          </a:xfrm>
          <a:prstGeom prst="rect">
            <a:avLst/>
          </a:prstGeom>
          <a:ln w="0">
            <a:noFill/>
          </a:ln>
        </p:spPr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1360" cy="359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6760" cy="45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46D37082-05FE-48D9-8683-7C41675DC748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1360" cy="3081240"/>
          </a:xfrm>
          <a:prstGeom prst="rect">
            <a:avLst/>
          </a:prstGeom>
          <a:ln w="0">
            <a:noFill/>
          </a:ln>
        </p:spPr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1360" cy="359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6760" cy="45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6916B655-73F5-4453-A20D-D823B1B3C590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1360" cy="3081240"/>
          </a:xfrm>
          <a:prstGeom prst="rect">
            <a:avLst/>
          </a:prstGeom>
          <a:ln w="0">
            <a:noFill/>
          </a:ln>
        </p:spPr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1360" cy="359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6760" cy="45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BD0E1F38-5D19-45F3-88B8-3B94349209C7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080" cy="685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960" cy="2793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400" cy="3857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400" cy="379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080" cy="630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520" cy="965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600" cy="1029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400" cy="33796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7"/>
          <p:cNvSpPr/>
          <p:nvPr/>
        </p:nvSpPr>
        <p:spPr>
          <a:xfrm>
            <a:off x="4161600" y="2988000"/>
            <a:ext cx="749016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Word Problems: Capacity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76000" y="1045800"/>
            <a:ext cx="10763280" cy="39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60000" indent="-360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Mrs. Torres bought 6 cans of soft drink for a party.</a:t>
            </a:r>
            <a:endParaRPr b="0" lang="en-PH" sz="2400" spc="-1" strike="noStrike">
              <a:latin typeface="Arial"/>
            </a:endParaRPr>
          </a:p>
          <a:p>
            <a:pPr marL="432000" indent="-360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capacity of each can is 300 ml.</a:t>
            </a:r>
            <a:endParaRPr b="0" lang="en-PH" sz="2400" spc="-1" strike="noStrike">
              <a:latin typeface="Arial"/>
            </a:endParaRPr>
          </a:p>
          <a:p>
            <a:pPr marL="432000" indent="-360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She drank a can and filled a bowl with the rest.</a:t>
            </a:r>
            <a:endParaRPr b="0" lang="en-PH" sz="2400" spc="-1" strike="noStrike">
              <a:latin typeface="Arial"/>
            </a:endParaRPr>
          </a:p>
          <a:p>
            <a:pPr marL="432000" indent="-360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(a) How many milliliters of soft drink did Mrs. Torres buy altogether?</a:t>
            </a:r>
            <a:endParaRPr b="0" lang="en-PH" sz="2400" spc="-1" strike="noStrike">
              <a:latin typeface="Arial"/>
            </a:endParaRPr>
          </a:p>
          <a:p>
            <a:pPr marL="432000" indent="-360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360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360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360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300 ml </a:t>
            </a:r>
            <a:r>
              <a:rPr b="0" lang="en-PH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x 6 = 1800 ml</a:t>
            </a:r>
            <a:endParaRPr b="0" lang="en-PH" sz="2400" spc="-1" strike="noStrike">
              <a:latin typeface="Arial"/>
            </a:endParaRPr>
          </a:p>
          <a:p>
            <a:pPr marL="432000" indent="-360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9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9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9âþ"/>
              </a:rPr>
              <a:t>Mrs. Torres bought 1800 ml of soft drink.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36000"/>
            <a:ext cx="4138200" cy="107820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1080000" y="3420000"/>
            <a:ext cx="9217800" cy="1280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576000" y="1045800"/>
            <a:ext cx="10763280" cy="39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60000" indent="-360000" algn="just">
              <a:lnSpc>
                <a:spcPct val="20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(b)</a:t>
            </a: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20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20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60000" indent="-360000">
              <a:lnSpc>
                <a:spcPct val="20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1800 ml – 300 ml = 1500 ml</a:t>
            </a:r>
            <a:endParaRPr b="0" lang="en-PH" sz="2400" spc="-1" strike="noStrike">
              <a:latin typeface="Arial"/>
            </a:endParaRPr>
          </a:p>
          <a:p>
            <a:pPr marL="360000" indent="-360000">
              <a:lnSpc>
                <a:spcPct val="20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1500 ml = 1000 ml + 500 ml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9âþ"/>
              </a:rPr>
              <a:t>= 1 l 500 ml</a:t>
            </a:r>
            <a:endParaRPr b="0" lang="en-PH" sz="2400" spc="-1" strike="noStrike">
              <a:latin typeface="Arial"/>
            </a:endParaRPr>
          </a:p>
          <a:p>
            <a:pPr marL="360000" indent="-360000">
              <a:lnSpc>
                <a:spcPct val="20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9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9âþ"/>
              </a:rPr>
              <a:t>The capacity of the bowl is 1 l 500 ml.</a:t>
            </a: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20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36000"/>
            <a:ext cx="4138200" cy="1078200"/>
          </a:xfrm>
          <a:prstGeom prst="rect">
            <a:avLst/>
          </a:prstGeom>
          <a:ln w="0">
            <a:noFill/>
          </a:ln>
        </p:spPr>
      </p:pic>
      <p:pic>
        <p:nvPicPr>
          <p:cNvPr id="136" name="" descr=""/>
          <p:cNvPicPr/>
          <p:nvPr/>
        </p:nvPicPr>
        <p:blipFill>
          <a:blip r:embed="rId2"/>
          <a:srcRect l="4164" t="0" r="0" b="0"/>
          <a:stretch/>
        </p:blipFill>
        <p:spPr>
          <a:xfrm>
            <a:off x="1440000" y="1370520"/>
            <a:ext cx="8279280" cy="222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" descr=""/>
          <p:cNvPicPr/>
          <p:nvPr/>
        </p:nvPicPr>
        <p:blipFill>
          <a:blip r:embed="rId1"/>
          <a:srcRect l="1997" t="0" r="0" b="0"/>
          <a:stretch/>
        </p:blipFill>
        <p:spPr>
          <a:xfrm>
            <a:off x="1440000" y="3456000"/>
            <a:ext cx="9359280" cy="2519280"/>
          </a:xfrm>
          <a:prstGeom prst="rect">
            <a:avLst/>
          </a:prstGeom>
          <a:ln w="0">
            <a:noFill/>
          </a:ln>
        </p:spPr>
      </p:pic>
      <p:sp>
        <p:nvSpPr>
          <p:cNvPr id="138" name=""/>
          <p:cNvSpPr/>
          <p:nvPr/>
        </p:nvSpPr>
        <p:spPr>
          <a:xfrm>
            <a:off x="900000" y="936000"/>
            <a:ext cx="10256760" cy="345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container is filled to the brim with water.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Gemma poured the water into 5 cups until each cup is full.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capacity of each cup is 650 ml.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There is 800 ml of water left in the container.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is the capacity of the container in liters and milliliters ?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8200" cy="107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900000" y="936000"/>
            <a:ext cx="10256760" cy="345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650 ml × 5 = 3250 ml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3250 ml + 800 ml   = 4050 ml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4050 ml = 4000 ml + 50 ml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4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9âþ"/>
              </a:rPr>
              <a:t>l 50 ml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9âþ"/>
              </a:rPr>
              <a:t>The capacity of the container is 4 l 50 ml.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1800000" y="1260000"/>
            <a:ext cx="8280000" cy="144000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8200" cy="107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7716</TotalTime>
  <Application>LibreOffice/7.2.5.2$MacOSX_X86_64 LibreOffice_project/499f9727c189e6ef3471021d6132d4c694f357e5</Application>
  <AppVersion>15.0000</AppVersion>
  <Words>425</Words>
  <Paragraphs>173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2023-09-14T09:29:53Z</dcterms:modified>
  <cp:revision>690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Widescreen</vt:lpwstr>
  </property>
  <property fmtid="{D5CDD505-2E9C-101B-9397-08002B2CF9AE}" pid="4" name="Slides">
    <vt:i4>23</vt:i4>
  </property>
</Properties>
</file>