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59000" cy="682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65880" cy="27658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1320" cy="38293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1320" cy="3510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59000" cy="6019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37440" cy="9374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1520" cy="10015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58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3320" cy="33516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97640" y="3420000"/>
            <a:ext cx="7716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Arial Black;Arial Black"/>
              </a:rPr>
              <a:t> </a:t>
            </a:r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Arial Black;Arial Black"/>
              </a:rPr>
              <a:t>Uri ng Pangungusap Ayon sa Kayarian</a:t>
            </a:r>
            <a:endParaRPr b="0" lang="en-PH" sz="3600" spc="-1" strike="noStrike"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858600" y="1620000"/>
            <a:ext cx="10301400" cy="3420000"/>
          </a:xfrm>
          <a:prstGeom prst="rect">
            <a:avLst/>
          </a:prstGeom>
          <a:solidFill>
            <a:srgbClr val="fff5ce"/>
          </a:solidFill>
          <a:ln w="76320">
            <a:solidFill>
              <a:srgbClr val="78037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</a:t>
            </a:r>
            <a:endParaRPr b="0" lang="en-PH" sz="22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b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c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d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d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396000" y="1163160"/>
            <a:ext cx="11156400" cy="4776840"/>
          </a:xfrm>
          <a:prstGeom prst="rect">
            <a:avLst/>
          </a:prstGeom>
          <a:solidFill>
            <a:srgbClr val="ffffd7"/>
          </a:solidFill>
          <a:ln w="76320">
            <a:solidFill>
              <a:srgbClr val="342a0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iba’t ibang paraan ng pagbuo ng mga pangungusap ayon sa kayarian.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apat na uri ito: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Payak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 maaaring ito ay may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simuno at panagur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tambalang 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tambalang 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 na 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tambalang 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t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ambalang 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Ngunit tandaan, bagaman may mga tambalang simuno o kaya ay panaguri, ang diwa ng payak na pangungusap ay isa lamang.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Tambalan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binubuo ito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dalawang payak na pangungusap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sugnay na 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ginagamitan ng mga pangatnig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upang mapag-ugnay,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kagaya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at,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pati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ngunit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habang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subalit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sapagkat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pero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kasi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iba pa.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432000" y="1127160"/>
            <a:ext cx="11156400" cy="4704840"/>
          </a:xfrm>
          <a:prstGeom prst="rect">
            <a:avLst/>
          </a:prstGeom>
          <a:solidFill>
            <a:srgbClr val="ffffd7"/>
          </a:solidFill>
          <a:ln w="76320">
            <a:solidFill>
              <a:srgbClr val="342a0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Hugnayan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binubuo ito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isang sugnay na makapag-iisa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isang sugnay na di-makapag-iisa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Ginagamitan din ito ng mga pangatnig,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tulad ng dahil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upang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habang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bago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kapag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sapagkat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kasi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iba pa.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Sugnay na 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ay uri ng sugnay na may paksa at panaguri at nagpapahayag ng buong diwa. Nauunawaan nang ganap ang kaisipan.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Sugnay na di-makapag-iisa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tinatawag din itong pantulong na sugnay. Hindi ito naglalahad ng buong diwa dahil kulang ang kaisipan.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Langkapan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binubuo ito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dalawa o higit pang sugnay na 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i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o higit pang sugnay na di-makapag-iisa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rcRect l="0" t="0" r="0" b="2870"/>
          <a:stretch/>
        </p:blipFill>
        <p:spPr>
          <a:xfrm>
            <a:off x="3724200" y="2700000"/>
            <a:ext cx="4915800" cy="356364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360000" y="1080000"/>
            <a:ext cx="11340000" cy="1500840"/>
          </a:xfrm>
          <a:prstGeom prst="rect">
            <a:avLst/>
          </a:prstGeom>
          <a:solidFill>
            <a:srgbClr val="ffffd7"/>
          </a:solidFill>
          <a:ln w="76320">
            <a:solidFill>
              <a:srgbClr val="342a0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Basahin ang ilang halimbawa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tagline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islogan na ginagamit ng mga produkto. Suriin din ang buong mensaheng ipinahihiwatig nito batay sa kayarian ng pangungusap na ginamit.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Sarap mag-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bonding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kapag may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Best Ice Cream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!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468000" y="1055160"/>
            <a:ext cx="11156400" cy="5064840"/>
          </a:xfrm>
          <a:prstGeom prst="rect">
            <a:avLst/>
          </a:prstGeom>
          <a:solidFill>
            <a:srgbClr val="ffffd7"/>
          </a:solidFill>
          <a:ln w="76320">
            <a:solidFill>
              <a:srgbClr val="342a0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Basahin ang ilang halimbawa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tagline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islogan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ginagamit ng mga produkto. Suriin din ang buong mensaheng ipinahihiwatig nito batay sa kayarian ng pangungusap na ginamit.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Sarap mag-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bonding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kapag may best ice cream!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Buong mensaheng ipinahihiwatig: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g sarap ng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bonding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// ay nasa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best ice cream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</a:t>
            </a:r>
            <a:r>
              <a:rPr b="0" lang="en-PH" sz="1800" spc="-1" strike="noStrike">
                <a:solidFill>
                  <a:srgbClr val="00a933"/>
                </a:solidFill>
                <a:latin typeface="Lato"/>
                <a:ea typeface="DejaVu Sans"/>
              </a:rPr>
              <a:t>Paksa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(</a:t>
            </a:r>
            <a:r>
              <a:rPr b="0" lang="en-PH" sz="1800" spc="-1" strike="noStrike">
                <a:solidFill>
                  <a:srgbClr val="2a6099"/>
                </a:solidFill>
                <a:latin typeface="Lato"/>
                <a:ea typeface="DejaVu Sans"/>
              </a:rPr>
              <a:t>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ginamit na pangungusap sa buong mensaheng ipinahihiwatig ay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 payak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May paksa at panaguri, at naglalahad ng iisang ideya lamang.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Puting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fresh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never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malagkit, besh!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Buong mensaheng ipinahihiwatig: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Puputi ka at magiging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fresh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hindi ka malalagkitan, besh!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a933"/>
                </a:solidFill>
                <a:latin typeface="Lato"/>
                <a:ea typeface="DejaVu Sans"/>
              </a:rPr>
              <a:t>Pangungusap 1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2a6099"/>
                </a:solidFill>
                <a:latin typeface="Lato"/>
                <a:ea typeface="DejaVu Sans"/>
              </a:rPr>
              <a:t> Pangungusap 2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ikalawang halimbawa, ang buong mensaheng ipinahihiwatig ay may dalawang pangungusap o sugnay na makapag-iisang pinagsama. Pinag-ugnay ito ng at kung kaya ang kayarian ng pangungusap na ito ay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tambalan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361440" y="1055160"/>
            <a:ext cx="11156400" cy="5064840"/>
          </a:xfrm>
          <a:prstGeom prst="rect">
            <a:avLst/>
          </a:prstGeom>
          <a:solidFill>
            <a:srgbClr val="ffffd7"/>
          </a:solidFill>
          <a:ln w="76320">
            <a:solidFill>
              <a:srgbClr val="342a0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Sa sabong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Bright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lalaki kang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bright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!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Buong mensaheng ipinahihiwatig: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Ikaw ay lalaking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bright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//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kung gagamit ka ng sabong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Bright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Sugnay na 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 (</a:t>
            </a:r>
            <a:r>
              <a:rPr b="0" lang="en-PH" sz="1800" spc="-1" strike="noStrike">
                <a:solidFill>
                  <a:srgbClr val="2a6099"/>
                </a:solidFill>
                <a:latin typeface="Lato"/>
                <a:ea typeface="DejaVu Sans"/>
              </a:rPr>
              <a:t>Sugnay na di-makapag-iisa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ikatlong halimbawa naman, ang buong mensaheng ipinahihiwatig ay binubuo ng isang sugnay na makapag-iisa at isang sugnay na di-makapag-iisa kaya ito ay nasa uring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hugnayan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Sa Milko, kompleto ang umaga, buong maghapong masigla, dala ng sustansiya.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Buong mensaheng ipinahihiwatig: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Kompleto ang iyong umaga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maghapon kang masigla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Sugnay na 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(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Sugnay na 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dahil sa dalang sustansiya ng Milko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</a:t>
            </a:r>
            <a:r>
              <a:rPr b="0" lang="en-PH" sz="1800" spc="-1" strike="noStrike">
                <a:solidFill>
                  <a:srgbClr val="2a6099"/>
                </a:solidFill>
                <a:latin typeface="Lato"/>
                <a:ea typeface="DejaVu Sans"/>
              </a:rPr>
              <a:t>Sugnay na di-makapag-iisa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buong mensaheng ipinahihiwatig sa huling halimbawa ay binubuo ng dalawang sugnay na makapag-iisa at isang sugnay na di-makapag-iisa, kaya ito ay nasa uring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langkapan.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1620000" y="208800"/>
            <a:ext cx="8071200" cy="691200"/>
          </a:xfrm>
          <a:prstGeom prst="rect">
            <a:avLst/>
          </a:prstGeom>
          <a:gradFill rotWithShape="0">
            <a:gsLst>
              <a:gs pos="0">
                <a:srgbClr val="ffffd7">
                  <a:alpha val="0"/>
                </a:srgbClr>
              </a:gs>
              <a:gs pos="50000">
                <a:srgbClr val="ffffd7"/>
              </a:gs>
              <a:gs pos="100000">
                <a:srgbClr val="ffffd7">
                  <a:alpha val="0"/>
                </a:srgbClr>
              </a:gs>
            </a:gsLst>
            <a:lin ang="5400000"/>
          </a:gradFill>
          <a:ln w="76320">
            <a:solidFill>
              <a:srgbClr val="342a06"/>
            </a:solidFill>
            <a:round/>
          </a:ln>
        </p:spPr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132" name=""/>
          <p:cNvSpPr/>
          <p:nvPr/>
        </p:nvSpPr>
        <p:spPr>
          <a:xfrm>
            <a:off x="180000" y="1188000"/>
            <a:ext cx="11877480" cy="4932000"/>
          </a:xfrm>
          <a:prstGeom prst="rect">
            <a:avLst/>
          </a:prstGeom>
          <a:solidFill>
            <a:srgbClr val="f7d1d5"/>
          </a:solidFill>
          <a:ln w="76320">
            <a:solidFill>
              <a:srgbClr val="468a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I. 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Basahing mabuti ang bawat tanong. Piliin ang letra ng pinakawastong sagot.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Alin sa sumusunod na pangungusap ang nasa payak na uri?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Ginagawa ng pamahalaan ang lahat para suportahan ang mga mamamayan.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Ang pamahalaan ay may pananagutan sa mga mamamayan nito.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Ang opisyal ng gobyerno ay dapat maging tapat, responsable, at hindi nagpapaimpluwensiya sa mga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kaganapan sa kaniyang paligid.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Ano ang dapat nating gawin upang malutas ang problema?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Alin sa sumusunod na pangungusap ang nasa uring hugnayan?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Dapat maging responsable rin ang mga mamamayan upang maging maayos ang lahat.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Naku! Ang mga tao ay masayang nagsasama-sama!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Salamat naman at nagkasundo ang lahat, magiging mapayapa na ang bansa.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Pakiulit nga, saan ka pupunta bukas?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360000" y="1332000"/>
            <a:ext cx="11520000" cy="4402440"/>
          </a:xfrm>
          <a:prstGeom prst="rect">
            <a:avLst/>
          </a:prstGeom>
          <a:solidFill>
            <a:srgbClr val="f7d1d5"/>
          </a:solidFill>
          <a:ln w="76320">
            <a:solidFill>
              <a:srgbClr val="468a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Alin sa sumusunod na parirala ang pinakawastong karugtong ng sugnay na: Kung ang lahat ay makikiisa sa mabubuting layunin _________.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aasa ang mga tao sa kakayahan ng iba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magiging mabagal ang pag-asenso ng bayan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magkakaroon ng tunay na kapayapaan ang mundo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hindi na kailangang maging tapat sa sarili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Alin sa sumusunod na pangungusap ang nasa uring tambalan?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Ginagawa ng pamahalaan ang lahat para suportahan ang mga mamamayan.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Ang pamahalaan ay may pananagutan sa mga mamamayan nito.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Ang opisyal ng gobyerno ay dapat na maging tapat at responsable.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Ang lahat ng mamamayan ay may pananagutan at may tungkuling dapat gampanan ang pamahalaan.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540000" y="1440000"/>
            <a:ext cx="10980000" cy="4402440"/>
          </a:xfrm>
          <a:prstGeom prst="rect">
            <a:avLst/>
          </a:prstGeom>
          <a:solidFill>
            <a:srgbClr val="f7d1d5"/>
          </a:solidFill>
          <a:ln w="76320">
            <a:solidFill>
              <a:srgbClr val="468a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Alin sa sumusunod na pangungusap ang nasa uring langkapan?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Magtiwala ka sa Maykapal at mahalin mo ang iyong kapuwa.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Nakatutuwang isipin na ang lahat ay nagtutulungan.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Dumating ang tulong ng pamahalaan para sa mga mamamayang nasalanta ng bagyo.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Dahil sa pandemya, maraming negosyo ang nagsara at maraming mamamayan ang nawalan ng trabaho.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2023-09-20T11:15:07Z</dcterms:modified>
  <cp:revision>456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