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1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64760" cy="6830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71640" cy="277164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77080" cy="383508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77080" cy="35676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64760" cy="60768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43200" cy="94320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07280" cy="100728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645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59596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589080" cy="3357360"/>
          </a:xfrm>
          <a:prstGeom prst="rect">
            <a:avLst/>
          </a:prstGeom>
          <a:ln w="127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3960000" y="2953080"/>
            <a:ext cx="772200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ffffff"/>
                </a:solidFill>
                <a:latin typeface="Montserrat"/>
                <a:ea typeface="Arial Black;Arial Black"/>
              </a:rPr>
              <a:t>Mga Bahagi ng Pangungusap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"/>
          <p:cNvSpPr/>
          <p:nvPr/>
        </p:nvSpPr>
        <p:spPr>
          <a:xfrm>
            <a:off x="288000" y="916200"/>
            <a:ext cx="11516040" cy="477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pangungusap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ay grupo ng mga salita na may buong diwa. Ito ay binubuo 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simuno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at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panaguri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simuno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o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paksa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ay bahagi ng pangungusap na tumutukoy sa pinag-uusapan. Karaniwang gumagamit ito ng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marker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o palatandaan na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si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o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sina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at ang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ang mga.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Pangngalan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at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panghalip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ang karaniwang ginagamit bilang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simuno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o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paksa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Halimbawa: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mga  mag-aaral ay kailangan ding magmalasakit sa ating bansa.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Tayo ay may magagawa para sa bayan.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Mahalin natin ang bayang sinilangan.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26" name=""/>
          <p:cNvSpPr/>
          <p:nvPr/>
        </p:nvSpPr>
        <p:spPr>
          <a:xfrm>
            <a:off x="144000" y="3420000"/>
            <a:ext cx="2231640" cy="733320"/>
          </a:xfrm>
          <a:prstGeom prst="ellipse">
            <a:avLst/>
          </a:prstGeom>
          <a:noFill/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27" name=""/>
          <p:cNvSpPr/>
          <p:nvPr/>
        </p:nvSpPr>
        <p:spPr>
          <a:xfrm>
            <a:off x="2592000" y="3600000"/>
            <a:ext cx="4319640" cy="539640"/>
          </a:xfrm>
          <a:prstGeom prst="rect">
            <a:avLst/>
          </a:prstGeom>
          <a:noFill/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28" name=""/>
          <p:cNvSpPr/>
          <p:nvPr/>
        </p:nvSpPr>
        <p:spPr>
          <a:xfrm>
            <a:off x="0" y="4221720"/>
            <a:ext cx="2519640" cy="345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1800" spc="-1" strike="noStrike">
                <a:latin typeface="Arial"/>
              </a:rPr>
              <a:t>Simuno o paksa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29" name=""/>
          <p:cNvSpPr/>
          <p:nvPr/>
        </p:nvSpPr>
        <p:spPr>
          <a:xfrm>
            <a:off x="3420000" y="4153680"/>
            <a:ext cx="2519640" cy="345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1800" spc="-1" strike="noStrike">
                <a:latin typeface="Arial"/>
              </a:rPr>
              <a:t>Panaguri 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0" name=""/>
          <p:cNvSpPr/>
          <p:nvPr/>
        </p:nvSpPr>
        <p:spPr>
          <a:xfrm>
            <a:off x="6840000" y="4320000"/>
            <a:ext cx="2519640" cy="345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1800" spc="-1" strike="noStrike">
                <a:latin typeface="Arial"/>
              </a:rPr>
              <a:t>Simuno o paksa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1" name=""/>
          <p:cNvSpPr/>
          <p:nvPr/>
        </p:nvSpPr>
        <p:spPr>
          <a:xfrm>
            <a:off x="8820000" y="3217680"/>
            <a:ext cx="2519640" cy="345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1800" spc="-1" strike="noStrike">
                <a:latin typeface="Arial"/>
              </a:rPr>
              <a:t>Panaguri 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2" name=""/>
          <p:cNvSpPr/>
          <p:nvPr/>
        </p:nvSpPr>
        <p:spPr>
          <a:xfrm>
            <a:off x="8341560" y="3713400"/>
            <a:ext cx="2998080" cy="359640"/>
          </a:xfrm>
          <a:prstGeom prst="rect">
            <a:avLst/>
          </a:prstGeom>
          <a:noFill/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33" name=""/>
          <p:cNvSpPr/>
          <p:nvPr/>
        </p:nvSpPr>
        <p:spPr>
          <a:xfrm>
            <a:off x="7308000" y="3600000"/>
            <a:ext cx="791640" cy="479880"/>
          </a:xfrm>
          <a:prstGeom prst="ellipse">
            <a:avLst/>
          </a:prstGeom>
          <a:noFill/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34" name=""/>
          <p:cNvSpPr/>
          <p:nvPr/>
        </p:nvSpPr>
        <p:spPr>
          <a:xfrm>
            <a:off x="144000" y="5326560"/>
            <a:ext cx="1619640" cy="359640"/>
          </a:xfrm>
          <a:prstGeom prst="rect">
            <a:avLst/>
          </a:prstGeom>
          <a:noFill/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35" name=""/>
          <p:cNvSpPr/>
          <p:nvPr/>
        </p:nvSpPr>
        <p:spPr>
          <a:xfrm>
            <a:off x="1728000" y="5206320"/>
            <a:ext cx="2411640" cy="553320"/>
          </a:xfrm>
          <a:prstGeom prst="ellipse">
            <a:avLst/>
          </a:prstGeom>
          <a:noFill/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36" name=""/>
          <p:cNvSpPr/>
          <p:nvPr/>
        </p:nvSpPr>
        <p:spPr>
          <a:xfrm>
            <a:off x="1620000" y="5773680"/>
            <a:ext cx="2519640" cy="345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1800" spc="-1" strike="noStrike">
                <a:latin typeface="Arial"/>
              </a:rPr>
              <a:t>Simuno o paksa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7" name=""/>
          <p:cNvSpPr/>
          <p:nvPr/>
        </p:nvSpPr>
        <p:spPr>
          <a:xfrm>
            <a:off x="-180000" y="4968000"/>
            <a:ext cx="2519640" cy="345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1800" spc="-1" strike="noStrike">
                <a:latin typeface="Arial"/>
              </a:rPr>
              <a:t>Panaguri 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"/>
          <p:cNvSpPr/>
          <p:nvPr/>
        </p:nvSpPr>
        <p:spPr>
          <a:xfrm>
            <a:off x="144360" y="900000"/>
            <a:ext cx="11803680" cy="4856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Samantalang panaguri naman ang tawag sa bahaging nagsasabi tungkol sa simuno o paksa. Gumagamit ito ng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marker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o palatandaang “ay” kapag ito ay sumusunod sa simuno at makikita sa huling bahagi ng pangungusap. Ginagamit bilang panaguri 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pangngalan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panghalip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pandiwa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pang-uri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at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pang-abay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Bilang karagdagan, nauuna ang simuno o paksa kapag ito ay nasa ayos ng pangungusap na hindi karaniwan (simuno + ay + panaguri). Nauuna naman ang panaguri kapag ang ayos ng pangungusap ay karaniwan (panaguri + simuno o paksa).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Halimbawa: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Kami ay nagmamalasakit sa Pilipinas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Maraming nagagawa ang mabuting lider.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39" name=""/>
          <p:cNvSpPr/>
          <p:nvPr/>
        </p:nvSpPr>
        <p:spPr>
          <a:xfrm>
            <a:off x="972000" y="4320000"/>
            <a:ext cx="755640" cy="539280"/>
          </a:xfrm>
          <a:prstGeom prst="ellipse">
            <a:avLst/>
          </a:prstGeom>
          <a:noFill/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40" name=""/>
          <p:cNvSpPr/>
          <p:nvPr/>
        </p:nvSpPr>
        <p:spPr>
          <a:xfrm>
            <a:off x="1944000" y="4428000"/>
            <a:ext cx="2915640" cy="359640"/>
          </a:xfrm>
          <a:prstGeom prst="rect">
            <a:avLst/>
          </a:prstGeom>
          <a:noFill/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41" name=""/>
          <p:cNvSpPr/>
          <p:nvPr/>
        </p:nvSpPr>
        <p:spPr>
          <a:xfrm>
            <a:off x="5940000" y="4428000"/>
            <a:ext cx="2195640" cy="359640"/>
          </a:xfrm>
          <a:prstGeom prst="rect">
            <a:avLst/>
          </a:prstGeom>
          <a:noFill/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42" name=""/>
          <p:cNvSpPr/>
          <p:nvPr/>
        </p:nvSpPr>
        <p:spPr>
          <a:xfrm>
            <a:off x="8136000" y="4320360"/>
            <a:ext cx="1907640" cy="719280"/>
          </a:xfrm>
          <a:prstGeom prst="ellipse">
            <a:avLst/>
          </a:prstGeom>
          <a:noFill/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43" name=""/>
          <p:cNvSpPr/>
          <p:nvPr/>
        </p:nvSpPr>
        <p:spPr>
          <a:xfrm>
            <a:off x="0" y="4873680"/>
            <a:ext cx="2519640" cy="345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1800" spc="-1" strike="noStrike">
                <a:latin typeface="Arial"/>
              </a:rPr>
              <a:t>Simuno o paksa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44" name=""/>
          <p:cNvSpPr/>
          <p:nvPr/>
        </p:nvSpPr>
        <p:spPr>
          <a:xfrm>
            <a:off x="2160000" y="4068000"/>
            <a:ext cx="2519640" cy="345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1800" spc="-1" strike="noStrike">
                <a:latin typeface="Arial"/>
              </a:rPr>
              <a:t>Panaguri 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45" name=""/>
          <p:cNvSpPr/>
          <p:nvPr/>
        </p:nvSpPr>
        <p:spPr>
          <a:xfrm>
            <a:off x="5616000" y="4873680"/>
            <a:ext cx="2519640" cy="345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1800" spc="-1" strike="noStrike">
                <a:latin typeface="Arial"/>
              </a:rPr>
              <a:t>Panaguri 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46" name=""/>
          <p:cNvSpPr/>
          <p:nvPr/>
        </p:nvSpPr>
        <p:spPr>
          <a:xfrm>
            <a:off x="360000" y="5508000"/>
            <a:ext cx="11519640" cy="912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Dapat tandaang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mahalaga ang kaalaman sa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pagtukoy ng simuno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o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paksa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at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panaguri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ng pangungusap pasalita man ito o pasulat.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47" name=""/>
          <p:cNvSpPr/>
          <p:nvPr/>
        </p:nvSpPr>
        <p:spPr>
          <a:xfrm>
            <a:off x="7920000" y="3960000"/>
            <a:ext cx="2519640" cy="345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1800" spc="-1" strike="noStrike">
                <a:latin typeface="Arial"/>
              </a:rPr>
              <a:t>Simuno o paksa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PlaceHolder 1"/>
          <p:cNvSpPr>
            <a:spLocks noGrp="1"/>
          </p:cNvSpPr>
          <p:nvPr>
            <p:ph/>
          </p:nvPr>
        </p:nvSpPr>
        <p:spPr>
          <a:xfrm>
            <a:off x="1424520" y="848520"/>
            <a:ext cx="8076960" cy="696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spcAft>
                <a:spcPts val="601"/>
              </a:spcAft>
              <a:buNone/>
            </a:pPr>
            <a:r>
              <a:rPr b="1" lang="en-US" sz="2600" spc="-1" strike="noStrike">
                <a:solidFill>
                  <a:srgbClr val="000000"/>
                </a:solidFill>
                <a:latin typeface="Lato"/>
                <a:ea typeface="Arial;Arial"/>
              </a:rPr>
              <a:t>Pagsasanay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49" name=""/>
          <p:cNvSpPr/>
          <p:nvPr/>
        </p:nvSpPr>
        <p:spPr>
          <a:xfrm>
            <a:off x="180000" y="1532520"/>
            <a:ext cx="11695680" cy="2785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Panuto: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Ikahon ang simuno at salungguhitan ang panaguri.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Maganda ang Pilipinas.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Nag-aral siya nang mabuti para tumaas ang kaniyang marka.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3. Nagpahayag kahapon ng saloobin ang kaniyang lider.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4. Mataas ang presyo ng mga bilihin ngayon.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5. Naglilingkod nang tapat ang kanilang pinuno.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"/>
          <p:cNvSpPr/>
          <p:nvPr/>
        </p:nvSpPr>
        <p:spPr>
          <a:xfrm>
            <a:off x="360000" y="1451160"/>
            <a:ext cx="10797840" cy="3274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Maganda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ang Pilipinas.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Nag-aral siya nang mabuti para tumaas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ang kaniyang marka.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3.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Nagpahayag kahapon ng saloobin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ang kaniyang lider.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4.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Mataas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ang presyo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ng mga bilihin ngayon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5.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Naglilingkod nang tapat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ang kanilang pinuno.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51" name=""/>
          <p:cNvSpPr/>
          <p:nvPr/>
        </p:nvSpPr>
        <p:spPr>
          <a:xfrm>
            <a:off x="360000" y="1024200"/>
            <a:ext cx="8147160" cy="413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200" spc="-1" strike="noStrike">
                <a:solidFill>
                  <a:srgbClr val="000000"/>
                </a:solidFill>
                <a:latin typeface="Arial"/>
                <a:ea typeface="DejaVu Sans"/>
              </a:rPr>
              <a:t>Susi sa Pagwawasto</a:t>
            </a:r>
            <a:endParaRPr b="0" lang="en-PH" sz="2200" spc="-1" strike="noStrike">
              <a:latin typeface="Arial"/>
            </a:endParaRPr>
          </a:p>
        </p:txBody>
      </p:sp>
      <p:sp>
        <p:nvSpPr>
          <p:cNvPr id="152" name=""/>
          <p:cNvSpPr/>
          <p:nvPr/>
        </p:nvSpPr>
        <p:spPr>
          <a:xfrm>
            <a:off x="1692000" y="1620000"/>
            <a:ext cx="1439280" cy="359280"/>
          </a:xfrm>
          <a:prstGeom prst="rect">
            <a:avLst/>
          </a:pr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53" name=""/>
          <p:cNvSpPr/>
          <p:nvPr/>
        </p:nvSpPr>
        <p:spPr>
          <a:xfrm>
            <a:off x="4716000" y="1980000"/>
            <a:ext cx="2195280" cy="359280"/>
          </a:xfrm>
          <a:prstGeom prst="rect">
            <a:avLst/>
          </a:pr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54" name=""/>
          <p:cNvSpPr/>
          <p:nvPr/>
        </p:nvSpPr>
        <p:spPr>
          <a:xfrm>
            <a:off x="4212000" y="2376000"/>
            <a:ext cx="1943280" cy="359280"/>
          </a:xfrm>
          <a:prstGeom prst="rect">
            <a:avLst/>
          </a:pr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55" name=""/>
          <p:cNvSpPr/>
          <p:nvPr/>
        </p:nvSpPr>
        <p:spPr>
          <a:xfrm>
            <a:off x="1476000" y="2808000"/>
            <a:ext cx="1187280" cy="431280"/>
          </a:xfrm>
          <a:prstGeom prst="rect">
            <a:avLst/>
          </a:pr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56" name=""/>
          <p:cNvSpPr/>
          <p:nvPr/>
        </p:nvSpPr>
        <p:spPr>
          <a:xfrm>
            <a:off x="3132000" y="3240000"/>
            <a:ext cx="2159280" cy="359280"/>
          </a:xfrm>
          <a:prstGeom prst="rect">
            <a:avLst/>
          </a:pr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3234</TotalTime>
  <Application>LibreOffice/7.2.5.2$MacOSX_X86_64 LibreOffice_project/499f9727c189e6ef3471021d6132d4c694f357e5</Application>
  <AppVersion>15.0000</AppVersion>
  <Words>294</Words>
  <Paragraphs>32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2023-02-18T00:00:59Z</dcterms:created>
  <dc:creator>Microsoft Office User</dc:creator>
  <dc:description/>
  <dc:language>en-PH</dc:language>
  <cp:lastModifiedBy/>
  <dcterms:modified xsi:type="dcterms:W3CDTF">2023-08-24T17:05:05Z</dcterms:modified>
  <cp:revision>364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Custom</vt:lpwstr>
  </property>
  <property fmtid="{D5CDD505-2E9C-101B-9397-08002B2CF9AE}" pid="3" name="Slides">
    <vt:i4>6</vt:i4>
  </property>
</Properties>
</file>