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B3AD3448-17B4-4E38-9EB4-8D10DC8253EC}"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6156D0D-4033-4F8B-8DAC-2D556DA3EE5D}"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113B2F3B-DF2B-4C47-A17E-7C3C74DF0268}"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4B64D599-1984-45AB-A52C-30D58C8905A0}"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60B1A33D-F3D6-4370-8CFF-03B033382DB3}"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465F2B86-414E-4E36-BA8E-1064C03B5FCC}"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1545F7EF-F030-4C21-B1B4-9154D5990D7E}"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10A8638-DEEA-4879-AE02-BD6E9F74F3ED}"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558C3D3-2F27-4930-9776-B6A253CDBEC0}"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8DE64A4B-7683-4EE3-B44A-8070C3397124}"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CFB8754-EAD1-458E-A7D2-9F2942DFED6C}"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834DA7A-A621-4A6E-9B18-90BAF27AAE19}"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6E699BB-BBA8-40C0-B739-F6158514A48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5142A5E-C421-43E0-BF8F-390A0BDB9E36}"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7437D912-9AE2-48DE-BCD3-91B1CA4ACDB6}"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12E651C6-CE88-4A9C-ADF7-6CDF4F8375BC}"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85881715-E37D-4F54-AF60-3353E8B1D6E8}"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C078D06E-92A5-4515-BD69-27A6043813F3}"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9133CCA-CC91-43F1-BCFB-2F5E751BD33E}"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E5E99E76-6085-4E93-970C-460121ED18F0}"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ADD3AC6B-ACAD-4C02-9933-F675AFE4A16C}"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FC203457-A6B4-459A-8869-4D2A3D757A2E}"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8572720-D5B3-4D73-A27A-F787A12B942F}"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D1BBBF6-BB87-4B93-8231-F08B850B1CA3}"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6C6EA68-92A1-4FB0-B9D2-5B4A7BE25EB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C843382F-48C0-4495-8FC3-1363D01C6C7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5B5074E-D856-4929-A686-3A8D4A7BEA4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4C5F19A4-0C41-4866-ABB2-FC369C8050C0}"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F7791AF4-4FB1-4091-99CD-B929E59AF1D6}"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277C1D86-6C3A-46CB-8E56-7E44E5EC78CB}"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23171E7-0963-49FC-A6A4-8A6833685781}"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5763FF43-CD3F-44CB-9337-4B9A3B1779C5}"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503A27C5-4E6B-4717-8EDD-0E31CCC04B3F}"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CA34AB1-4DF8-453E-A9A0-C940B65B4A2E}"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2FB6E3C-4115-479D-86A8-7FAB7E969706}"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AD8314C-DF7C-4A5C-8017-1C31C5E8E25F}"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E7B175ED-9BD2-4102-B942-5E13ED2ACB5F}"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68134A66-EC4A-4B13-9E8F-5A30F0386E76}"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57110792-980B-4C9F-86FF-CEEE61254B8B}"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484000"/>
            <a:ext cx="68241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Epekto at mga Paraan sa Pagtugon ng mga Suliranin ng </a:t>
            </a:r>
            <a:r>
              <a:rPr b="1" i="1" lang="en-PH" sz="3600" spc="-1" strike="noStrike">
                <a:solidFill>
                  <a:srgbClr val="ffffff"/>
                </a:solidFill>
                <a:latin typeface="Montserrat Medium"/>
                <a:ea typeface="DejaVu Sans"/>
              </a:rPr>
              <a:t>Shortage </a:t>
            </a:r>
            <a:r>
              <a:rPr b="1" lang="en-PH" sz="3600" spc="-1" strike="noStrike">
                <a:solidFill>
                  <a:srgbClr val="ffffff"/>
                </a:solidFill>
                <a:latin typeface="Montserrat Medium"/>
                <a:ea typeface="DejaVu Sans"/>
              </a:rPr>
              <a:t>at </a:t>
            </a:r>
            <a:r>
              <a:rPr b="1" i="1" lang="en-PH" sz="3600" spc="-1" strike="noStrike">
                <a:solidFill>
                  <a:srgbClr val="ffffff"/>
                </a:solidFill>
                <a:latin typeface="Montserrat Medium"/>
                <a:ea typeface="DejaVu Sans"/>
              </a:rPr>
              <a:t>Surplus</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736992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82992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Pagbabago sa Pamilihan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772200" y="1595880"/>
            <a:ext cx="10269000" cy="3279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rPr>
              <a:t>Dahil sa mga pagbabago sa pamilihan, hindi ito nananatili sa kalagayang ekilibriyo, ang mga pagbabagong ito ay maaaring magdulot ng iba’t ibang dahilan tulad ng pagtaas sa presyo ng produksiyon o pagbabago sa panlasa ng mga mamimili.</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rPr>
              <a:t>Kapag nagkaroon ng mga pagbabago sa isang pamilihan, ito ay nagdudulot ng hindi pantay na dami ng demand at dami ng suplay, ito ay tinatawag na </a:t>
            </a:r>
            <a:r>
              <a:rPr b="1" lang="en-PH" sz="1800" spc="-1" strike="noStrike">
                <a:solidFill>
                  <a:srgbClr val="000000"/>
                </a:solidFill>
                <a:latin typeface="Lato"/>
              </a:rPr>
              <a:t>disekilibriyo</a:t>
            </a:r>
            <a:r>
              <a:rPr b="0" lang="en-PH" sz="1800" spc="-1" strike="noStrike">
                <a:solidFill>
                  <a:srgbClr val="000000"/>
                </a:solidFill>
                <a:latin typeface="Lato"/>
              </a:rPr>
              <a:t> kung saan maaaring maging mas mataas o mas bumaba ang dami ng demand o dami ng suplay.</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rPr>
              <a:t>Kapag mas mataas ang demand kaysa sa suplay ito ay tinatawag na </a:t>
            </a:r>
            <a:r>
              <a:rPr b="1" lang="en-PH" sz="1800" spc="-1" strike="noStrike">
                <a:solidFill>
                  <a:srgbClr val="000000"/>
                </a:solidFill>
                <a:latin typeface="Lato"/>
              </a:rPr>
              <a:t>kakulangan</a:t>
            </a:r>
            <a:r>
              <a:rPr b="0" lang="en-PH" sz="1800" spc="-1" strike="noStrike">
                <a:solidFill>
                  <a:srgbClr val="000000"/>
                </a:solidFill>
                <a:latin typeface="Lato"/>
              </a:rPr>
              <a:t> o </a:t>
            </a:r>
            <a:r>
              <a:rPr b="1" i="1" lang="en-PH" sz="1800" spc="-1" strike="noStrike">
                <a:solidFill>
                  <a:srgbClr val="000000"/>
                </a:solidFill>
                <a:latin typeface="Lato"/>
              </a:rPr>
              <a:t>shortage</a:t>
            </a:r>
            <a:r>
              <a:rPr b="0" lang="en-PH" sz="1800" spc="-1" strike="noStrike">
                <a:solidFill>
                  <a:srgbClr val="000000"/>
                </a:solidFill>
                <a:latin typeface="Lato"/>
              </a:rPr>
              <a:t>. Kapag mas mataas naman ang suplay kaysa sa demand, ito ay tinatawag na </a:t>
            </a:r>
            <a:r>
              <a:rPr b="1" lang="en-PH" sz="1800" spc="-1" strike="noStrike">
                <a:solidFill>
                  <a:srgbClr val="000000"/>
                </a:solidFill>
                <a:latin typeface="Lato"/>
              </a:rPr>
              <a:t>kalabisan</a:t>
            </a:r>
            <a:r>
              <a:rPr b="0" lang="en-PH" sz="1800" spc="-1" strike="noStrike">
                <a:solidFill>
                  <a:srgbClr val="000000"/>
                </a:solidFill>
                <a:latin typeface="Lato"/>
              </a:rPr>
              <a:t> o </a:t>
            </a:r>
            <a:r>
              <a:rPr b="1" i="1" lang="en-PH" sz="1800" spc="-1" strike="noStrike">
                <a:solidFill>
                  <a:srgbClr val="000000"/>
                </a:solidFill>
                <a:latin typeface="Lato"/>
              </a:rPr>
              <a:t>surplus</a:t>
            </a:r>
            <a:r>
              <a:rPr b="0" lang="en-PH" sz="1800" spc="-1" strike="noStrike">
                <a:solidFill>
                  <a:srgbClr val="000000"/>
                </a:solidFill>
                <a:latin typeface="Lato"/>
              </a:rPr>
              <a: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4"/>
          <p:cNvSpPr/>
          <p:nvPr/>
        </p:nvSpPr>
        <p:spPr>
          <a:xfrm>
            <a:off x="-113040" y="532080"/>
            <a:ext cx="1036800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5"/>
          <p:cNvSpPr/>
          <p:nvPr/>
        </p:nvSpPr>
        <p:spPr>
          <a:xfrm>
            <a:off x="426960" y="532080"/>
            <a:ext cx="10192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Epekto ng </a:t>
            </a:r>
            <a:r>
              <a:rPr b="1" i="1" lang="en-PH" sz="3600" spc="-1" strike="noStrike">
                <a:solidFill>
                  <a:srgbClr val="ffffff"/>
                </a:solidFill>
                <a:latin typeface="Montserrat Medium"/>
                <a:ea typeface="DejaVu Sans"/>
              </a:rPr>
              <a:t>Shortage </a:t>
            </a:r>
            <a:r>
              <a:rPr b="1" lang="en-PH" sz="3600" spc="-1" strike="noStrike">
                <a:solidFill>
                  <a:srgbClr val="ffffff"/>
                </a:solidFill>
                <a:latin typeface="Montserrat Medium"/>
                <a:ea typeface="DejaVu Sans"/>
              </a:rPr>
              <a:t>at </a:t>
            </a:r>
            <a:r>
              <a:rPr b="1" i="1" lang="en-PH" sz="3600" spc="-1" strike="noStrike">
                <a:solidFill>
                  <a:srgbClr val="ffffff"/>
                </a:solidFill>
                <a:latin typeface="Montserrat Medium"/>
                <a:ea typeface="DejaVu Sans"/>
              </a:rPr>
              <a:t>Suplus </a:t>
            </a:r>
            <a:r>
              <a:rPr b="1" lang="en-PH" sz="3600" spc="-1" strike="noStrike">
                <a:solidFill>
                  <a:srgbClr val="ffffff"/>
                </a:solidFill>
                <a:latin typeface="Montserrat Medium"/>
                <a:ea typeface="DejaVu Sans"/>
              </a:rPr>
              <a:t>sa Pamilihan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3780000" y="1368360"/>
            <a:ext cx="4499640" cy="61128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1" lang="en-PH" sz="1600" spc="-1" strike="noStrike">
                <a:solidFill>
                  <a:srgbClr val="000000"/>
                </a:solidFill>
                <a:latin typeface="Lato"/>
                <a:ea typeface="DejaVu Sans"/>
              </a:rPr>
              <a:t>Disekilibriyo</a:t>
            </a:r>
            <a:endParaRPr b="0" lang="en-PH" sz="1600" spc="-1" strike="noStrike">
              <a:solidFill>
                <a:srgbClr val="000000"/>
              </a:solidFill>
              <a:latin typeface="Arial"/>
            </a:endParaRPr>
          </a:p>
          <a:p>
            <a:pPr algn="ctr">
              <a:lnSpc>
                <a:spcPct val="100000"/>
              </a:lnSpc>
            </a:pPr>
            <a:r>
              <a:rPr b="0" lang="en-PH" sz="1600" spc="-1" strike="noStrike">
                <a:solidFill>
                  <a:srgbClr val="000000"/>
                </a:solidFill>
                <a:latin typeface="Lato"/>
                <a:ea typeface="DejaVu Sans"/>
              </a:rPr>
              <a:t>(Dami ng Suplay </a:t>
            </a:r>
            <a:r>
              <a:rPr b="0" lang="en-PH" sz="1600" spc="-1" strike="noStrike">
                <a:solidFill>
                  <a:srgbClr val="000000"/>
                </a:solidFill>
                <a:latin typeface="Lato"/>
                <a:ea typeface="Ž±çþ"/>
              </a:rPr>
              <a:t>≠ Dami ng Demand)</a:t>
            </a:r>
            <a:endParaRPr b="0" lang="en-PH" sz="1600" spc="-1" strike="noStrike">
              <a:solidFill>
                <a:srgbClr val="000000"/>
              </a:solidFill>
              <a:latin typeface="Arial"/>
            </a:endParaRPr>
          </a:p>
        </p:txBody>
      </p:sp>
      <p:sp>
        <p:nvSpPr>
          <p:cNvPr id="140" name=""/>
          <p:cNvSpPr/>
          <p:nvPr/>
        </p:nvSpPr>
        <p:spPr>
          <a:xfrm>
            <a:off x="720000" y="2412360"/>
            <a:ext cx="4499640" cy="61128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1" i="1" lang="en-PH" sz="1600" spc="-1" strike="noStrike">
                <a:solidFill>
                  <a:srgbClr val="000000"/>
                </a:solidFill>
                <a:latin typeface="Lato"/>
                <a:ea typeface="DejaVu Sans"/>
              </a:rPr>
              <a:t>Shortage</a:t>
            </a:r>
            <a:endParaRPr b="0" lang="en-PH" sz="1600" spc="-1" strike="noStrike">
              <a:solidFill>
                <a:srgbClr val="000000"/>
              </a:solidFill>
              <a:latin typeface="Arial"/>
            </a:endParaRPr>
          </a:p>
          <a:p>
            <a:pPr algn="ctr">
              <a:lnSpc>
                <a:spcPct val="100000"/>
              </a:lnSpc>
            </a:pPr>
            <a:r>
              <a:rPr b="0" lang="en-PH" sz="1600" spc="-1" strike="noStrike">
                <a:solidFill>
                  <a:srgbClr val="000000"/>
                </a:solidFill>
                <a:latin typeface="Lato"/>
                <a:ea typeface="DejaVu Sans"/>
              </a:rPr>
              <a:t>(Dami ng Suplay &lt;</a:t>
            </a:r>
            <a:r>
              <a:rPr b="0" lang="en-PH" sz="1600" spc="-1" strike="noStrike">
                <a:solidFill>
                  <a:srgbClr val="000000"/>
                </a:solidFill>
                <a:latin typeface="Lato"/>
                <a:ea typeface="Ž±çþ"/>
              </a:rPr>
              <a:t> Dami ng Demand)</a:t>
            </a:r>
            <a:endParaRPr b="0" lang="en-PH" sz="1600" spc="-1" strike="noStrike">
              <a:solidFill>
                <a:srgbClr val="000000"/>
              </a:solidFill>
              <a:latin typeface="Arial"/>
            </a:endParaRPr>
          </a:p>
        </p:txBody>
      </p:sp>
      <p:sp>
        <p:nvSpPr>
          <p:cNvPr id="141" name=""/>
          <p:cNvSpPr/>
          <p:nvPr/>
        </p:nvSpPr>
        <p:spPr>
          <a:xfrm>
            <a:off x="6804000" y="2412360"/>
            <a:ext cx="4499640" cy="61128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1" i="1" lang="en-PH" sz="1600" spc="-1" strike="noStrike">
                <a:solidFill>
                  <a:srgbClr val="000000"/>
                </a:solidFill>
                <a:latin typeface="Lato"/>
                <a:ea typeface="DejaVu Sans"/>
              </a:rPr>
              <a:t>Surplus</a:t>
            </a:r>
            <a:endParaRPr b="0" lang="en-PH" sz="1600" spc="-1" strike="noStrike">
              <a:solidFill>
                <a:srgbClr val="000000"/>
              </a:solidFill>
              <a:latin typeface="Arial"/>
            </a:endParaRPr>
          </a:p>
          <a:p>
            <a:pPr algn="ctr">
              <a:lnSpc>
                <a:spcPct val="100000"/>
              </a:lnSpc>
            </a:pPr>
            <a:r>
              <a:rPr b="0" lang="en-PH" sz="1600" spc="-1" strike="noStrike">
                <a:solidFill>
                  <a:srgbClr val="000000"/>
                </a:solidFill>
                <a:latin typeface="Lato"/>
                <a:ea typeface="DejaVu Sans"/>
              </a:rPr>
              <a:t>(Dami ng Suplay &gt;</a:t>
            </a:r>
            <a:r>
              <a:rPr b="0" lang="en-PH" sz="1600" spc="-1" strike="noStrike">
                <a:solidFill>
                  <a:srgbClr val="000000"/>
                </a:solidFill>
                <a:latin typeface="Lato"/>
                <a:ea typeface="Ž±çþ"/>
              </a:rPr>
              <a:t> Dami ng Demand)</a:t>
            </a:r>
            <a:endParaRPr b="0" lang="en-PH" sz="1600" spc="-1" strike="noStrike">
              <a:solidFill>
                <a:srgbClr val="000000"/>
              </a:solidFill>
              <a:latin typeface="Arial"/>
            </a:endParaRPr>
          </a:p>
        </p:txBody>
      </p:sp>
      <p:sp>
        <p:nvSpPr>
          <p:cNvPr id="142" name=""/>
          <p:cNvSpPr/>
          <p:nvPr/>
        </p:nvSpPr>
        <p:spPr>
          <a:xfrm>
            <a:off x="1080000" y="3204360"/>
            <a:ext cx="4679640" cy="165528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nSpc>
                <a:spcPct val="100000"/>
              </a:lnSpc>
            </a:pPr>
            <a:r>
              <a:rPr b="1" i="1" lang="en-PH" sz="1600" spc="-1" strike="noStrike">
                <a:solidFill>
                  <a:srgbClr val="000000"/>
                </a:solidFill>
                <a:latin typeface="Lato"/>
                <a:ea typeface="DejaVu Sans"/>
              </a:rPr>
              <a:t>Epekto sa mga Mamimili</a:t>
            </a:r>
            <a:endParaRPr b="0" lang="en-PH" sz="1600" spc="-1" strike="noStrike">
              <a:solidFill>
                <a:srgbClr val="000000"/>
              </a:solidFill>
              <a:latin typeface="Arial"/>
            </a:endParaRPr>
          </a:p>
          <a:p>
            <a:pPr marL="216000" indent="-216000">
              <a:lnSpc>
                <a:spcPct val="100000"/>
              </a:lnSpc>
              <a:buClr>
                <a:srgbClr val="000000"/>
              </a:buClr>
              <a:buSzPct val="45000"/>
              <a:buFont typeface="Symbol"/>
              <a:buChar char=""/>
            </a:pPr>
            <a:r>
              <a:rPr b="0" lang="en-PH" sz="1600" spc="-1" strike="noStrike">
                <a:solidFill>
                  <a:srgbClr val="000000"/>
                </a:solidFill>
                <a:latin typeface="Lato"/>
                <a:ea typeface="DejaVu Sans"/>
              </a:rPr>
              <a:t>Hindi sapat ang mga produkto at serbisyo na tutugon sa mga kagustuhan at pangangailangan.</a:t>
            </a:r>
            <a:endParaRPr b="0" lang="en-PH" sz="1600" spc="-1" strike="noStrike">
              <a:solidFill>
                <a:srgbClr val="000000"/>
              </a:solidFill>
              <a:latin typeface="Arial"/>
            </a:endParaRPr>
          </a:p>
          <a:p>
            <a:pPr marL="216000" indent="-216000">
              <a:lnSpc>
                <a:spcPct val="100000"/>
              </a:lnSpc>
              <a:buClr>
                <a:srgbClr val="000000"/>
              </a:buClr>
              <a:buSzPct val="45000"/>
              <a:buFont typeface="Symbol"/>
              <a:buChar char=""/>
            </a:pPr>
            <a:r>
              <a:rPr b="0" lang="en-PH" sz="1600" spc="-1" strike="noStrike">
                <a:solidFill>
                  <a:srgbClr val="000000"/>
                </a:solidFill>
                <a:latin typeface="Lato"/>
                <a:ea typeface="DejaVu Sans"/>
              </a:rPr>
              <a:t>Maaaring tumaas ang presyo ng mga bilihindahil sa mataas na demand.</a:t>
            </a:r>
            <a:endParaRPr b="0" lang="en-PH" sz="1600" spc="-1" strike="noStrike">
              <a:solidFill>
                <a:srgbClr val="000000"/>
              </a:solidFill>
              <a:latin typeface="Arial"/>
            </a:endParaRPr>
          </a:p>
        </p:txBody>
      </p:sp>
      <p:sp>
        <p:nvSpPr>
          <p:cNvPr id="143" name=""/>
          <p:cNvSpPr/>
          <p:nvPr/>
        </p:nvSpPr>
        <p:spPr>
          <a:xfrm>
            <a:off x="1080000" y="4968360"/>
            <a:ext cx="4679640" cy="115128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nSpc>
                <a:spcPct val="100000"/>
              </a:lnSpc>
            </a:pPr>
            <a:r>
              <a:rPr b="1" i="1" lang="en-PH" sz="1600" spc="-1" strike="noStrike">
                <a:solidFill>
                  <a:srgbClr val="000000"/>
                </a:solidFill>
                <a:latin typeface="Lato"/>
                <a:ea typeface="DejaVu Sans"/>
              </a:rPr>
              <a:t>Epekto sa mga Prodyuser</a:t>
            </a:r>
            <a:endParaRPr b="0" lang="en-PH" sz="1600" spc="-1" strike="noStrike">
              <a:solidFill>
                <a:srgbClr val="000000"/>
              </a:solidFill>
              <a:latin typeface="Arial"/>
            </a:endParaRPr>
          </a:p>
          <a:p>
            <a:pPr marL="216000" indent="-216000">
              <a:lnSpc>
                <a:spcPct val="100000"/>
              </a:lnSpc>
              <a:buClr>
                <a:srgbClr val="000000"/>
              </a:buClr>
              <a:buSzPct val="45000"/>
              <a:buFont typeface="Symbol"/>
              <a:buChar char=""/>
            </a:pPr>
            <a:r>
              <a:rPr b="0" lang="en-PH" sz="1600" spc="-1" strike="noStrike">
                <a:solidFill>
                  <a:srgbClr val="000000"/>
                </a:solidFill>
                <a:latin typeface="Lato"/>
                <a:ea typeface="AppleSystemUIFont"/>
              </a:rPr>
              <a:t>Pinatataas nila ang kanilang produksiyon upang matugunan ang mataas na demand at mababang suplay sa pamilihan.</a:t>
            </a:r>
            <a:endParaRPr b="0" lang="en-PH" sz="1600" spc="-1" strike="noStrike">
              <a:solidFill>
                <a:srgbClr val="000000"/>
              </a:solidFill>
              <a:latin typeface="Arial"/>
            </a:endParaRPr>
          </a:p>
        </p:txBody>
      </p:sp>
      <p:sp>
        <p:nvSpPr>
          <p:cNvPr id="144" name=""/>
          <p:cNvSpPr/>
          <p:nvPr/>
        </p:nvSpPr>
        <p:spPr>
          <a:xfrm>
            <a:off x="6300000" y="3204360"/>
            <a:ext cx="4679640" cy="111528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nSpc>
                <a:spcPct val="100000"/>
              </a:lnSpc>
            </a:pPr>
            <a:r>
              <a:rPr b="1" i="1" lang="en-PH" sz="1600" spc="-1" strike="noStrike">
                <a:solidFill>
                  <a:srgbClr val="000000"/>
                </a:solidFill>
                <a:latin typeface="Lato"/>
                <a:ea typeface="DejaVu Sans"/>
              </a:rPr>
              <a:t>Epekto sa mga Mamimili</a:t>
            </a:r>
            <a:endParaRPr b="0" lang="en-PH" sz="1600" spc="-1" strike="noStrike">
              <a:solidFill>
                <a:srgbClr val="000000"/>
              </a:solidFill>
              <a:latin typeface="Arial"/>
            </a:endParaRPr>
          </a:p>
          <a:p>
            <a:pPr marL="216000" indent="-216000">
              <a:lnSpc>
                <a:spcPct val="100000"/>
              </a:lnSpc>
              <a:buClr>
                <a:srgbClr val="000000"/>
              </a:buClr>
              <a:buSzPct val="45000"/>
              <a:buFont typeface="Symbol"/>
              <a:buChar char=""/>
            </a:pPr>
            <a:r>
              <a:rPr b="0" lang="en-PH" sz="1600" spc="-1" strike="noStrike">
                <a:solidFill>
                  <a:srgbClr val="000000"/>
                </a:solidFill>
                <a:latin typeface="Lato"/>
                <a:ea typeface="AppleSystemUIFont"/>
              </a:rPr>
              <a:t>Maraming mga pagpipilian ang mga mamimili na mga produkto at serbisyo dahil sa mataas na suplay at mababang demand.</a:t>
            </a:r>
            <a:endParaRPr b="0" lang="en-PH" sz="1600" spc="-1" strike="noStrike">
              <a:solidFill>
                <a:srgbClr val="000000"/>
              </a:solidFill>
              <a:latin typeface="Arial"/>
            </a:endParaRPr>
          </a:p>
        </p:txBody>
      </p:sp>
      <p:sp>
        <p:nvSpPr>
          <p:cNvPr id="145" name=""/>
          <p:cNvSpPr/>
          <p:nvPr/>
        </p:nvSpPr>
        <p:spPr>
          <a:xfrm>
            <a:off x="6300000" y="4428360"/>
            <a:ext cx="4679640" cy="169128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nSpc>
                <a:spcPct val="100000"/>
              </a:lnSpc>
            </a:pPr>
            <a:r>
              <a:rPr b="1" i="1" lang="en-PH" sz="1600" spc="-1" strike="noStrike">
                <a:solidFill>
                  <a:srgbClr val="000000"/>
                </a:solidFill>
                <a:latin typeface="Lato"/>
                <a:ea typeface="DejaVu Sans"/>
              </a:rPr>
              <a:t>Epekto sa mga Prodyuser</a:t>
            </a:r>
            <a:endParaRPr b="0" lang="en-PH" sz="1600" spc="-1" strike="noStrike">
              <a:solidFill>
                <a:srgbClr val="000000"/>
              </a:solidFill>
              <a:latin typeface="Arial"/>
            </a:endParaRPr>
          </a:p>
          <a:p>
            <a:pPr marL="216000" indent="-216000">
              <a:lnSpc>
                <a:spcPct val="100000"/>
              </a:lnSpc>
              <a:buClr>
                <a:srgbClr val="000000"/>
              </a:buClr>
              <a:buSzPct val="45000"/>
              <a:buFont typeface="Symbol"/>
              <a:buChar char=""/>
            </a:pPr>
            <a:r>
              <a:rPr b="0" lang="en-PH" sz="1600" spc="-1" strike="noStrike">
                <a:solidFill>
                  <a:srgbClr val="000000"/>
                </a:solidFill>
                <a:latin typeface="Lato"/>
                <a:ea typeface="AppleSystemUIFont"/>
              </a:rPr>
              <a:t>Nagkakaroon ng mahigpit na kompetisyon mula sa ibang mga prodyuser upang maibenta ang kanilang mga produkto at serbisyo.</a:t>
            </a:r>
            <a:endParaRPr b="0" lang="en-PH" sz="1600" spc="-1" strike="noStrike">
              <a:solidFill>
                <a:srgbClr val="000000"/>
              </a:solidFill>
              <a:latin typeface="Arial"/>
            </a:endParaRPr>
          </a:p>
          <a:p>
            <a:pPr marL="216000" indent="-216000">
              <a:lnSpc>
                <a:spcPct val="100000"/>
              </a:lnSpc>
              <a:buClr>
                <a:srgbClr val="000000"/>
              </a:buClr>
              <a:buSzPct val="45000"/>
              <a:buFont typeface="Symbol"/>
              <a:buChar char=""/>
            </a:pPr>
            <a:r>
              <a:rPr b="0" lang="en-PH" sz="1600" spc="-1" strike="noStrike">
                <a:solidFill>
                  <a:srgbClr val="000000"/>
                </a:solidFill>
                <a:latin typeface="Lato"/>
                <a:ea typeface="AppleSystemUIFont"/>
              </a:rPr>
              <a:t>Maaaring bumaba ang presyo upang mahikayat ang mga mamimili na bumili.</a:t>
            </a:r>
            <a:endParaRPr b="0" lang="en-PH" sz="1600" spc="-1" strike="noStrike">
              <a:solidFill>
                <a:srgbClr val="000000"/>
              </a:solidFill>
              <a:latin typeface="Arial"/>
            </a:endParaRPr>
          </a:p>
        </p:txBody>
      </p:sp>
      <p:sp>
        <p:nvSpPr>
          <p:cNvPr id="146" name=""/>
          <p:cNvSpPr/>
          <p:nvPr/>
        </p:nvSpPr>
        <p:spPr>
          <a:xfrm>
            <a:off x="828000" y="3024000"/>
            <a:ext cx="360" cy="2340000"/>
          </a:xfrm>
          <a:prstGeom prst="line">
            <a:avLst/>
          </a:prstGeom>
          <a:ln w="0">
            <a:solidFill>
              <a:srgbClr val="000000"/>
            </a:solidFill>
          </a:ln>
        </p:spPr>
        <p:style>
          <a:lnRef idx="0"/>
          <a:fillRef idx="0"/>
          <a:effectRef idx="0"/>
          <a:fontRef idx="minor"/>
        </p:style>
        <p:txBody>
          <a:bodyPr lIns="90000" rIns="90000" tIns="180000" bIns="180000" anchor="ctr" anchorCtr="1">
            <a:noAutofit/>
          </a:bodyPr>
          <a:p>
            <a:endParaRPr b="0" lang="en-PH" sz="1800" spc="-1" strike="noStrike">
              <a:solidFill>
                <a:srgbClr val="000000"/>
              </a:solidFill>
              <a:latin typeface="Arial"/>
              <a:ea typeface="DejaVu Sans"/>
            </a:endParaRPr>
          </a:p>
        </p:txBody>
      </p:sp>
      <p:sp>
        <p:nvSpPr>
          <p:cNvPr id="147" name=""/>
          <p:cNvSpPr/>
          <p:nvPr/>
        </p:nvSpPr>
        <p:spPr>
          <a:xfrm>
            <a:off x="11232000" y="3024000"/>
            <a:ext cx="360" cy="2340000"/>
          </a:xfrm>
          <a:prstGeom prst="line">
            <a:avLst/>
          </a:prstGeom>
          <a:ln w="0">
            <a:solidFill>
              <a:srgbClr val="000000"/>
            </a:solidFill>
          </a:ln>
        </p:spPr>
        <p:style>
          <a:lnRef idx="0"/>
          <a:fillRef idx="0"/>
          <a:effectRef idx="0"/>
          <a:fontRef idx="minor"/>
        </p:style>
        <p:txBody>
          <a:bodyPr lIns="90000" rIns="90000" tIns="180000" bIns="180000" anchor="ctr" anchorCtr="1">
            <a:noAutofit/>
          </a:bodyPr>
          <a:p>
            <a:endParaRPr b="0" lang="en-PH" sz="1800" spc="-1" strike="noStrike">
              <a:solidFill>
                <a:srgbClr val="000000"/>
              </a:solidFill>
              <a:latin typeface="Arial"/>
              <a:ea typeface="DejaVu Sans"/>
            </a:endParaRPr>
          </a:p>
        </p:txBody>
      </p:sp>
      <p:sp>
        <p:nvSpPr>
          <p:cNvPr id="148" name=""/>
          <p:cNvSpPr/>
          <p:nvPr/>
        </p:nvSpPr>
        <p:spPr>
          <a:xfrm flipH="1">
            <a:off x="828000" y="5364000"/>
            <a:ext cx="252000" cy="360"/>
          </a:xfrm>
          <a:prstGeom prst="line">
            <a:avLst/>
          </a:prstGeom>
          <a:ln w="0">
            <a:solidFill>
              <a:srgbClr val="000000"/>
            </a:solidFill>
          </a:ln>
        </p:spPr>
        <p:style>
          <a:lnRef idx="0"/>
          <a:fillRef idx="0"/>
          <a:effectRef idx="0"/>
          <a:fontRef idx="minor"/>
        </p:style>
        <p:txBody>
          <a:bodyPr lIns="90000" rIns="90000" tIns="0" bIns="0" anchor="ctr" anchorCtr="1">
            <a:noAutofit/>
          </a:bodyPr>
          <a:p>
            <a:endParaRPr b="0" lang="en-PH" sz="1800" spc="-1" strike="noStrike">
              <a:solidFill>
                <a:srgbClr val="000000"/>
              </a:solidFill>
              <a:latin typeface="Arial"/>
              <a:ea typeface="DejaVu Sans"/>
            </a:endParaRPr>
          </a:p>
        </p:txBody>
      </p:sp>
      <p:sp>
        <p:nvSpPr>
          <p:cNvPr id="149" name=""/>
          <p:cNvSpPr/>
          <p:nvPr/>
        </p:nvSpPr>
        <p:spPr>
          <a:xfrm flipH="1">
            <a:off x="10980000" y="5364000"/>
            <a:ext cx="252000" cy="360"/>
          </a:xfrm>
          <a:prstGeom prst="line">
            <a:avLst/>
          </a:prstGeom>
          <a:ln w="0">
            <a:solidFill>
              <a:srgbClr val="000000"/>
            </a:solidFill>
          </a:ln>
        </p:spPr>
        <p:style>
          <a:lnRef idx="0"/>
          <a:fillRef idx="0"/>
          <a:effectRef idx="0"/>
          <a:fontRef idx="minor"/>
        </p:style>
        <p:txBody>
          <a:bodyPr lIns="90000" rIns="90000" tIns="0" bIns="0" anchor="ctr" anchorCtr="1">
            <a:noAutofit/>
          </a:bodyPr>
          <a:p>
            <a:endParaRPr b="0" lang="en-PH" sz="1800" spc="-1" strike="noStrike">
              <a:solidFill>
                <a:srgbClr val="000000"/>
              </a:solidFill>
              <a:latin typeface="Arial"/>
              <a:ea typeface="DejaVu Sans"/>
            </a:endParaRPr>
          </a:p>
        </p:txBody>
      </p:sp>
      <p:sp>
        <p:nvSpPr>
          <p:cNvPr id="150" name=""/>
          <p:cNvSpPr/>
          <p:nvPr/>
        </p:nvSpPr>
        <p:spPr>
          <a:xfrm flipH="1">
            <a:off x="10980000" y="3744000"/>
            <a:ext cx="252000" cy="360"/>
          </a:xfrm>
          <a:prstGeom prst="line">
            <a:avLst/>
          </a:prstGeom>
          <a:ln w="0">
            <a:solidFill>
              <a:srgbClr val="000000"/>
            </a:solidFill>
          </a:ln>
        </p:spPr>
        <p:style>
          <a:lnRef idx="0"/>
          <a:fillRef idx="0"/>
          <a:effectRef idx="0"/>
          <a:fontRef idx="minor"/>
        </p:style>
        <p:txBody>
          <a:bodyPr lIns="90000" rIns="90000" tIns="0" bIns="0" anchor="ctr" anchorCtr="1">
            <a:noAutofit/>
          </a:bodyPr>
          <a:p>
            <a:endParaRPr b="0" lang="en-PH" sz="1800" spc="-1" strike="noStrike">
              <a:solidFill>
                <a:srgbClr val="000000"/>
              </a:solidFill>
              <a:latin typeface="Arial"/>
              <a:ea typeface="DejaVu Sans"/>
            </a:endParaRPr>
          </a:p>
        </p:txBody>
      </p:sp>
      <p:sp>
        <p:nvSpPr>
          <p:cNvPr id="151" name=""/>
          <p:cNvSpPr/>
          <p:nvPr/>
        </p:nvSpPr>
        <p:spPr>
          <a:xfrm flipH="1">
            <a:off x="828000" y="4032000"/>
            <a:ext cx="252000" cy="360"/>
          </a:xfrm>
          <a:prstGeom prst="line">
            <a:avLst/>
          </a:prstGeom>
          <a:ln w="0">
            <a:solidFill>
              <a:srgbClr val="000000"/>
            </a:solidFill>
          </a:ln>
        </p:spPr>
        <p:style>
          <a:lnRef idx="0"/>
          <a:fillRef idx="0"/>
          <a:effectRef idx="0"/>
          <a:fontRef idx="minor"/>
        </p:style>
        <p:txBody>
          <a:bodyPr lIns="90000" rIns="90000" tIns="0" bIns="0" anchor="ctr" anchorCtr="1">
            <a:noAutofit/>
          </a:bodyPr>
          <a:p>
            <a:endParaRPr b="0" lang="en-PH" sz="1800" spc="-1" strike="noStrike">
              <a:solidFill>
                <a:srgbClr val="000000"/>
              </a:solidFill>
              <a:latin typeface="Arial"/>
              <a:ea typeface="DejaVu Sans"/>
            </a:endParaRPr>
          </a:p>
        </p:txBody>
      </p:sp>
      <p:sp>
        <p:nvSpPr>
          <p:cNvPr id="152" name=""/>
          <p:cNvSpPr/>
          <p:nvPr/>
        </p:nvSpPr>
        <p:spPr>
          <a:xfrm flipH="1">
            <a:off x="2988000" y="2196000"/>
            <a:ext cx="5940000" cy="360"/>
          </a:xfrm>
          <a:prstGeom prst="line">
            <a:avLst/>
          </a:prstGeom>
          <a:ln w="0">
            <a:solidFill>
              <a:srgbClr val="000000"/>
            </a:solidFill>
          </a:ln>
        </p:spPr>
        <p:style>
          <a:lnRef idx="0"/>
          <a:fillRef idx="0"/>
          <a:effectRef idx="0"/>
          <a:fontRef idx="minor"/>
        </p:style>
        <p:txBody>
          <a:bodyPr lIns="90000" rIns="90000" tIns="0" bIns="0" anchor="ctr" anchorCtr="1">
            <a:noAutofit/>
          </a:bodyPr>
          <a:p>
            <a:endParaRPr b="0" lang="en-PH" sz="1800" spc="-1" strike="noStrike">
              <a:solidFill>
                <a:srgbClr val="000000"/>
              </a:solidFill>
              <a:latin typeface="Arial"/>
              <a:ea typeface="DejaVu Sans"/>
            </a:endParaRPr>
          </a:p>
        </p:txBody>
      </p:sp>
      <p:sp>
        <p:nvSpPr>
          <p:cNvPr id="153" name=""/>
          <p:cNvSpPr/>
          <p:nvPr/>
        </p:nvSpPr>
        <p:spPr>
          <a:xfrm>
            <a:off x="2988000" y="2196000"/>
            <a:ext cx="360" cy="216360"/>
          </a:xfrm>
          <a:prstGeom prst="line">
            <a:avLst/>
          </a:prstGeom>
          <a:ln w="0">
            <a:solidFill>
              <a:srgbClr val="000000"/>
            </a:solidFill>
          </a:ln>
        </p:spPr>
        <p:style>
          <a:lnRef idx="0"/>
          <a:fillRef idx="0"/>
          <a:effectRef idx="0"/>
          <a:fontRef idx="minor"/>
        </p:style>
        <p:txBody>
          <a:bodyPr lIns="90000" rIns="90000" tIns="180000" bIns="180000" anchor="ctr" anchorCtr="1">
            <a:noAutofit/>
          </a:bodyPr>
          <a:p>
            <a:endParaRPr b="0" lang="en-PH" sz="1800" spc="-1" strike="noStrike">
              <a:solidFill>
                <a:srgbClr val="000000"/>
              </a:solidFill>
              <a:latin typeface="Arial"/>
              <a:ea typeface="DejaVu Sans"/>
            </a:endParaRPr>
          </a:p>
        </p:txBody>
      </p:sp>
      <p:sp>
        <p:nvSpPr>
          <p:cNvPr id="154" name=""/>
          <p:cNvSpPr/>
          <p:nvPr/>
        </p:nvSpPr>
        <p:spPr>
          <a:xfrm>
            <a:off x="8928000" y="2196360"/>
            <a:ext cx="360" cy="216360"/>
          </a:xfrm>
          <a:prstGeom prst="line">
            <a:avLst/>
          </a:prstGeom>
          <a:ln w="0">
            <a:solidFill>
              <a:srgbClr val="000000"/>
            </a:solidFill>
          </a:ln>
        </p:spPr>
        <p:style>
          <a:lnRef idx="0"/>
          <a:fillRef idx="0"/>
          <a:effectRef idx="0"/>
          <a:fontRef idx="minor"/>
        </p:style>
        <p:txBody>
          <a:bodyPr lIns="90000" rIns="90000" tIns="180000" bIns="180000" anchor="ctr" anchorCtr="1">
            <a:noAutofit/>
          </a:bodyPr>
          <a:p>
            <a:endParaRPr b="0" lang="en-PH" sz="1800" spc="-1" strike="noStrike">
              <a:solidFill>
                <a:srgbClr val="000000"/>
              </a:solidFill>
              <a:latin typeface="Arial"/>
              <a:ea typeface="DejaVu Sans"/>
            </a:endParaRPr>
          </a:p>
        </p:txBody>
      </p:sp>
      <p:sp>
        <p:nvSpPr>
          <p:cNvPr id="155" name=""/>
          <p:cNvSpPr/>
          <p:nvPr/>
        </p:nvSpPr>
        <p:spPr>
          <a:xfrm>
            <a:off x="5940000" y="1980360"/>
            <a:ext cx="360" cy="216360"/>
          </a:xfrm>
          <a:prstGeom prst="line">
            <a:avLst/>
          </a:prstGeom>
          <a:ln w="0">
            <a:solidFill>
              <a:srgbClr val="000000"/>
            </a:solidFill>
          </a:ln>
        </p:spPr>
        <p:style>
          <a:lnRef idx="0"/>
          <a:fillRef idx="0"/>
          <a:effectRef idx="0"/>
          <a:fontRef idx="minor"/>
        </p:style>
        <p:txBody>
          <a:bodyPr lIns="90000" rIns="90000" tIns="180000" bIns="180000" anchor="ctr" anchorCtr="1">
            <a:noAutofit/>
          </a:bodyPr>
          <a:p>
            <a:endParaRPr b="0" lang="en-PH"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Rectangle 8"/>
          <p:cNvSpPr/>
          <p:nvPr/>
        </p:nvSpPr>
        <p:spPr>
          <a:xfrm>
            <a:off x="-113040" y="532080"/>
            <a:ext cx="109126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7" name="Rectangle 9"/>
          <p:cNvSpPr/>
          <p:nvPr/>
        </p:nvSpPr>
        <p:spPr>
          <a:xfrm>
            <a:off x="426960" y="604080"/>
            <a:ext cx="10552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900" spc="-1" strike="noStrike">
                <a:solidFill>
                  <a:srgbClr val="ffffff"/>
                </a:solidFill>
                <a:latin typeface="Montserrat Medium"/>
                <a:ea typeface="DejaVu Sans"/>
              </a:rPr>
              <a:t>Pagtugon sa mga Suliraning Dulot ng </a:t>
            </a:r>
            <a:r>
              <a:rPr b="1" i="1" lang="en-PH" sz="2900" spc="-1" strike="noStrike">
                <a:solidFill>
                  <a:srgbClr val="ffffff"/>
                </a:solidFill>
                <a:latin typeface="Montserrat Medium"/>
                <a:ea typeface="DejaVu Sans"/>
              </a:rPr>
              <a:t>Surplus </a:t>
            </a:r>
            <a:r>
              <a:rPr b="1" lang="en-PH" sz="2900" spc="-1" strike="noStrike">
                <a:solidFill>
                  <a:srgbClr val="ffffff"/>
                </a:solidFill>
                <a:latin typeface="Montserrat Medium"/>
                <a:ea typeface="DejaVu Sans"/>
              </a:rPr>
              <a:t>at </a:t>
            </a:r>
            <a:r>
              <a:rPr b="1" i="1" lang="en-PH" sz="2900" spc="-1" strike="noStrike">
                <a:solidFill>
                  <a:srgbClr val="ffffff"/>
                </a:solidFill>
                <a:latin typeface="Montserrat Medium"/>
                <a:ea typeface="DejaVu Sans"/>
              </a:rPr>
              <a:t>Shortage</a:t>
            </a:r>
            <a:endParaRPr b="0" lang="en-PH" sz="290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8" name=""/>
          <p:cNvSpPr/>
          <p:nvPr/>
        </p:nvSpPr>
        <p:spPr>
          <a:xfrm>
            <a:off x="772200" y="1451880"/>
            <a:ext cx="10269000" cy="3454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pPr>
            <a:r>
              <a:rPr b="1" i="1" lang="en-PH" sz="2000" spc="-1" strike="noStrike">
                <a:solidFill>
                  <a:srgbClr val="000000"/>
                </a:solidFill>
                <a:latin typeface="Lato"/>
              </a:rPr>
              <a:t>Pagtugon ng mga Konsumer at Prodyuser</a:t>
            </a:r>
            <a:endParaRPr b="0" lang="en-PH" sz="20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Sa panahon ng </a:t>
            </a:r>
            <a:r>
              <a:rPr b="0" i="1" lang="en-PH" sz="1800" spc="-1" strike="noStrike">
                <a:solidFill>
                  <a:srgbClr val="000000"/>
                </a:solidFill>
                <a:latin typeface="Lato"/>
                <a:ea typeface="AppleSystemUIFont"/>
              </a:rPr>
              <a:t>shortage</a:t>
            </a:r>
            <a:r>
              <a:rPr b="0" lang="en-PH" sz="1800" spc="-1" strike="noStrike">
                <a:solidFill>
                  <a:srgbClr val="000000"/>
                </a:solidFill>
                <a:latin typeface="Lato"/>
                <a:ea typeface="AppleSystemUIFont"/>
              </a:rPr>
              <a:t>, mas maiiwasan ang mga epekto nito kung mas magiging matalino ang mga konsumer sa kanilang pamimili tulad ng paghahanap ng mga alternatibong produkto at serbisyo at pag-iwas sa </a:t>
            </a:r>
            <a:r>
              <a:rPr b="0" i="1" lang="en-PH" sz="1800" spc="-1" strike="noStrike">
                <a:solidFill>
                  <a:srgbClr val="000000"/>
                </a:solidFill>
                <a:latin typeface="Lato"/>
                <a:ea typeface="AppleSystemUIFont"/>
              </a:rPr>
              <a:t>panic buying</a:t>
            </a:r>
            <a:r>
              <a:rPr b="0" lang="en-PH" sz="1800" spc="-1" strike="noStrike">
                <a:solidFill>
                  <a:srgbClr val="000000"/>
                </a:solidFill>
                <a:latin typeface="Lato"/>
                <a:ea typeface="AppleSystemUIFont"/>
              </a:rPr>
              <a:t>. Makatutulong naman ang mga prodyuser sa pagpapataas ng kanilang produksiyon, maaaring sa pamamagitan ng pagdadagdag ng mga manggagawa o paggamit ng teknolohiya.</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Kapag may </a:t>
            </a:r>
            <a:r>
              <a:rPr b="0" i="1" lang="en-PH" sz="1800" spc="-1" strike="noStrike">
                <a:solidFill>
                  <a:srgbClr val="000000"/>
                </a:solidFill>
                <a:latin typeface="Lato"/>
                <a:ea typeface="AppleSystemUIFont"/>
              </a:rPr>
              <a:t>surplus</a:t>
            </a:r>
            <a:r>
              <a:rPr b="0" lang="en-PH" sz="1800" spc="-1" strike="noStrike">
                <a:solidFill>
                  <a:srgbClr val="000000"/>
                </a:solidFill>
                <a:latin typeface="Lato"/>
                <a:ea typeface="AppleSystemUIFont"/>
              </a:rPr>
              <a:t> naman sa pamilihan, maaaring babaan ng mga prodyuser ang presyo ng kanilang mga produkto at serbisyo para mahikayat ang mga konsumer na bumili. Ang mga konsumer naman ay maaaring dagdagan ang kanilang pagkonsumo sa mga produkto at serbisyo.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Rectangle 10"/>
          <p:cNvSpPr/>
          <p:nvPr/>
        </p:nvSpPr>
        <p:spPr>
          <a:xfrm>
            <a:off x="-113040" y="532080"/>
            <a:ext cx="109126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0" name="Rectangle 11"/>
          <p:cNvSpPr/>
          <p:nvPr/>
        </p:nvSpPr>
        <p:spPr>
          <a:xfrm>
            <a:off x="426960" y="604080"/>
            <a:ext cx="105526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2900" spc="-1" strike="noStrike">
                <a:solidFill>
                  <a:srgbClr val="ffffff"/>
                </a:solidFill>
                <a:latin typeface="Montserrat Medium"/>
                <a:ea typeface="DejaVu Sans"/>
              </a:rPr>
              <a:t>Pagtugon sa mga Suliraning Dulot ng </a:t>
            </a:r>
            <a:r>
              <a:rPr b="1" i="1" lang="en-PH" sz="2900" spc="-1" strike="noStrike">
                <a:solidFill>
                  <a:srgbClr val="ffffff"/>
                </a:solidFill>
                <a:latin typeface="Montserrat Medium"/>
                <a:ea typeface="DejaVu Sans"/>
              </a:rPr>
              <a:t>Surplus </a:t>
            </a:r>
            <a:r>
              <a:rPr b="1" lang="en-PH" sz="2900" spc="-1" strike="noStrike">
                <a:solidFill>
                  <a:srgbClr val="ffffff"/>
                </a:solidFill>
                <a:latin typeface="Montserrat Medium"/>
                <a:ea typeface="DejaVu Sans"/>
              </a:rPr>
              <a:t>at </a:t>
            </a:r>
            <a:r>
              <a:rPr b="1" i="1" lang="en-PH" sz="2900" spc="-1" strike="noStrike">
                <a:solidFill>
                  <a:srgbClr val="ffffff"/>
                </a:solidFill>
                <a:latin typeface="Montserrat Medium"/>
                <a:ea typeface="DejaVu Sans"/>
              </a:rPr>
              <a:t>Shortage</a:t>
            </a:r>
            <a:endParaRPr b="0" lang="en-PH" sz="290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1" name=""/>
          <p:cNvSpPr/>
          <p:nvPr/>
        </p:nvSpPr>
        <p:spPr>
          <a:xfrm>
            <a:off x="772200" y="1451880"/>
            <a:ext cx="10747440" cy="4661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pPr>
            <a:r>
              <a:rPr b="1" i="1" lang="en-PH" sz="2000" spc="-1" strike="noStrike">
                <a:solidFill>
                  <a:srgbClr val="000000"/>
                </a:solidFill>
                <a:latin typeface="Lato"/>
              </a:rPr>
              <a:t>Pagtugon ng Pamahalaan</a:t>
            </a:r>
            <a:endParaRPr b="0" lang="en-PH" sz="20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AppleSystemUIFont"/>
              </a:rPr>
              <a:t>Ilan sa mga maaaring gawin ng pamahalaan ay ang sumusunod:</a:t>
            </a:r>
            <a:endParaRPr b="0" lang="en-PH" sz="1800" spc="-1" strike="noStrike">
              <a:solidFill>
                <a:srgbClr val="000000"/>
              </a:solidFill>
              <a:latin typeface="Arial"/>
            </a:endParaRPr>
          </a:p>
          <a:p>
            <a:pPr lvl="1" marL="432000" indent="-216000" algn="just">
              <a:lnSpc>
                <a:spcPct val="100000"/>
              </a:lnSpc>
              <a:spcBef>
                <a:spcPts val="567"/>
              </a:spcBef>
              <a:spcAft>
                <a:spcPts val="567"/>
              </a:spcAft>
              <a:buClr>
                <a:srgbClr val="000000"/>
              </a:buClr>
              <a:buSzPct val="45000"/>
              <a:buFont typeface="Symbol"/>
              <a:buChar char=""/>
            </a:pPr>
            <a:r>
              <a:rPr b="1" lang="en-PH" sz="1800" spc="-1" strike="noStrike">
                <a:solidFill>
                  <a:srgbClr val="000000"/>
                </a:solidFill>
                <a:latin typeface="Lato"/>
                <a:ea typeface="AppleSystemUIFont"/>
              </a:rPr>
              <a:t>Price floor</a:t>
            </a:r>
            <a:r>
              <a:rPr b="0" lang="en-PH" sz="1800" spc="-1" strike="noStrike">
                <a:solidFill>
                  <a:srgbClr val="000000"/>
                </a:solidFill>
                <a:latin typeface="Lato"/>
                <a:ea typeface="AppleSystemUIFont"/>
              </a:rPr>
              <a:t> – regulasyon sa pamilihan kung saan maaaring itakda ng pamahalaan ang pinakamababang presyo para sa isang produkto o serbisyo sa pamilihan. Maaari itong gawin sa panahon ng </a:t>
            </a:r>
            <a:r>
              <a:rPr b="0" i="1" lang="en-PH" sz="1800" spc="-1" strike="noStrike">
                <a:solidFill>
                  <a:srgbClr val="000000"/>
                </a:solidFill>
                <a:latin typeface="Lato"/>
                <a:ea typeface="AppleSystemUIFont"/>
              </a:rPr>
              <a:t>surplus</a:t>
            </a:r>
            <a:r>
              <a:rPr b="0" lang="en-PH" sz="1800" spc="-1" strike="noStrike">
                <a:solidFill>
                  <a:srgbClr val="000000"/>
                </a:solidFill>
                <a:latin typeface="Lato"/>
                <a:ea typeface="AppleSystemUIFont"/>
              </a:rPr>
              <a:t> upang maprotektahan ang kita ng mga prodyuser dahil sa pagbaba ng presyo.</a:t>
            </a:r>
            <a:endParaRPr b="0" lang="en-PH" sz="1800" spc="-1" strike="noStrike">
              <a:solidFill>
                <a:srgbClr val="000000"/>
              </a:solidFill>
              <a:latin typeface="Arial"/>
            </a:endParaRPr>
          </a:p>
          <a:p>
            <a:pPr lvl="1" marL="432000" indent="-216000" algn="just">
              <a:lnSpc>
                <a:spcPct val="100000"/>
              </a:lnSpc>
              <a:spcBef>
                <a:spcPts val="567"/>
              </a:spcBef>
              <a:spcAft>
                <a:spcPts val="567"/>
              </a:spcAft>
              <a:buClr>
                <a:srgbClr val="000000"/>
              </a:buClr>
              <a:buSzPct val="45000"/>
              <a:buFont typeface="Symbol"/>
              <a:buChar char=""/>
            </a:pPr>
            <a:r>
              <a:rPr b="1" lang="en-PH" sz="1800" spc="-1" strike="noStrike">
                <a:solidFill>
                  <a:srgbClr val="000000"/>
                </a:solidFill>
                <a:latin typeface="Lato"/>
                <a:ea typeface="AppleSystemUIFont"/>
              </a:rPr>
              <a:t>Price ceiling</a:t>
            </a:r>
            <a:r>
              <a:rPr b="0" lang="en-PH" sz="1800" spc="-1" strike="noStrike">
                <a:solidFill>
                  <a:srgbClr val="000000"/>
                </a:solidFill>
                <a:latin typeface="Lato"/>
                <a:ea typeface="AppleSystemUIFont"/>
              </a:rPr>
              <a:t> – regulasyon na nagtatakda ng pinakamataas na presyo para sa isang produkto o serbisyo sa pamilihan. Ipinatutupad ito sa tuwing may </a:t>
            </a:r>
            <a:r>
              <a:rPr b="0" i="1" lang="en-PH" sz="1800" spc="-1" strike="noStrike">
                <a:solidFill>
                  <a:srgbClr val="000000"/>
                </a:solidFill>
                <a:latin typeface="Lato"/>
                <a:ea typeface="AppleSystemUIFont"/>
              </a:rPr>
              <a:t>shortage</a:t>
            </a:r>
            <a:r>
              <a:rPr b="0" lang="en-PH" sz="1800" spc="-1" strike="noStrike">
                <a:solidFill>
                  <a:srgbClr val="000000"/>
                </a:solidFill>
                <a:latin typeface="Lato"/>
                <a:ea typeface="AppleSystemUIFont"/>
              </a:rPr>
              <a:t> sa isang pamilihan kung saan tumataas ang presyo ng mga bilihin upang maprotektahan ang mga konsumer.</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Kapag may </a:t>
            </a:r>
            <a:r>
              <a:rPr b="0" i="1" lang="en-PH" sz="1800" spc="-1" strike="noStrike">
                <a:solidFill>
                  <a:srgbClr val="000000"/>
                </a:solidFill>
                <a:latin typeface="Lato"/>
                <a:ea typeface="AppleSystemUIFont"/>
              </a:rPr>
              <a:t>shortage</a:t>
            </a:r>
            <a:r>
              <a:rPr b="0" lang="en-PH" sz="1800" spc="-1" strike="noStrike">
                <a:solidFill>
                  <a:srgbClr val="000000"/>
                </a:solidFill>
                <a:latin typeface="Lato"/>
                <a:ea typeface="AppleSystemUIFont"/>
              </a:rPr>
              <a:t>, maaari din itong tugunan ng pamahalaan sa pamamagitan ng pagsusuplay sa kulang na produkto o serbisyo, halimbawa, nag-aangkat ang pamahalaan ng bigas mula sa ibang bansa para tugunan ang kakulangan nito. Sa panahon naman ng </a:t>
            </a:r>
            <a:r>
              <a:rPr b="0" i="1" lang="en-PH" sz="1800" spc="-1" strike="noStrike">
                <a:solidFill>
                  <a:srgbClr val="000000"/>
                </a:solidFill>
                <a:latin typeface="Lato"/>
                <a:ea typeface="AppleSystemUIFont"/>
              </a:rPr>
              <a:t>surplus</a:t>
            </a:r>
            <a:r>
              <a:rPr b="0" lang="en-PH" sz="1800" spc="-1" strike="noStrike">
                <a:solidFill>
                  <a:srgbClr val="000000"/>
                </a:solidFill>
                <a:latin typeface="Lato"/>
                <a:ea typeface="AppleSystemUIFont"/>
              </a:rPr>
              <a:t>, maaaring ang pamahalaan ang bumili ng mga labis na produkto mula sa mga prodyuser.</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Rectangle 15"/>
          <p:cNvSpPr/>
          <p:nvPr/>
        </p:nvSpPr>
        <p:spPr>
          <a:xfrm>
            <a:off x="-113040" y="552240"/>
            <a:ext cx="368100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3" name="Rectangle 192"/>
          <p:cNvSpPr/>
          <p:nvPr/>
        </p:nvSpPr>
        <p:spPr>
          <a:xfrm>
            <a:off x="540000" y="480240"/>
            <a:ext cx="2867760" cy="651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64" name="Rectangle 194"/>
          <p:cNvSpPr/>
          <p:nvPr/>
        </p:nvSpPr>
        <p:spPr>
          <a:xfrm>
            <a:off x="720000" y="1496160"/>
            <a:ext cx="1096920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5" name=""/>
          <p:cNvSpPr/>
          <p:nvPr/>
        </p:nvSpPr>
        <p:spPr>
          <a:xfrm>
            <a:off x="805320" y="1496160"/>
            <a:ext cx="10534320" cy="21034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0" lang="en-PH" sz="1800" spc="-1" strike="noStrike">
                <a:solidFill>
                  <a:srgbClr val="000000"/>
                </a:solidFill>
                <a:latin typeface="Lato"/>
              </a:rPr>
              <a:t>I. Panuto: Sagutin ang sumusunod na tanong.</a:t>
            </a:r>
            <a:endParaRPr b="0" lang="en-PH" sz="1800" spc="-1" strike="noStrike">
              <a:solidFill>
                <a:srgbClr val="000000"/>
              </a:solidFill>
              <a:latin typeface="Arial"/>
            </a:endParaRPr>
          </a:p>
          <a:p>
            <a:pPr lvl="1" marL="432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Paano nagkaiba ang kalagayang ekilibriyo at disekilibriyo sa pamilihan?</a:t>
            </a:r>
            <a:endParaRPr b="0" lang="en-PH" sz="1800" spc="-1" strike="noStrike">
              <a:solidFill>
                <a:srgbClr val="000000"/>
              </a:solidFill>
              <a:latin typeface="Arial"/>
            </a:endParaRPr>
          </a:p>
          <a:p>
            <a:pPr lvl="1" marL="432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Paano maaaring makatulong ang mga konsumer at mga prodyuser sa pagkontrol sa epekto na dulot ng </a:t>
            </a:r>
            <a:r>
              <a:rPr b="0" i="1" lang="en-PH" sz="1800" spc="-1" strike="noStrike">
                <a:solidFill>
                  <a:srgbClr val="000000"/>
                </a:solidFill>
                <a:latin typeface="Lato"/>
              </a:rPr>
              <a:t>surplus</a:t>
            </a:r>
            <a:r>
              <a:rPr b="0" lang="en-PH" sz="1800" spc="-1" strike="noStrike">
                <a:solidFill>
                  <a:srgbClr val="000000"/>
                </a:solidFill>
                <a:latin typeface="Lato"/>
              </a:rPr>
              <a:t> at </a:t>
            </a:r>
            <a:r>
              <a:rPr b="0" i="1" lang="en-PH" sz="1800" spc="-1" strike="noStrike">
                <a:solidFill>
                  <a:srgbClr val="000000"/>
                </a:solidFill>
                <a:latin typeface="Lato"/>
              </a:rPr>
              <a:t>shortage</a:t>
            </a:r>
            <a:r>
              <a:rPr b="0" lang="en-PH" sz="1800" spc="-1" strike="noStrike">
                <a:solidFill>
                  <a:srgbClr val="000000"/>
                </a:solidFill>
                <a:latin typeface="Lato"/>
              </a:rPr>
              <a:t>?</a:t>
            </a:r>
            <a:endParaRPr b="0" lang="en-PH" sz="1800" spc="-1" strike="noStrike">
              <a:solidFill>
                <a:srgbClr val="000000"/>
              </a:solidFill>
              <a:latin typeface="Arial"/>
            </a:endParaRPr>
          </a:p>
          <a:p>
            <a:pPr lvl="1" marL="432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Paano matutugunan ng pamahalaan ang mga suliranin na dulot ng </a:t>
            </a:r>
            <a:r>
              <a:rPr b="0" i="1" lang="en-PH" sz="1800" spc="-1" strike="noStrike">
                <a:solidFill>
                  <a:srgbClr val="000000"/>
                </a:solidFill>
                <a:latin typeface="Lato"/>
              </a:rPr>
              <a:t>surplus</a:t>
            </a:r>
            <a:r>
              <a:rPr b="0" lang="en-PH" sz="1800" spc="-1" strike="noStrike">
                <a:solidFill>
                  <a:srgbClr val="000000"/>
                </a:solidFill>
                <a:latin typeface="Lato"/>
              </a:rPr>
              <a:t> at </a:t>
            </a:r>
            <a:r>
              <a:rPr b="0" i="1" lang="en-PH" sz="1800" spc="-1" strike="noStrike">
                <a:solidFill>
                  <a:srgbClr val="000000"/>
                </a:solidFill>
                <a:latin typeface="Lato"/>
              </a:rPr>
              <a:t>shortage</a:t>
            </a:r>
            <a:r>
              <a:rPr b="0" lang="en-PH" sz="1800" spc="-1" strike="noStrike">
                <a:solidFill>
                  <a:srgbClr val="000000"/>
                </a:solidFill>
                <a:latin typeface="Lato"/>
              </a:rPr>
              <a: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Rectangle 1"/>
          <p:cNvSpPr/>
          <p:nvPr/>
        </p:nvSpPr>
        <p:spPr>
          <a:xfrm>
            <a:off x="-113040" y="552240"/>
            <a:ext cx="548028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7" name="Rectangle 2"/>
          <p:cNvSpPr/>
          <p:nvPr/>
        </p:nvSpPr>
        <p:spPr>
          <a:xfrm>
            <a:off x="426960" y="527760"/>
            <a:ext cx="4940280" cy="67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8" name="Rectangle 3"/>
          <p:cNvSpPr/>
          <p:nvPr/>
        </p:nvSpPr>
        <p:spPr>
          <a:xfrm>
            <a:off x="540000" y="195480"/>
            <a:ext cx="482724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69" name=""/>
          <p:cNvSpPr/>
          <p:nvPr/>
        </p:nvSpPr>
        <p:spPr>
          <a:xfrm>
            <a:off x="977760" y="1440000"/>
            <a:ext cx="10361880" cy="22345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Pantay ang dami ng suplay at dami ng demand sa ekilibriyo samantalang ito naman ay hindi pantay sa disekilibriyo.</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Sa pamamagitan ng pagiging matalinong konsumer, at pag-iwas sa pagho-hoard ng mga produkto.</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Sa pagpapatupad ng iba’t ibang regulasyon katulad ng price ceiling at price floor.</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1866</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2023-07-11T17:45:45Z</dcterms:modified>
  <cp:revision>209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