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8880" cy="68547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5760" cy="2795760"/>
          </a:xfrm>
          <a:prstGeom prst="rect">
            <a:avLst/>
          </a:prstGeom>
          <a:ln w="0">
            <a:noFill/>
          </a:ln>
        </p:spPr>
      </p:pic>
      <p:sp>
        <p:nvSpPr>
          <p:cNvPr id="2" name="Rectangle 5"/>
          <p:cNvSpPr/>
          <p:nvPr/>
        </p:nvSpPr>
        <p:spPr>
          <a:xfrm>
            <a:off x="3487320" y="1475280"/>
            <a:ext cx="8701200" cy="38592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701200" cy="3808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8880" cy="631800"/>
          </a:xfrm>
          <a:prstGeom prst="rect">
            <a:avLst/>
          </a:prstGeom>
          <a:ln w="0">
            <a:noFill/>
          </a:ln>
        </p:spPr>
      </p:pic>
      <p:sp>
        <p:nvSpPr>
          <p:cNvPr id="43" name="Rectangle 7"/>
          <p:cNvSpPr/>
          <p:nvPr/>
        </p:nvSpPr>
        <p:spPr>
          <a:xfrm>
            <a:off x="10868760" y="0"/>
            <a:ext cx="967320" cy="9673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31400" cy="1031400"/>
          </a:xfrm>
          <a:prstGeom prst="rect">
            <a:avLst/>
          </a:prstGeom>
          <a:ln w="0">
            <a:noFill/>
          </a:ln>
        </p:spPr>
      </p:pic>
      <p:sp>
        <p:nvSpPr>
          <p:cNvPr id="45" name="TextBox 9"/>
          <p:cNvSpPr/>
          <p:nvPr/>
        </p:nvSpPr>
        <p:spPr>
          <a:xfrm>
            <a:off x="185400" y="6362280"/>
            <a:ext cx="4688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20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8880" cy="631800"/>
          </a:xfrm>
          <a:prstGeom prst="rect">
            <a:avLst/>
          </a:prstGeom>
          <a:ln w="0">
            <a:noFill/>
          </a:ln>
        </p:spPr>
      </p:pic>
      <p:sp>
        <p:nvSpPr>
          <p:cNvPr id="86" name="Rectangle 7"/>
          <p:cNvSpPr/>
          <p:nvPr/>
        </p:nvSpPr>
        <p:spPr>
          <a:xfrm>
            <a:off x="10868760" y="0"/>
            <a:ext cx="967320" cy="967320"/>
          </a:xfrm>
          <a:prstGeom prst="rect">
            <a:avLst/>
          </a:prstGeom>
          <a:solidFill>
            <a:srgbClr val="9c0000"/>
          </a:solidFill>
          <a:ln w="12600">
            <a:noFill/>
          </a:ln>
        </p:spPr>
        <p:style>
          <a:lnRef idx="0"/>
          <a:fillRef idx="0"/>
          <a:effectRef idx="0"/>
          <a:fontRef idx="minor"/>
        </p:style>
      </p:sp>
      <p:pic>
        <p:nvPicPr>
          <p:cNvPr id="87" name="Picture 10" descr=""/>
          <p:cNvPicPr/>
          <p:nvPr/>
        </p:nvPicPr>
        <p:blipFill>
          <a:blip r:embed="rId3"/>
          <a:stretch/>
        </p:blipFill>
        <p:spPr>
          <a:xfrm>
            <a:off x="10857240" y="-64440"/>
            <a:ext cx="1031400" cy="1031400"/>
          </a:xfrm>
          <a:prstGeom prst="rect">
            <a:avLst/>
          </a:prstGeom>
          <a:ln w="0">
            <a:noFill/>
          </a:ln>
        </p:spPr>
      </p:pic>
      <p:sp>
        <p:nvSpPr>
          <p:cNvPr id="88" name="TextBox 9"/>
          <p:cNvSpPr/>
          <p:nvPr/>
        </p:nvSpPr>
        <p:spPr>
          <a:xfrm>
            <a:off x="185400" y="6362280"/>
            <a:ext cx="4688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20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13200" cy="3381480"/>
          </a:xfrm>
          <a:prstGeom prst="rect">
            <a:avLst/>
          </a:prstGeom>
          <a:ln w="126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3780000" y="2948040"/>
            <a:ext cx="80971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MULTIPLICATION AND DIVISION OF POLYNOMIALS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p:nvPr>
        </p:nvSpPr>
        <p:spPr>
          <a:xfrm>
            <a:off x="361080" y="871560"/>
            <a:ext cx="11518560" cy="4348080"/>
          </a:xfrm>
          <a:prstGeom prst="rect">
            <a:avLst/>
          </a:prstGeom>
          <a:noFill/>
          <a:ln w="0">
            <a:noFill/>
          </a:ln>
        </p:spPr>
        <p:txBody>
          <a:bodyPr lIns="90000" rIns="90000" tIns="45000" bIns="45000" anchor="t">
            <a:noAutofit/>
          </a:bodyPr>
          <a:p>
            <a:pPr>
              <a:lnSpc>
                <a:spcPct val="100000"/>
              </a:lnSpc>
              <a:buNone/>
            </a:pPr>
            <a:r>
              <a:rPr b="1" lang="en-PH" sz="1800" spc="-1" strike="noStrike">
                <a:solidFill>
                  <a:srgbClr val="000000"/>
                </a:solidFill>
                <a:latin typeface="Lato"/>
                <a:ea typeface="Arial;Arial"/>
              </a:rPr>
              <a:t>INSTRUCTION: </a:t>
            </a:r>
            <a:r>
              <a:rPr b="0" lang="en-PH" sz="1800" spc="-1" strike="noStrike">
                <a:solidFill>
                  <a:srgbClr val="000000"/>
                </a:solidFill>
                <a:latin typeface="Lato"/>
                <a:ea typeface="Arial;Arial"/>
              </a:rPr>
              <a:t>Solve each problem.</a:t>
            </a:r>
            <a:endParaRPr b="0" lang="en-PH" sz="1800" spc="-1" strike="noStrike">
              <a:latin typeface="Arial"/>
            </a:endParaRPr>
          </a:p>
        </p:txBody>
      </p:sp>
      <p:sp>
        <p:nvSpPr>
          <p:cNvPr id="196" name=""/>
          <p:cNvSpPr/>
          <p:nvPr/>
        </p:nvSpPr>
        <p:spPr>
          <a:xfrm>
            <a:off x="180000" y="180000"/>
            <a:ext cx="4497840" cy="1185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97" name="" descr=""/>
          <p:cNvPicPr/>
          <p:nvPr/>
        </p:nvPicPr>
        <p:blipFill>
          <a:blip r:embed="rId1"/>
          <a:stretch/>
        </p:blipFill>
        <p:spPr>
          <a:xfrm>
            <a:off x="1992600" y="1347480"/>
            <a:ext cx="8206560" cy="4772160"/>
          </a:xfrm>
          <a:prstGeom prst="rect">
            <a:avLst/>
          </a:prstGeom>
          <a:ln w="0">
            <a:noFill/>
          </a:ln>
        </p:spPr>
      </p:pic>
      <p:sp>
        <p:nvSpPr>
          <p:cNvPr id="198" name=""/>
          <p:cNvSpPr/>
          <p:nvPr/>
        </p:nvSpPr>
        <p:spPr>
          <a:xfrm>
            <a:off x="1800000" y="1476000"/>
            <a:ext cx="3722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Arial"/>
              </a:rPr>
              <a:t>1. </a:t>
            </a:r>
            <a:endParaRPr b="0" lang="en-PH" sz="1800" spc="-1" strike="noStrike">
              <a:latin typeface="Arial"/>
            </a:endParaRPr>
          </a:p>
        </p:txBody>
      </p:sp>
      <p:sp>
        <p:nvSpPr>
          <p:cNvPr id="199" name=""/>
          <p:cNvSpPr/>
          <p:nvPr/>
        </p:nvSpPr>
        <p:spPr>
          <a:xfrm>
            <a:off x="1787400" y="3505680"/>
            <a:ext cx="3722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Arial"/>
              </a:rPr>
              <a:t>2.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p:nvPr>
        </p:nvSpPr>
        <p:spPr>
          <a:xfrm>
            <a:off x="361080" y="1365840"/>
            <a:ext cx="11518560" cy="4348080"/>
          </a:xfrm>
          <a:prstGeom prst="rect">
            <a:avLst/>
          </a:prstGeom>
          <a:noFill/>
          <a:ln w="0">
            <a:noFill/>
          </a:ln>
        </p:spPr>
        <p:txBody>
          <a:bodyPr lIns="90000" rIns="90000" tIns="45000" bIns="45000" anchor="t">
            <a:noAutofit/>
          </a:bodyPr>
          <a:p>
            <a:pPr>
              <a:lnSpc>
                <a:spcPct val="100000"/>
              </a:lnSpc>
              <a:buNone/>
            </a:pPr>
            <a:r>
              <a:rPr b="1" lang="en-PH" sz="1800" spc="-1" strike="noStrike">
                <a:solidFill>
                  <a:srgbClr val="000000"/>
                </a:solidFill>
                <a:latin typeface="Lato"/>
                <a:ea typeface="Arial;Arial"/>
              </a:rPr>
              <a:t>INSTRUCTION: </a:t>
            </a:r>
            <a:r>
              <a:rPr b="0" lang="en-PH" sz="1800" spc="-1" strike="noStrike">
                <a:solidFill>
                  <a:srgbClr val="000000"/>
                </a:solidFill>
                <a:latin typeface="Lato"/>
                <a:ea typeface="Arial;Arial"/>
              </a:rPr>
              <a:t>Solve each problem.</a:t>
            </a:r>
            <a:endParaRPr b="0" lang="en-PH" sz="1800" spc="-1" strike="noStrike">
              <a:latin typeface="Arial"/>
            </a:endParaRPr>
          </a:p>
        </p:txBody>
      </p:sp>
      <p:sp>
        <p:nvSpPr>
          <p:cNvPr id="201" name=""/>
          <p:cNvSpPr/>
          <p:nvPr/>
        </p:nvSpPr>
        <p:spPr>
          <a:xfrm>
            <a:off x="180000" y="180000"/>
            <a:ext cx="4497840" cy="1185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202" name=""/>
          <p:cNvSpPr/>
          <p:nvPr/>
        </p:nvSpPr>
        <p:spPr>
          <a:xfrm>
            <a:off x="2160000" y="2326320"/>
            <a:ext cx="3722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Arial"/>
              </a:rPr>
              <a:t>1. </a:t>
            </a:r>
            <a:endParaRPr b="0" lang="en-PH" sz="1800" spc="-1" strike="noStrike">
              <a:latin typeface="Arial"/>
            </a:endParaRPr>
          </a:p>
        </p:txBody>
      </p:sp>
      <p:sp>
        <p:nvSpPr>
          <p:cNvPr id="203" name=""/>
          <p:cNvSpPr/>
          <p:nvPr/>
        </p:nvSpPr>
        <p:spPr>
          <a:xfrm>
            <a:off x="2070000" y="3387600"/>
            <a:ext cx="3722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Arial"/>
              </a:rPr>
              <a:t>2. </a:t>
            </a:r>
            <a:endParaRPr b="0" lang="en-PH" sz="1800" spc="-1" strike="noStrike">
              <a:latin typeface="Arial"/>
            </a:endParaRPr>
          </a:p>
        </p:txBody>
      </p:sp>
      <p:pic>
        <p:nvPicPr>
          <p:cNvPr id="204" name="" descr=""/>
          <p:cNvPicPr/>
          <p:nvPr/>
        </p:nvPicPr>
        <p:blipFill>
          <a:blip r:embed="rId1"/>
          <a:stretch/>
        </p:blipFill>
        <p:spPr>
          <a:xfrm rot="10792200">
            <a:off x="2423880" y="2169360"/>
            <a:ext cx="8552160" cy="2972880"/>
          </a:xfrm>
          <a:prstGeom prst="rect">
            <a:avLst/>
          </a:prstGeom>
          <a:ln w="0">
            <a:noFill/>
          </a:ln>
        </p:spPr>
      </p:pic>
      <p:sp>
        <p:nvSpPr>
          <p:cNvPr id="205" name="PlaceHolder 17"/>
          <p:cNvSpPr/>
          <p:nvPr/>
        </p:nvSpPr>
        <p:spPr>
          <a:xfrm>
            <a:off x="467280" y="180000"/>
            <a:ext cx="10512360" cy="13222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1" lang="en-US" sz="3600" spc="-1" strike="noStrike">
                <a:latin typeface="Lato"/>
              </a:rPr>
              <a:t>ANSWER KEY: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466920" y="657360"/>
            <a:ext cx="10512360" cy="1322280"/>
          </a:xfrm>
          <a:prstGeom prst="rect">
            <a:avLst/>
          </a:prstGeom>
          <a:noFill/>
          <a:ln w="0">
            <a:noFill/>
          </a:ln>
        </p:spPr>
        <p:txBody>
          <a:bodyPr lIns="90000" rIns="90000" tIns="45000" bIns="45000" anchor="ctr">
            <a:normAutofit/>
          </a:bodyPr>
          <a:p>
            <a:pPr algn="ctr">
              <a:lnSpc>
                <a:spcPct val="90000"/>
              </a:lnSpc>
              <a:buNone/>
            </a:pPr>
            <a:r>
              <a:rPr b="1" lang="en-US" sz="3600" spc="-1" strike="noStrike">
                <a:latin typeface="Lato"/>
              </a:rPr>
              <a:t>MULTIPLYING A MONOMIAL BY ANOTHER MONOMIAL</a:t>
            </a:r>
            <a:endParaRPr b="0" lang="en-PH" sz="3600" spc="-1" strike="noStrike">
              <a:latin typeface="Arial"/>
            </a:endParaRPr>
          </a:p>
        </p:txBody>
      </p:sp>
      <p:sp>
        <p:nvSpPr>
          <p:cNvPr id="169" name="PlaceHolder 2"/>
          <p:cNvSpPr>
            <a:spLocks noGrp="1"/>
          </p:cNvSpPr>
          <p:nvPr>
            <p:ph/>
          </p:nvPr>
        </p:nvSpPr>
        <p:spPr>
          <a:xfrm>
            <a:off x="825840" y="2196000"/>
            <a:ext cx="10512360" cy="748080"/>
          </a:xfrm>
          <a:prstGeom prst="rect">
            <a:avLst/>
          </a:prstGeom>
          <a:noFill/>
          <a:ln w="0">
            <a:noFill/>
          </a:ln>
        </p:spPr>
        <p:txBody>
          <a:bodyPr lIns="90000" rIns="90000" tIns="45000" bIns="45000" anchor="t">
            <a:noAutofit/>
          </a:bodyPr>
          <a:p>
            <a:pPr algn="just">
              <a:lnSpc>
                <a:spcPct val="100000"/>
              </a:lnSpc>
              <a:spcBef>
                <a:spcPts val="1417"/>
              </a:spcBef>
              <a:buNone/>
            </a:pPr>
            <a:r>
              <a:rPr b="0" lang="en-US" sz="2000" spc="-1" strike="noStrike">
                <a:solidFill>
                  <a:srgbClr val="000000"/>
                </a:solidFill>
                <a:latin typeface="Lato"/>
                <a:ea typeface="Arial;Arial"/>
              </a:rPr>
              <a:t>2(3x) can be represented by 2 groups of 3x:</a:t>
            </a:r>
            <a:endParaRPr b="0" lang="en-PH" sz="2000" spc="-1" strike="noStrike">
              <a:latin typeface="Arial"/>
            </a:endParaRPr>
          </a:p>
          <a:p>
            <a:pPr algn="just">
              <a:lnSpc>
                <a:spcPct val="100000"/>
              </a:lnSpc>
              <a:spcBef>
                <a:spcPts val="1417"/>
              </a:spcBef>
              <a:buNone/>
            </a:pPr>
            <a:endParaRPr b="0" lang="en-PH" sz="2000" spc="-1" strike="noStrike">
              <a:latin typeface="Arial"/>
            </a:endParaRPr>
          </a:p>
          <a:p>
            <a:pPr algn="just">
              <a:lnSpc>
                <a:spcPct val="100000"/>
              </a:lnSpc>
              <a:spcBef>
                <a:spcPts val="1417"/>
              </a:spcBef>
              <a:buNone/>
            </a:pPr>
            <a:endParaRPr b="0" lang="en-PH" sz="2000" spc="-1" strike="noStrike">
              <a:latin typeface="Arial"/>
            </a:endParaRPr>
          </a:p>
          <a:p>
            <a:pPr algn="just">
              <a:lnSpc>
                <a:spcPct val="100000"/>
              </a:lnSpc>
              <a:spcBef>
                <a:spcPts val="1417"/>
              </a:spcBef>
              <a:buNone/>
            </a:pPr>
            <a:endParaRPr b="0" lang="en-PH" sz="2000" spc="-1" strike="noStrike">
              <a:latin typeface="Arial"/>
            </a:endParaRPr>
          </a:p>
          <a:p>
            <a:pPr algn="just">
              <a:lnSpc>
                <a:spcPct val="100000"/>
              </a:lnSpc>
              <a:spcBef>
                <a:spcPts val="1417"/>
              </a:spcBef>
              <a:buNone/>
            </a:pPr>
            <a:endParaRPr b="0" lang="en-PH" sz="2000" spc="-1" strike="noStrike">
              <a:latin typeface="Arial"/>
            </a:endParaRPr>
          </a:p>
          <a:p>
            <a:pPr algn="just">
              <a:lnSpc>
                <a:spcPct val="100000"/>
              </a:lnSpc>
              <a:spcBef>
                <a:spcPts val="1417"/>
              </a:spcBef>
              <a:buNone/>
            </a:pPr>
            <a:r>
              <a:rPr b="0" lang="en-US" sz="2000" spc="-1" strike="noStrike">
                <a:solidFill>
                  <a:srgbClr val="000000"/>
                </a:solidFill>
                <a:latin typeface="Lato"/>
                <a:ea typeface="Arial;Arial"/>
              </a:rPr>
              <a:t>Therefore, 2(3x) </a:t>
            </a:r>
            <a:r>
              <a:rPr b="0" lang="en-US" sz="2000" spc="-1" strike="noStrike">
                <a:solidFill>
                  <a:srgbClr val="000000"/>
                </a:solidFill>
                <a:latin typeface="Lato"/>
                <a:ea typeface="€.Áâþ"/>
              </a:rPr>
              <a:t>= 6x.</a:t>
            </a:r>
            <a:endParaRPr b="0" lang="en-PH" sz="2000" spc="-1" strike="noStrike">
              <a:latin typeface="Arial"/>
            </a:endParaRPr>
          </a:p>
          <a:p>
            <a:pPr algn="just">
              <a:lnSpc>
                <a:spcPct val="100000"/>
              </a:lnSpc>
              <a:spcBef>
                <a:spcPts val="1417"/>
              </a:spcBef>
              <a:buNone/>
            </a:pPr>
            <a:r>
              <a:rPr b="0" lang="en-US" sz="2000" spc="-1" strike="noStrike">
                <a:solidFill>
                  <a:srgbClr val="000000"/>
                </a:solidFill>
                <a:latin typeface="Lato"/>
                <a:ea typeface="€.Áâþ"/>
              </a:rPr>
              <a:t>Notice that the 6 in ‘6x’ is obtained by multiplying 3 by 2. In general, when we multiply a monomial by another monomial containing the same variable, the coefficients and the variable are multiplied separately.</a:t>
            </a:r>
            <a:endParaRPr b="0" lang="en-PH" sz="2000" spc="-1" strike="noStrike">
              <a:latin typeface="Arial"/>
            </a:endParaRPr>
          </a:p>
        </p:txBody>
      </p:sp>
      <p:pic>
        <p:nvPicPr>
          <p:cNvPr id="170" name="" descr=""/>
          <p:cNvPicPr/>
          <p:nvPr/>
        </p:nvPicPr>
        <p:blipFill>
          <a:blip r:embed="rId1"/>
          <a:stretch/>
        </p:blipFill>
        <p:spPr>
          <a:xfrm>
            <a:off x="2811240" y="2604600"/>
            <a:ext cx="6568920" cy="1895040"/>
          </a:xfrm>
          <a:prstGeom prst="rect">
            <a:avLst/>
          </a:prstGeom>
          <a:ln w="0">
            <a:noFill/>
          </a:ln>
        </p:spPr>
      </p:pic>
      <p:sp>
        <p:nvSpPr>
          <p:cNvPr id="171" name=""/>
          <p:cNvSpPr/>
          <p:nvPr/>
        </p:nvSpPr>
        <p:spPr>
          <a:xfrm>
            <a:off x="4140000" y="4356000"/>
            <a:ext cx="1259640" cy="345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Arial"/>
              </a:rPr>
              <a:t>2(3x)</a:t>
            </a:r>
            <a:endParaRPr b="0" lang="en-PH" sz="1800" spc="-1" strike="noStrike">
              <a:latin typeface="Arial"/>
            </a:endParaRPr>
          </a:p>
        </p:txBody>
      </p:sp>
      <p:sp>
        <p:nvSpPr>
          <p:cNvPr id="172" name=""/>
          <p:cNvSpPr/>
          <p:nvPr/>
        </p:nvSpPr>
        <p:spPr>
          <a:xfrm>
            <a:off x="7632000" y="4369680"/>
            <a:ext cx="1259640" cy="345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Arial"/>
              </a:rPr>
              <a:t>6x</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466920" y="297360"/>
            <a:ext cx="10512360" cy="1322280"/>
          </a:xfrm>
          <a:prstGeom prst="rect">
            <a:avLst/>
          </a:prstGeom>
          <a:noFill/>
          <a:ln w="0">
            <a:noFill/>
          </a:ln>
        </p:spPr>
        <p:txBody>
          <a:bodyPr lIns="90000" rIns="90000" tIns="45000" bIns="45000" anchor="ctr">
            <a:normAutofit/>
          </a:bodyPr>
          <a:p>
            <a:pPr algn="ctr">
              <a:lnSpc>
                <a:spcPct val="90000"/>
              </a:lnSpc>
              <a:buNone/>
            </a:pPr>
            <a:r>
              <a:rPr b="1" lang="en-US" sz="3600" spc="-1" strike="noStrike">
                <a:latin typeface="Lato"/>
              </a:rPr>
              <a:t>MULTIPLYING A MONOMIAL BY ANOTHER MONOMIAL</a:t>
            </a:r>
            <a:endParaRPr b="0" lang="en-PH" sz="3600" spc="-1" strike="noStrike">
              <a:latin typeface="Arial"/>
            </a:endParaRPr>
          </a:p>
        </p:txBody>
      </p:sp>
      <p:sp>
        <p:nvSpPr>
          <p:cNvPr id="174" name="PlaceHolder 2"/>
          <p:cNvSpPr>
            <a:spLocks noGrp="1"/>
          </p:cNvSpPr>
          <p:nvPr>
            <p:ph/>
          </p:nvPr>
        </p:nvSpPr>
        <p:spPr>
          <a:xfrm>
            <a:off x="540000" y="1620000"/>
            <a:ext cx="11159640" cy="748080"/>
          </a:xfrm>
          <a:prstGeom prst="rect">
            <a:avLst/>
          </a:prstGeom>
          <a:noFill/>
          <a:ln w="0">
            <a:noFill/>
          </a:ln>
        </p:spPr>
        <p:txBody>
          <a:bodyPr lIns="90000" rIns="90000" tIns="45000" bIns="45000" anchor="t">
            <a:noAutofit/>
          </a:bodyPr>
          <a:p>
            <a:pPr algn="just">
              <a:lnSpc>
                <a:spcPct val="100000"/>
              </a:lnSpc>
              <a:spcBef>
                <a:spcPts val="1417"/>
              </a:spcBef>
              <a:buNone/>
            </a:pPr>
            <a:r>
              <a:rPr b="1" lang="en-US" sz="2000" spc="-1" strike="noStrike">
                <a:solidFill>
                  <a:srgbClr val="000000"/>
                </a:solidFill>
                <a:latin typeface="Lato"/>
              </a:rPr>
              <a:t>RULE:</a:t>
            </a:r>
            <a:r>
              <a:rPr b="0" lang="en-US" sz="2000" spc="-1" strike="noStrike">
                <a:solidFill>
                  <a:srgbClr val="000000"/>
                </a:solidFill>
                <a:latin typeface="Lato"/>
              </a:rPr>
              <a:t>   when we multiply a monomial by another monomial containing the same variable, the </a:t>
            </a:r>
            <a:r>
              <a:rPr b="0" lang="en-US" sz="2000" spc="-1" strike="noStrike">
                <a:solidFill>
                  <a:srgbClr val="000000"/>
                </a:solidFill>
                <a:latin typeface="Lato"/>
              </a:rPr>
              <a:t>	</a:t>
            </a:r>
            <a:r>
              <a:rPr b="0" lang="en-US" sz="2000" spc="-1" strike="noStrike">
                <a:solidFill>
                  <a:srgbClr val="000000"/>
                </a:solidFill>
                <a:latin typeface="Lato"/>
              </a:rPr>
              <a:t>	</a:t>
            </a:r>
            <a:r>
              <a:rPr b="0" lang="en-US" sz="2000" spc="-1" strike="noStrike">
                <a:solidFill>
                  <a:srgbClr val="000000"/>
                </a:solidFill>
                <a:latin typeface="Lato"/>
              </a:rPr>
              <a:t>	</a:t>
            </a:r>
            <a:r>
              <a:rPr b="0" lang="en-US" sz="2000" spc="-1" strike="noStrike">
                <a:solidFill>
                  <a:srgbClr val="000000"/>
                </a:solidFill>
                <a:latin typeface="Lato"/>
              </a:rPr>
              <a:t>         coefficients and the variable are multiplied separately.</a:t>
            </a:r>
            <a:endParaRPr b="0" lang="en-PH" sz="2000" spc="-1" strike="noStrike">
              <a:latin typeface="Arial"/>
            </a:endParaRPr>
          </a:p>
          <a:p>
            <a:pPr algn="just">
              <a:lnSpc>
                <a:spcPct val="100000"/>
              </a:lnSpc>
              <a:spcBef>
                <a:spcPts val="1417"/>
              </a:spcBef>
              <a:buNone/>
            </a:pPr>
            <a:r>
              <a:rPr b="1" lang="en-US" sz="2000" spc="-1" strike="noStrike">
                <a:solidFill>
                  <a:srgbClr val="000000"/>
                </a:solidFill>
                <a:latin typeface="Lato"/>
              </a:rPr>
              <a:t>Example 1: </a:t>
            </a:r>
            <a:r>
              <a:rPr b="0" lang="en-US" sz="2000" spc="-1" strike="noStrike">
                <a:solidFill>
                  <a:srgbClr val="000000"/>
                </a:solidFill>
                <a:latin typeface="Lato"/>
              </a:rPr>
              <a:t>(x</a:t>
            </a:r>
            <a:r>
              <a:rPr b="0" lang="en-US" sz="2000" spc="-1" strike="noStrike" baseline="33000">
                <a:solidFill>
                  <a:srgbClr val="000000"/>
                </a:solidFill>
                <a:latin typeface="Lato"/>
              </a:rPr>
              <a:t>3</a:t>
            </a:r>
            <a:r>
              <a:rPr b="0" lang="en-US" sz="2000" spc="-1" strike="noStrike">
                <a:solidFill>
                  <a:srgbClr val="000000"/>
                </a:solidFill>
                <a:latin typeface="Lato"/>
              </a:rPr>
              <a:t>y5 )(x</a:t>
            </a:r>
            <a:r>
              <a:rPr b="0" lang="en-US" sz="2000" spc="-1" strike="noStrike" baseline="33000">
                <a:solidFill>
                  <a:srgbClr val="000000"/>
                </a:solidFill>
                <a:latin typeface="Lato"/>
              </a:rPr>
              <a:t>5</a:t>
            </a:r>
            <a:r>
              <a:rPr b="0" lang="en-US" sz="2000" spc="-1" strike="noStrike">
                <a:solidFill>
                  <a:srgbClr val="000000"/>
                </a:solidFill>
                <a:latin typeface="Lato"/>
              </a:rPr>
              <a:t>y</a:t>
            </a:r>
            <a:r>
              <a:rPr b="0" lang="en-US" sz="2000" spc="-1" strike="noStrike" baseline="33000">
                <a:solidFill>
                  <a:srgbClr val="000000"/>
                </a:solidFill>
                <a:latin typeface="Lato"/>
              </a:rPr>
              <a:t>6</a:t>
            </a:r>
            <a:r>
              <a:rPr b="0" lang="en-US" sz="2000" spc="-1" strike="noStrike">
                <a:solidFill>
                  <a:srgbClr val="000000"/>
                </a:solidFill>
                <a:latin typeface="Lato"/>
              </a:rPr>
              <a:t> ) </a:t>
            </a:r>
            <a:r>
              <a:rPr b="0" lang="en-US" sz="2000" spc="-1" strike="noStrike">
                <a:solidFill>
                  <a:srgbClr val="000000"/>
                </a:solidFill>
                <a:latin typeface="Lato"/>
                <a:ea typeface="€.Áâþ"/>
              </a:rPr>
              <a:t>= (x</a:t>
            </a:r>
            <a:r>
              <a:rPr b="0" lang="en-US" sz="2000" spc="-1" strike="noStrike" baseline="33000">
                <a:solidFill>
                  <a:srgbClr val="000000"/>
                </a:solidFill>
                <a:latin typeface="Lato"/>
                <a:ea typeface="€.Áâþ"/>
              </a:rPr>
              <a:t>3 + 5</a:t>
            </a:r>
            <a:r>
              <a:rPr b="0" lang="en-US" sz="2000" spc="-1" strike="noStrike">
                <a:solidFill>
                  <a:srgbClr val="000000"/>
                </a:solidFill>
                <a:latin typeface="Lato"/>
                <a:ea typeface="€.Áâþ"/>
              </a:rPr>
              <a:t> )(y</a:t>
            </a:r>
            <a:r>
              <a:rPr b="0" lang="en-US" sz="2000" spc="-1" strike="noStrike" baseline="33000">
                <a:solidFill>
                  <a:srgbClr val="000000"/>
                </a:solidFill>
                <a:latin typeface="Lato"/>
                <a:ea typeface="€.Áâþ"/>
              </a:rPr>
              <a:t>6</a:t>
            </a:r>
            <a:r>
              <a:rPr b="0" lang="en-US" sz="2000" spc="-1" strike="noStrike">
                <a:solidFill>
                  <a:srgbClr val="000000"/>
                </a:solidFill>
                <a:latin typeface="Lato"/>
                <a:ea typeface="€.Áâþ"/>
              </a:rPr>
              <a:t> </a:t>
            </a:r>
            <a:r>
              <a:rPr b="0" lang="en-US" sz="2000" spc="-1" strike="noStrike" baseline="33000">
                <a:solidFill>
                  <a:srgbClr val="000000"/>
                </a:solidFill>
                <a:latin typeface="Lato"/>
                <a:ea typeface="€.Áâþ"/>
              </a:rPr>
              <a:t>+ 5</a:t>
            </a:r>
            <a:r>
              <a:rPr b="0" lang="en-US" sz="2000" spc="-1" strike="noStrike">
                <a:solidFill>
                  <a:srgbClr val="000000"/>
                </a:solidFill>
                <a:latin typeface="Lato"/>
                <a:ea typeface="€.Áâþ"/>
              </a:rPr>
              <a:t> )</a:t>
            </a:r>
            <a:endParaRPr b="0" lang="en-PH" sz="2000" spc="-1" strike="noStrike">
              <a:latin typeface="Arial"/>
            </a:endParaRPr>
          </a:p>
          <a:p>
            <a:pPr>
              <a:lnSpc>
                <a:spcPct val="100000"/>
              </a:lnSpc>
              <a:buNone/>
            </a:pP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(x8 )(y11)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Multiply the literal coefficients.</a:t>
            </a:r>
            <a:endParaRPr b="0" lang="en-PH" sz="2000" spc="-1" strike="noStrike">
              <a:latin typeface="Arial"/>
            </a:endParaRPr>
          </a:p>
          <a:p>
            <a:pPr>
              <a:lnSpc>
                <a:spcPct val="100000"/>
              </a:lnSpc>
              <a:buNone/>
            </a:pP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x8y11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Multiply the results.</a:t>
            </a:r>
            <a:endParaRPr b="0" lang="en-PH" sz="2000" spc="-1" strike="noStrike">
              <a:latin typeface="Arial"/>
            </a:endParaRPr>
          </a:p>
          <a:p>
            <a:pPr>
              <a:lnSpc>
                <a:spcPct val="100000"/>
              </a:lnSpc>
              <a:buNone/>
            </a:pPr>
            <a:r>
              <a:rPr b="1" lang="en-US" sz="2000" spc="-1" strike="noStrike">
                <a:solidFill>
                  <a:srgbClr val="000000"/>
                </a:solidFill>
                <a:latin typeface="Lato"/>
                <a:ea typeface="€.Áâþ"/>
              </a:rPr>
              <a:t>Example 2:</a:t>
            </a:r>
            <a:r>
              <a:rPr b="0" lang="en-US" sz="2000" spc="-1" strike="noStrike">
                <a:solidFill>
                  <a:srgbClr val="000000"/>
                </a:solidFill>
                <a:latin typeface="Lato"/>
                <a:ea typeface="€.Áâþ"/>
              </a:rPr>
              <a:t> (-6x</a:t>
            </a:r>
            <a:r>
              <a:rPr b="0" lang="en-US" sz="2000" spc="-1" strike="noStrike" baseline="33000">
                <a:solidFill>
                  <a:srgbClr val="000000"/>
                </a:solidFill>
                <a:latin typeface="Lato"/>
                <a:ea typeface="€.Áâþ"/>
              </a:rPr>
              <a:t>12</a:t>
            </a:r>
            <a:r>
              <a:rPr b="0" lang="en-US" sz="2000" spc="-1" strike="noStrike">
                <a:solidFill>
                  <a:srgbClr val="000000"/>
                </a:solidFill>
                <a:latin typeface="Lato"/>
                <a:ea typeface="€.Áâþ"/>
              </a:rPr>
              <a:t>y</a:t>
            </a:r>
            <a:r>
              <a:rPr b="0" lang="en-US" sz="2000" spc="-1" strike="noStrike" baseline="33000">
                <a:solidFill>
                  <a:srgbClr val="000000"/>
                </a:solidFill>
                <a:latin typeface="Lato"/>
                <a:ea typeface="€.Áâþ"/>
              </a:rPr>
              <a:t>9</a:t>
            </a:r>
            <a:r>
              <a:rPr b="0" lang="en-US" sz="2000" spc="-1" strike="noStrike">
                <a:solidFill>
                  <a:srgbClr val="000000"/>
                </a:solidFill>
                <a:latin typeface="Lato"/>
                <a:ea typeface="€.Áâþ"/>
              </a:rPr>
              <a:t>z</a:t>
            </a:r>
            <a:r>
              <a:rPr b="0" lang="en-US" sz="2000" spc="-1" strike="noStrike" baseline="33000">
                <a:solidFill>
                  <a:srgbClr val="000000"/>
                </a:solidFill>
                <a:latin typeface="Lato"/>
                <a:ea typeface="€.Áâþ"/>
              </a:rPr>
              <a:t>7</a:t>
            </a:r>
            <a:r>
              <a:rPr b="0" lang="en-US" sz="2000" spc="-1" strike="noStrike">
                <a:solidFill>
                  <a:srgbClr val="000000"/>
                </a:solidFill>
                <a:latin typeface="Lato"/>
                <a:ea typeface="€.Áâþ"/>
              </a:rPr>
              <a:t> )(-9x</a:t>
            </a:r>
            <a:r>
              <a:rPr b="0" lang="en-US" sz="2000" spc="-1" strike="noStrike" baseline="33000">
                <a:solidFill>
                  <a:srgbClr val="000000"/>
                </a:solidFill>
                <a:latin typeface="Lato"/>
                <a:ea typeface="€.Áâþ"/>
              </a:rPr>
              <a:t>8</a:t>
            </a:r>
            <a:r>
              <a:rPr b="0" lang="en-US" sz="2000" spc="-1" strike="noStrike">
                <a:solidFill>
                  <a:srgbClr val="000000"/>
                </a:solidFill>
                <a:latin typeface="Lato"/>
                <a:ea typeface="€.Áâþ"/>
              </a:rPr>
              <a:t>y</a:t>
            </a:r>
            <a:r>
              <a:rPr b="0" lang="en-US" sz="2000" spc="-1" strike="noStrike" baseline="33000">
                <a:solidFill>
                  <a:srgbClr val="000000"/>
                </a:solidFill>
                <a:latin typeface="Lato"/>
                <a:ea typeface="€.Áâþ"/>
              </a:rPr>
              <a:t>14</a:t>
            </a:r>
            <a:r>
              <a:rPr b="0" lang="en-US" sz="2000" spc="-1" strike="noStrike">
                <a:solidFill>
                  <a:srgbClr val="000000"/>
                </a:solidFill>
                <a:latin typeface="Lato"/>
                <a:ea typeface="€.Áâþ"/>
              </a:rPr>
              <a:t>z</a:t>
            </a:r>
            <a:r>
              <a:rPr b="0" lang="en-US" sz="2000" spc="-1" strike="noStrike" baseline="33000">
                <a:solidFill>
                  <a:srgbClr val="000000"/>
                </a:solidFill>
                <a:latin typeface="Lato"/>
                <a:ea typeface="€.Áâþ"/>
              </a:rPr>
              <a:t>19</a:t>
            </a:r>
            <a:r>
              <a:rPr b="0" lang="en-US" sz="2000" spc="-1" strike="noStrike">
                <a:solidFill>
                  <a:srgbClr val="000000"/>
                </a:solidFill>
                <a:latin typeface="Lato"/>
                <a:ea typeface="€.Áâþ"/>
              </a:rPr>
              <a:t> )</a:t>
            </a:r>
            <a:endParaRPr b="0" lang="en-PH" sz="2000" spc="-1" strike="noStrike">
              <a:latin typeface="Arial"/>
            </a:endParaRPr>
          </a:p>
          <a:p>
            <a:pPr>
              <a:lnSpc>
                <a:spcPct val="100000"/>
              </a:lnSpc>
              <a:buNone/>
            </a:pP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[(-6)(-9)](x</a:t>
            </a:r>
            <a:r>
              <a:rPr b="0" lang="en-US" sz="2000" spc="-1" strike="noStrike" baseline="33000">
                <a:solidFill>
                  <a:srgbClr val="000000"/>
                </a:solidFill>
                <a:latin typeface="Lato"/>
                <a:ea typeface="€.Áâþ"/>
              </a:rPr>
              <a:t>12+8</a:t>
            </a:r>
            <a:r>
              <a:rPr b="0" lang="en-US" sz="2000" spc="-1" strike="noStrike">
                <a:solidFill>
                  <a:srgbClr val="000000"/>
                </a:solidFill>
                <a:latin typeface="Lato"/>
                <a:ea typeface="€.Áâþ"/>
              </a:rPr>
              <a:t> )(y</a:t>
            </a:r>
            <a:r>
              <a:rPr b="0" lang="en-US" sz="2000" spc="-1" strike="noStrike" baseline="33000">
                <a:solidFill>
                  <a:srgbClr val="000000"/>
                </a:solidFill>
                <a:latin typeface="Lato"/>
                <a:ea typeface="€.Áâþ"/>
              </a:rPr>
              <a:t>9+14</a:t>
            </a:r>
            <a:r>
              <a:rPr b="0" lang="en-US" sz="2000" spc="-1" strike="noStrike">
                <a:solidFill>
                  <a:srgbClr val="000000"/>
                </a:solidFill>
                <a:latin typeface="Lato"/>
                <a:ea typeface="€.Áâþ"/>
              </a:rPr>
              <a:t> )(z</a:t>
            </a:r>
            <a:r>
              <a:rPr b="0" lang="en-US" sz="2000" spc="-1" strike="noStrike" baseline="33000">
                <a:solidFill>
                  <a:srgbClr val="000000"/>
                </a:solidFill>
                <a:latin typeface="Lato"/>
                <a:ea typeface="€.Áâþ"/>
              </a:rPr>
              <a:t>7+19</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Rearrange the coefficients and the variables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accordingly.</a:t>
            </a:r>
            <a:endParaRPr b="0" lang="en-PH" sz="2000" spc="-1" strike="noStrike">
              <a:latin typeface="Arial"/>
            </a:endParaRPr>
          </a:p>
          <a:p>
            <a:pPr>
              <a:lnSpc>
                <a:spcPct val="100000"/>
              </a:lnSpc>
              <a:buNone/>
            </a:pP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54(x</a:t>
            </a:r>
            <a:r>
              <a:rPr b="0" lang="en-US" sz="2000" spc="-1" strike="noStrike" baseline="33000">
                <a:solidFill>
                  <a:srgbClr val="000000"/>
                </a:solidFill>
                <a:latin typeface="Lato"/>
                <a:ea typeface="€.Áâþ"/>
              </a:rPr>
              <a:t>20</a:t>
            </a:r>
            <a:r>
              <a:rPr b="0" lang="en-US" sz="2000" spc="-1" strike="noStrike">
                <a:solidFill>
                  <a:srgbClr val="000000"/>
                </a:solidFill>
                <a:latin typeface="Lato"/>
                <a:ea typeface="€.Áâþ"/>
              </a:rPr>
              <a:t>)(y</a:t>
            </a:r>
            <a:r>
              <a:rPr b="0" lang="en-US" sz="2000" spc="-1" strike="noStrike" baseline="33000">
                <a:solidFill>
                  <a:srgbClr val="000000"/>
                </a:solidFill>
                <a:latin typeface="Lato"/>
                <a:ea typeface="€.Áâþ"/>
              </a:rPr>
              <a:t>23</a:t>
            </a:r>
            <a:r>
              <a:rPr b="0" lang="en-US" sz="2000" spc="-1" strike="noStrike">
                <a:solidFill>
                  <a:srgbClr val="000000"/>
                </a:solidFill>
                <a:latin typeface="Lato"/>
                <a:ea typeface="€.Áâþ"/>
              </a:rPr>
              <a:t>)(z</a:t>
            </a:r>
            <a:r>
              <a:rPr b="0" lang="en-US" sz="2000" spc="-1" strike="noStrike" baseline="33000">
                <a:solidFill>
                  <a:srgbClr val="000000"/>
                </a:solidFill>
                <a:latin typeface="Lato"/>
                <a:ea typeface="€.Áâþ"/>
              </a:rPr>
              <a:t>26</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Multiply the numerical and literal coefficients.</a:t>
            </a:r>
            <a:endParaRPr b="0" lang="en-PH" sz="2000" spc="-1" strike="noStrike">
              <a:latin typeface="Arial"/>
            </a:endParaRPr>
          </a:p>
          <a:p>
            <a:pPr>
              <a:lnSpc>
                <a:spcPct val="100000"/>
              </a:lnSpc>
              <a:buNone/>
            </a:pP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54x</a:t>
            </a:r>
            <a:r>
              <a:rPr b="0" lang="en-US" sz="2000" spc="-1" strike="noStrike" baseline="33000">
                <a:solidFill>
                  <a:srgbClr val="000000"/>
                </a:solidFill>
                <a:latin typeface="Lato"/>
                <a:ea typeface="€.Áâþ"/>
              </a:rPr>
              <a:t>20</a:t>
            </a:r>
            <a:r>
              <a:rPr b="0" lang="en-US" sz="2000" spc="-1" strike="noStrike">
                <a:solidFill>
                  <a:srgbClr val="000000"/>
                </a:solidFill>
                <a:latin typeface="Lato"/>
                <a:ea typeface="€.Áâþ"/>
              </a:rPr>
              <a:t>y</a:t>
            </a:r>
            <a:r>
              <a:rPr b="0" lang="en-US" sz="2000" spc="-1" strike="noStrike" baseline="33000">
                <a:solidFill>
                  <a:srgbClr val="000000"/>
                </a:solidFill>
                <a:latin typeface="Lato"/>
                <a:ea typeface="€.Áâþ"/>
              </a:rPr>
              <a:t>23</a:t>
            </a:r>
            <a:r>
              <a:rPr b="0" lang="en-US" sz="2000" spc="-1" strike="noStrike">
                <a:solidFill>
                  <a:srgbClr val="000000"/>
                </a:solidFill>
                <a:latin typeface="Lato"/>
                <a:ea typeface="€.Áâþ"/>
              </a:rPr>
              <a:t>z</a:t>
            </a:r>
            <a:r>
              <a:rPr b="0" lang="en-US" sz="2000" spc="-1" strike="noStrike" baseline="33000">
                <a:solidFill>
                  <a:srgbClr val="000000"/>
                </a:solidFill>
                <a:latin typeface="Lato"/>
                <a:ea typeface="€.Áâþ"/>
              </a:rPr>
              <a:t>26</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Multiply the results.</a:t>
            </a:r>
            <a:endParaRPr b="0" lang="en-PH" sz="2000" spc="-1" strike="noStrike">
              <a:latin typeface="Arial"/>
            </a:endParaRPr>
          </a:p>
          <a:p>
            <a:pPr>
              <a:lnSpc>
                <a:spcPct val="100000"/>
              </a:lnSpc>
              <a:buNone/>
            </a:pP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466920" y="585360"/>
            <a:ext cx="10512360" cy="1322280"/>
          </a:xfrm>
          <a:prstGeom prst="rect">
            <a:avLst/>
          </a:prstGeom>
          <a:noFill/>
          <a:ln w="0">
            <a:noFill/>
          </a:ln>
        </p:spPr>
        <p:txBody>
          <a:bodyPr lIns="90000" rIns="90000" tIns="45000" bIns="45000" anchor="ctr">
            <a:normAutofit/>
          </a:bodyPr>
          <a:p>
            <a:pPr algn="ctr">
              <a:lnSpc>
                <a:spcPct val="90000"/>
              </a:lnSpc>
              <a:buNone/>
            </a:pPr>
            <a:r>
              <a:rPr b="1" lang="en-US" sz="3600" spc="-1" strike="noStrike">
                <a:latin typeface="Lato"/>
              </a:rPr>
              <a:t>MULTIPLYING A MONOMIAL BY ANOTHER MONOMIAL</a:t>
            </a:r>
            <a:endParaRPr b="0" lang="en-PH" sz="3600" spc="-1" strike="noStrike">
              <a:latin typeface="Arial"/>
            </a:endParaRPr>
          </a:p>
        </p:txBody>
      </p:sp>
      <p:sp>
        <p:nvSpPr>
          <p:cNvPr id="176" name="PlaceHolder 2"/>
          <p:cNvSpPr>
            <a:spLocks noGrp="1"/>
          </p:cNvSpPr>
          <p:nvPr>
            <p:ph/>
          </p:nvPr>
        </p:nvSpPr>
        <p:spPr>
          <a:xfrm>
            <a:off x="540000" y="2088000"/>
            <a:ext cx="11159640" cy="748080"/>
          </a:xfrm>
          <a:prstGeom prst="rect">
            <a:avLst/>
          </a:prstGeom>
          <a:noFill/>
          <a:ln w="0">
            <a:noFill/>
          </a:ln>
        </p:spPr>
        <p:txBody>
          <a:bodyPr lIns="90000" rIns="90000" tIns="45000" bIns="45000" anchor="t">
            <a:noAutofit/>
          </a:bodyPr>
          <a:p>
            <a:pPr algn="just">
              <a:lnSpc>
                <a:spcPct val="100000"/>
              </a:lnSpc>
              <a:spcBef>
                <a:spcPts val="1417"/>
              </a:spcBef>
              <a:buNone/>
            </a:pPr>
            <a:r>
              <a:rPr b="1" lang="en-US" sz="2000" spc="-1" strike="noStrike">
                <a:solidFill>
                  <a:srgbClr val="000000"/>
                </a:solidFill>
                <a:latin typeface="Lato"/>
              </a:rPr>
              <a:t>RULE:</a:t>
            </a:r>
            <a:r>
              <a:rPr b="0" lang="en-US" sz="2000" spc="-1" strike="noStrike">
                <a:solidFill>
                  <a:srgbClr val="000000"/>
                </a:solidFill>
                <a:latin typeface="Lato"/>
              </a:rPr>
              <a:t>   when we multiply a monomial by another monomial containing the same variable, the </a:t>
            </a:r>
            <a:r>
              <a:rPr b="0" lang="en-US" sz="2000" spc="-1" strike="noStrike">
                <a:solidFill>
                  <a:srgbClr val="000000"/>
                </a:solidFill>
                <a:latin typeface="Lato"/>
              </a:rPr>
              <a:t>	</a:t>
            </a:r>
            <a:r>
              <a:rPr b="0" lang="en-US" sz="2000" spc="-1" strike="noStrike">
                <a:solidFill>
                  <a:srgbClr val="000000"/>
                </a:solidFill>
                <a:latin typeface="Lato"/>
              </a:rPr>
              <a:t>	</a:t>
            </a:r>
            <a:r>
              <a:rPr b="0" lang="en-US" sz="2000" spc="-1" strike="noStrike">
                <a:solidFill>
                  <a:srgbClr val="000000"/>
                </a:solidFill>
                <a:latin typeface="Lato"/>
              </a:rPr>
              <a:t>	</a:t>
            </a:r>
            <a:r>
              <a:rPr b="0" lang="en-US" sz="2000" spc="-1" strike="noStrike">
                <a:solidFill>
                  <a:srgbClr val="000000"/>
                </a:solidFill>
                <a:latin typeface="Lato"/>
              </a:rPr>
              <a:t>         coefficients and the variable are multiplied separately.</a:t>
            </a:r>
            <a:endParaRPr b="0" lang="en-PH" sz="2000" spc="-1" strike="noStrike">
              <a:latin typeface="Arial"/>
            </a:endParaRPr>
          </a:p>
          <a:p>
            <a:pPr algn="just">
              <a:lnSpc>
                <a:spcPct val="100000"/>
              </a:lnSpc>
              <a:spcBef>
                <a:spcPts val="1417"/>
              </a:spcBef>
              <a:buNone/>
            </a:pPr>
            <a:endParaRPr b="0" lang="en-PH" sz="2000" spc="-1" strike="noStrike">
              <a:latin typeface="Arial"/>
            </a:endParaRPr>
          </a:p>
          <a:p>
            <a:pPr>
              <a:lnSpc>
                <a:spcPct val="100000"/>
              </a:lnSpc>
              <a:spcBef>
                <a:spcPts val="1417"/>
              </a:spcBef>
              <a:buNone/>
            </a:pPr>
            <a:r>
              <a:rPr b="1" lang="en-US" sz="2000" spc="-1" strike="noStrike">
                <a:solidFill>
                  <a:srgbClr val="000000"/>
                </a:solidFill>
                <a:latin typeface="Lato"/>
              </a:rPr>
              <a:t>Example 3: </a:t>
            </a:r>
            <a:r>
              <a:rPr b="0" lang="en-US" sz="2000" spc="-1" strike="noStrike">
                <a:solidFill>
                  <a:srgbClr val="000000"/>
                </a:solidFill>
                <a:latin typeface="Lato"/>
              </a:rPr>
              <a:t>(5x</a:t>
            </a:r>
            <a:r>
              <a:rPr b="0" lang="en-US" sz="2000" spc="-1" strike="noStrike" baseline="33000">
                <a:solidFill>
                  <a:srgbClr val="000000"/>
                </a:solidFill>
                <a:latin typeface="Lato"/>
              </a:rPr>
              <a:t>9</a:t>
            </a:r>
            <a:r>
              <a:rPr b="0" lang="en-US" sz="2000" spc="-1" strike="noStrike">
                <a:solidFill>
                  <a:srgbClr val="000000"/>
                </a:solidFill>
                <a:latin typeface="Lato"/>
              </a:rPr>
              <a:t>y</a:t>
            </a:r>
            <a:r>
              <a:rPr b="0" lang="en-US" sz="2000" spc="-1" strike="noStrike" baseline="33000">
                <a:solidFill>
                  <a:srgbClr val="000000"/>
                </a:solidFill>
                <a:latin typeface="Lato"/>
              </a:rPr>
              <a:t>5</a:t>
            </a:r>
            <a:r>
              <a:rPr b="0" lang="en-US" sz="2000" spc="-1" strike="noStrike">
                <a:solidFill>
                  <a:srgbClr val="000000"/>
                </a:solidFill>
                <a:latin typeface="Lato"/>
              </a:rPr>
              <a:t> )(</a:t>
            </a:r>
            <a:r>
              <a:rPr b="0" lang="en-US" sz="2000" spc="-1" strike="noStrike">
                <a:solidFill>
                  <a:srgbClr val="000000"/>
                </a:solidFill>
                <a:latin typeface="Lato"/>
                <a:ea typeface="€.Áâþ"/>
              </a:rPr>
              <a:t>-3xy</a:t>
            </a:r>
            <a:r>
              <a:rPr b="0" lang="en-US" sz="2000" spc="-1" strike="noStrike" baseline="33000">
                <a:solidFill>
                  <a:srgbClr val="000000"/>
                </a:solidFill>
                <a:latin typeface="Lato"/>
                <a:ea typeface="€.Áâþ"/>
              </a:rPr>
              <a:t>12</a:t>
            </a:r>
            <a:r>
              <a:rPr b="0" lang="en-US" sz="2000" spc="-1" strike="noStrike">
                <a:solidFill>
                  <a:srgbClr val="000000"/>
                </a:solidFill>
                <a:latin typeface="Lato"/>
                <a:ea typeface="€.Áâþ"/>
              </a:rPr>
              <a:t> )(-2x</a:t>
            </a:r>
            <a:r>
              <a:rPr b="0" lang="en-US" sz="2000" spc="-1" strike="noStrike" baseline="33000">
                <a:solidFill>
                  <a:srgbClr val="000000"/>
                </a:solidFill>
                <a:latin typeface="Lato"/>
                <a:ea typeface="€.Áâþ"/>
              </a:rPr>
              <a:t>7</a:t>
            </a:r>
            <a:r>
              <a:rPr b="0" lang="en-US" sz="2000" spc="-1" strike="noStrike">
                <a:solidFill>
                  <a:srgbClr val="000000"/>
                </a:solidFill>
                <a:latin typeface="Lato"/>
                <a:ea typeface="€.Áâþ"/>
              </a:rPr>
              <a:t>y)</a:t>
            </a:r>
            <a:endParaRPr b="0" lang="en-PH" sz="2000" spc="-1" strike="noStrike">
              <a:latin typeface="Arial"/>
            </a:endParaRPr>
          </a:p>
          <a:p>
            <a:pPr>
              <a:lnSpc>
                <a:spcPct val="100000"/>
              </a:lnSpc>
              <a:spcBef>
                <a:spcPts val="1417"/>
              </a:spcBef>
              <a:buNone/>
            </a:pP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[(5)(-3)(-2)](x</a:t>
            </a:r>
            <a:r>
              <a:rPr b="0" lang="en-US" sz="2000" spc="-1" strike="noStrike" baseline="33000">
                <a:solidFill>
                  <a:srgbClr val="000000"/>
                </a:solidFill>
                <a:latin typeface="Lato"/>
                <a:ea typeface="€.Áâþ"/>
              </a:rPr>
              <a:t>9+1+7</a:t>
            </a:r>
            <a:r>
              <a:rPr b="0" lang="en-US" sz="2000" spc="-1" strike="noStrike">
                <a:solidFill>
                  <a:srgbClr val="000000"/>
                </a:solidFill>
                <a:latin typeface="Lato"/>
                <a:ea typeface="€.Áâþ"/>
              </a:rPr>
              <a:t> )(y</a:t>
            </a:r>
            <a:r>
              <a:rPr b="0" lang="en-US" sz="2000" spc="-1" strike="noStrike" baseline="33000">
                <a:solidFill>
                  <a:srgbClr val="000000"/>
                </a:solidFill>
                <a:latin typeface="Lato"/>
                <a:ea typeface="€.Áâþ"/>
              </a:rPr>
              <a:t>5+12+1</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Rearrange the coefficients and the variables</a:t>
            </a:r>
            <a:endParaRPr b="0" lang="en-PH" sz="2000" spc="-1" strike="noStrike">
              <a:latin typeface="Arial"/>
            </a:endParaRPr>
          </a:p>
          <a:p>
            <a:pPr>
              <a:lnSpc>
                <a:spcPct val="100000"/>
              </a:lnSpc>
              <a:spcBef>
                <a:spcPts val="1417"/>
              </a:spcBef>
              <a:buNone/>
            </a:pP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accordingly.</a:t>
            </a:r>
            <a:endParaRPr b="0" lang="en-PH" sz="2000" spc="-1" strike="noStrike">
              <a:latin typeface="Arial"/>
            </a:endParaRPr>
          </a:p>
          <a:p>
            <a:pPr>
              <a:lnSpc>
                <a:spcPct val="100000"/>
              </a:lnSpc>
              <a:spcBef>
                <a:spcPts val="1417"/>
              </a:spcBef>
              <a:buNone/>
            </a:pP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30(x</a:t>
            </a:r>
            <a:r>
              <a:rPr b="0" lang="en-US" sz="2000" spc="-1" strike="noStrike" baseline="33000">
                <a:solidFill>
                  <a:srgbClr val="000000"/>
                </a:solidFill>
                <a:latin typeface="Lato"/>
                <a:ea typeface="€.Áâþ"/>
              </a:rPr>
              <a:t>17</a:t>
            </a:r>
            <a:r>
              <a:rPr b="0" lang="en-US" sz="2000" spc="-1" strike="noStrike">
                <a:solidFill>
                  <a:srgbClr val="000000"/>
                </a:solidFill>
                <a:latin typeface="Lato"/>
                <a:ea typeface="€.Áâþ"/>
              </a:rPr>
              <a:t> )(y</a:t>
            </a:r>
            <a:r>
              <a:rPr b="0" lang="en-US" sz="2000" spc="-1" strike="noStrike" baseline="33000">
                <a:solidFill>
                  <a:srgbClr val="000000"/>
                </a:solidFill>
                <a:latin typeface="Lato"/>
                <a:ea typeface="€.Áâþ"/>
              </a:rPr>
              <a:t>18</a:t>
            </a:r>
            <a:r>
              <a:rPr b="0" lang="en-US" sz="2000" spc="-1" strike="noStrike">
                <a:solidFill>
                  <a:srgbClr val="000000"/>
                </a:solidFill>
                <a:latin typeface="Lato"/>
                <a:ea typeface="€.Áâþ"/>
              </a:rPr>
              <a:t> )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Multiply the numerical and literal coefficients.</a:t>
            </a:r>
            <a:endParaRPr b="0" lang="en-PH" sz="2000" spc="-1" strike="noStrike">
              <a:latin typeface="Arial"/>
            </a:endParaRPr>
          </a:p>
          <a:p>
            <a:pPr>
              <a:lnSpc>
                <a:spcPct val="100000"/>
              </a:lnSpc>
              <a:spcBef>
                <a:spcPts val="1417"/>
              </a:spcBef>
              <a:buNone/>
            </a:pP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30x</a:t>
            </a:r>
            <a:r>
              <a:rPr b="0" lang="en-US" sz="2000" spc="-1" strike="noStrike" baseline="33000">
                <a:solidFill>
                  <a:srgbClr val="000000"/>
                </a:solidFill>
                <a:latin typeface="Lato"/>
                <a:ea typeface="€.Áâþ"/>
              </a:rPr>
              <a:t>17</a:t>
            </a:r>
            <a:r>
              <a:rPr b="0" lang="en-US" sz="2000" spc="-1" strike="noStrike">
                <a:solidFill>
                  <a:srgbClr val="000000"/>
                </a:solidFill>
                <a:latin typeface="Lato"/>
                <a:ea typeface="€.Áâþ"/>
              </a:rPr>
              <a:t>y</a:t>
            </a:r>
            <a:r>
              <a:rPr b="0" lang="en-US" sz="2000" spc="-1" strike="noStrike" baseline="33000">
                <a:solidFill>
                  <a:srgbClr val="000000"/>
                </a:solidFill>
                <a:latin typeface="Lato"/>
                <a:ea typeface="€.Áâþ"/>
              </a:rPr>
              <a:t>18 </a:t>
            </a:r>
            <a:r>
              <a:rPr b="0" lang="en-US" sz="2000" spc="-1" strike="noStrike" baseline="33000">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Multiply the results.</a:t>
            </a:r>
            <a:endParaRPr b="0" lang="en-PH" sz="2000" spc="-1" strike="noStrike">
              <a:latin typeface="Arial"/>
            </a:endParaRPr>
          </a:p>
          <a:p>
            <a:pPr>
              <a:lnSpc>
                <a:spcPct val="100000"/>
              </a:lnSpc>
              <a:spcBef>
                <a:spcPts val="1417"/>
              </a:spcBef>
              <a:buNone/>
            </a:pP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466920" y="585360"/>
            <a:ext cx="10512360" cy="1322280"/>
          </a:xfrm>
          <a:prstGeom prst="rect">
            <a:avLst/>
          </a:prstGeom>
          <a:noFill/>
          <a:ln w="0">
            <a:noFill/>
          </a:ln>
        </p:spPr>
        <p:txBody>
          <a:bodyPr lIns="90000" rIns="90000" tIns="45000" bIns="45000" anchor="ctr">
            <a:normAutofit/>
          </a:bodyPr>
          <a:p>
            <a:pPr algn="ctr">
              <a:lnSpc>
                <a:spcPct val="90000"/>
              </a:lnSpc>
              <a:buNone/>
            </a:pPr>
            <a:r>
              <a:rPr b="1" lang="en-US" sz="3600" spc="-1" strike="noStrike">
                <a:latin typeface="Lato"/>
              </a:rPr>
              <a:t>MULTIPLYING A MONOMIAL BY POLYNOMIAL</a:t>
            </a:r>
            <a:endParaRPr b="0" lang="en-PH" sz="3600" spc="-1" strike="noStrike">
              <a:latin typeface="Arial"/>
            </a:endParaRPr>
          </a:p>
        </p:txBody>
      </p:sp>
      <p:sp>
        <p:nvSpPr>
          <p:cNvPr id="178" name="PlaceHolder 2"/>
          <p:cNvSpPr>
            <a:spLocks noGrp="1"/>
          </p:cNvSpPr>
          <p:nvPr>
            <p:ph/>
          </p:nvPr>
        </p:nvSpPr>
        <p:spPr>
          <a:xfrm>
            <a:off x="540000" y="2088000"/>
            <a:ext cx="11159640" cy="748080"/>
          </a:xfrm>
          <a:prstGeom prst="rect">
            <a:avLst/>
          </a:prstGeom>
          <a:noFill/>
          <a:ln w="0">
            <a:noFill/>
          </a:ln>
        </p:spPr>
        <p:txBody>
          <a:bodyPr lIns="90000" rIns="90000" tIns="45000" bIns="45000" anchor="t">
            <a:noAutofit/>
          </a:bodyPr>
          <a:p>
            <a:pPr>
              <a:lnSpc>
                <a:spcPct val="100000"/>
              </a:lnSpc>
              <a:buNone/>
            </a:pPr>
            <a:r>
              <a:rPr b="0" lang="en-US" sz="2000" spc="-1" strike="noStrike">
                <a:solidFill>
                  <a:srgbClr val="000000"/>
                </a:solidFill>
                <a:latin typeface="Lato"/>
              </a:rPr>
              <a:t> </a:t>
            </a:r>
            <a:r>
              <a:rPr b="0" lang="en-US" sz="2000" spc="-1" strike="noStrike">
                <a:solidFill>
                  <a:srgbClr val="000000"/>
                </a:solidFill>
                <a:latin typeface="Lato"/>
              </a:rPr>
              <a:t>	</a:t>
            </a:r>
            <a:r>
              <a:rPr b="0" lang="en-US" sz="2000" spc="-1" strike="noStrike">
                <a:solidFill>
                  <a:srgbClr val="000000"/>
                </a:solidFill>
                <a:latin typeface="Lato"/>
              </a:rPr>
              <a:t>You have learned how to expand the linear expression </a:t>
            </a:r>
            <a:r>
              <a:rPr b="1" lang="en-US" sz="2000" spc="-1" strike="noStrike">
                <a:solidFill>
                  <a:srgbClr val="000000"/>
                </a:solidFill>
                <a:latin typeface="Lato"/>
              </a:rPr>
              <a:t>2(x </a:t>
            </a:r>
            <a:r>
              <a:rPr b="1" lang="en-US" sz="2000" spc="-1" strike="noStrike">
                <a:solidFill>
                  <a:srgbClr val="000000"/>
                </a:solidFill>
                <a:latin typeface="Lato"/>
                <a:ea typeface="€.Áâþ"/>
              </a:rPr>
              <a:t>+ 3)</a:t>
            </a:r>
            <a:r>
              <a:rPr b="0" lang="en-US" sz="2000" spc="-1" strike="noStrike">
                <a:solidFill>
                  <a:srgbClr val="000000"/>
                </a:solidFill>
                <a:latin typeface="Lato"/>
                <a:ea typeface="€.Áâþ"/>
              </a:rPr>
              <a:t> by representing it as </a:t>
            </a:r>
            <a:r>
              <a:rPr b="1" lang="en-US" sz="2000" spc="-1" strike="noStrike">
                <a:solidFill>
                  <a:srgbClr val="000000"/>
                </a:solidFill>
                <a:latin typeface="Lato"/>
                <a:ea typeface="€.Áâþ"/>
              </a:rPr>
              <a:t>2 groups of </a:t>
            </a:r>
            <a:endParaRPr b="0" lang="en-PH" sz="2000" spc="-1" strike="noStrike">
              <a:latin typeface="Arial"/>
            </a:endParaRPr>
          </a:p>
          <a:p>
            <a:pPr>
              <a:lnSpc>
                <a:spcPct val="100000"/>
              </a:lnSpc>
              <a:buNone/>
            </a:pPr>
            <a:r>
              <a:rPr b="1" lang="en-US" sz="2000" spc="-1" strike="noStrike">
                <a:solidFill>
                  <a:srgbClr val="000000"/>
                </a:solidFill>
                <a:latin typeface="Lato"/>
                <a:ea typeface="€.Áâþ"/>
              </a:rPr>
              <a:t>(x + 3) </a:t>
            </a:r>
            <a:r>
              <a:rPr b="0" lang="en-US" sz="2000" spc="-1" strike="noStrike">
                <a:solidFill>
                  <a:srgbClr val="000000"/>
                </a:solidFill>
                <a:latin typeface="Lato"/>
                <a:ea typeface="€.Áâþ"/>
              </a:rPr>
              <a:t>using algebra discs:</a:t>
            </a:r>
            <a:endParaRPr b="0" lang="en-PH" sz="2000" spc="-1" strike="noStrike">
              <a:latin typeface="Arial"/>
            </a:endParaRPr>
          </a:p>
          <a:p>
            <a:pPr algn="just">
              <a:lnSpc>
                <a:spcPct val="100000"/>
              </a:lnSpc>
              <a:spcBef>
                <a:spcPts val="1417"/>
              </a:spcBef>
              <a:buNone/>
            </a:pPr>
            <a:endParaRPr b="0" lang="en-PH" sz="2000" spc="-1" strike="noStrike">
              <a:latin typeface="Arial"/>
            </a:endParaRPr>
          </a:p>
          <a:p>
            <a:pPr algn="just">
              <a:lnSpc>
                <a:spcPct val="100000"/>
              </a:lnSpc>
              <a:spcBef>
                <a:spcPts val="1417"/>
              </a:spcBef>
              <a:buNone/>
            </a:pPr>
            <a:endParaRPr b="0" lang="en-PH" sz="2000" spc="-1" strike="noStrike">
              <a:latin typeface="Arial"/>
            </a:endParaRPr>
          </a:p>
          <a:p>
            <a:pPr algn="just">
              <a:lnSpc>
                <a:spcPct val="100000"/>
              </a:lnSpc>
              <a:spcBef>
                <a:spcPts val="1417"/>
              </a:spcBef>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Lato"/>
                <a:ea typeface="€.Áâþ"/>
              </a:rPr>
              <a:t>Therefore, 2(x + 3) = 2x + 6.</a:t>
            </a:r>
            <a:endParaRPr b="0" lang="en-PH" sz="2000" spc="-1" strike="noStrike">
              <a:latin typeface="Arial"/>
            </a:endParaRPr>
          </a:p>
          <a:p>
            <a:pPr>
              <a:lnSpc>
                <a:spcPct val="100000"/>
              </a:lnSpc>
              <a:buNone/>
            </a:pPr>
            <a:r>
              <a:rPr b="0" lang="en-US" sz="2000" spc="-1" strike="noStrike">
                <a:solidFill>
                  <a:srgbClr val="000000"/>
                </a:solidFill>
                <a:latin typeface="Lato"/>
                <a:ea typeface="€.Áâþ"/>
              </a:rPr>
              <a:t>We can </a:t>
            </a:r>
            <a:r>
              <a:rPr b="1" lang="en-US" sz="2000" spc="-1" strike="noStrike">
                <a:solidFill>
                  <a:srgbClr val="000000"/>
                </a:solidFill>
                <a:latin typeface="Lato"/>
                <a:ea typeface="€.Áâþ"/>
              </a:rPr>
              <a:t>expand</a:t>
            </a:r>
            <a:r>
              <a:rPr b="0" lang="en-US" sz="2000" spc="-1" strike="noStrike">
                <a:solidFill>
                  <a:srgbClr val="000000"/>
                </a:solidFill>
                <a:latin typeface="Lato"/>
                <a:ea typeface="€.Áâþ"/>
              </a:rPr>
              <a:t> quadratic expressions of similar forms using algebra discs.</a:t>
            </a:r>
            <a:endParaRPr b="0" lang="en-PH" sz="2000" spc="-1" strike="noStrike">
              <a:latin typeface="Arial"/>
            </a:endParaRPr>
          </a:p>
        </p:txBody>
      </p:sp>
      <p:pic>
        <p:nvPicPr>
          <p:cNvPr id="179" name="" descr=""/>
          <p:cNvPicPr/>
          <p:nvPr/>
        </p:nvPicPr>
        <p:blipFill>
          <a:blip r:embed="rId1"/>
          <a:stretch/>
        </p:blipFill>
        <p:spPr>
          <a:xfrm>
            <a:off x="3270240" y="3004920"/>
            <a:ext cx="5650920" cy="1479960"/>
          </a:xfrm>
          <a:prstGeom prst="rect">
            <a:avLst/>
          </a:prstGeom>
          <a:ln w="0">
            <a:noFill/>
          </a:ln>
        </p:spPr>
      </p:pic>
      <p:sp>
        <p:nvSpPr>
          <p:cNvPr id="180" name=""/>
          <p:cNvSpPr/>
          <p:nvPr/>
        </p:nvSpPr>
        <p:spPr>
          <a:xfrm>
            <a:off x="4320000" y="4485240"/>
            <a:ext cx="1439640" cy="345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Arial"/>
              </a:rPr>
              <a:t>2(x + 3)</a:t>
            </a:r>
            <a:endParaRPr b="0" lang="en-PH" sz="1800" spc="-1" strike="noStrike">
              <a:latin typeface="Arial"/>
            </a:endParaRPr>
          </a:p>
        </p:txBody>
      </p:sp>
      <p:sp>
        <p:nvSpPr>
          <p:cNvPr id="181" name=""/>
          <p:cNvSpPr/>
          <p:nvPr/>
        </p:nvSpPr>
        <p:spPr>
          <a:xfrm>
            <a:off x="7020000" y="4485240"/>
            <a:ext cx="1619640" cy="345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Arial"/>
              </a:rPr>
              <a:t>2x + 6</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2" name="" descr=""/>
          <p:cNvPicPr/>
          <p:nvPr/>
        </p:nvPicPr>
        <p:blipFill>
          <a:blip r:embed="rId1"/>
          <a:stretch/>
        </p:blipFill>
        <p:spPr>
          <a:xfrm>
            <a:off x="4038120" y="3600000"/>
            <a:ext cx="4115520" cy="1907640"/>
          </a:xfrm>
          <a:prstGeom prst="rect">
            <a:avLst/>
          </a:prstGeom>
          <a:ln w="0">
            <a:noFill/>
          </a:ln>
        </p:spPr>
      </p:pic>
      <p:sp>
        <p:nvSpPr>
          <p:cNvPr id="183" name="PlaceHolder 1"/>
          <p:cNvSpPr>
            <a:spLocks noGrp="1"/>
          </p:cNvSpPr>
          <p:nvPr>
            <p:ph type="title"/>
          </p:nvPr>
        </p:nvSpPr>
        <p:spPr>
          <a:xfrm>
            <a:off x="466920" y="585360"/>
            <a:ext cx="10512360" cy="1322280"/>
          </a:xfrm>
          <a:prstGeom prst="rect">
            <a:avLst/>
          </a:prstGeom>
          <a:noFill/>
          <a:ln w="0">
            <a:noFill/>
          </a:ln>
        </p:spPr>
        <p:txBody>
          <a:bodyPr lIns="90000" rIns="90000" tIns="45000" bIns="45000" anchor="ctr">
            <a:normAutofit/>
          </a:bodyPr>
          <a:p>
            <a:pPr algn="ctr">
              <a:lnSpc>
                <a:spcPct val="90000"/>
              </a:lnSpc>
              <a:buNone/>
            </a:pPr>
            <a:r>
              <a:rPr b="1" lang="en-US" sz="3600" spc="-1" strike="noStrike">
                <a:latin typeface="Lato"/>
              </a:rPr>
              <a:t>MULTIPLYING A MONOMIAL BY POLYNOMIAL</a:t>
            </a:r>
            <a:endParaRPr b="0" lang="en-PH" sz="3600" spc="-1" strike="noStrike">
              <a:latin typeface="Arial"/>
            </a:endParaRPr>
          </a:p>
        </p:txBody>
      </p:sp>
      <p:sp>
        <p:nvSpPr>
          <p:cNvPr id="184" name="PlaceHolder 2"/>
          <p:cNvSpPr>
            <a:spLocks noGrp="1"/>
          </p:cNvSpPr>
          <p:nvPr>
            <p:ph/>
          </p:nvPr>
        </p:nvSpPr>
        <p:spPr>
          <a:xfrm>
            <a:off x="540000" y="2088000"/>
            <a:ext cx="11159640" cy="748080"/>
          </a:xfrm>
          <a:prstGeom prst="rect">
            <a:avLst/>
          </a:prstGeom>
          <a:noFill/>
          <a:ln w="0">
            <a:noFill/>
          </a:ln>
        </p:spPr>
        <p:txBody>
          <a:bodyPr lIns="90000" rIns="90000" tIns="45000" bIns="45000" anchor="t">
            <a:noAutofit/>
          </a:bodyPr>
          <a:p>
            <a:pPr>
              <a:lnSpc>
                <a:spcPct val="100000"/>
              </a:lnSpc>
              <a:buNone/>
            </a:pPr>
            <a:r>
              <a:rPr b="1" lang="en-US" sz="2000" spc="-1" strike="noStrike">
                <a:solidFill>
                  <a:srgbClr val="000000"/>
                </a:solidFill>
                <a:latin typeface="Lato"/>
              </a:rPr>
              <a:t>RULE:</a:t>
            </a:r>
            <a:r>
              <a:rPr b="0" lang="en-US" sz="2000" spc="-1" strike="noStrike">
                <a:solidFill>
                  <a:srgbClr val="000000"/>
                </a:solidFill>
                <a:latin typeface="Lato"/>
              </a:rPr>
              <a:t>  We can also simplify quadratic expressions involving the expansion of a quadratic expression </a:t>
            </a:r>
            <a:r>
              <a:rPr b="0" lang="en-US" sz="2000" spc="-1" strike="noStrike">
                <a:solidFill>
                  <a:srgbClr val="000000"/>
                </a:solidFill>
                <a:latin typeface="Lato"/>
              </a:rPr>
              <a:t>	</a:t>
            </a:r>
            <a:r>
              <a:rPr b="0" lang="en-US" sz="2000" spc="-1" strike="noStrike">
                <a:solidFill>
                  <a:srgbClr val="000000"/>
                </a:solidFill>
                <a:latin typeface="Lato"/>
              </a:rPr>
              <a:t>        using algebra discs.</a:t>
            </a:r>
            <a:endParaRPr b="0" lang="en-PH" sz="2000" spc="-1" strike="noStrike">
              <a:latin typeface="Arial"/>
            </a:endParaRPr>
          </a:p>
          <a:p>
            <a:pPr>
              <a:lnSpc>
                <a:spcPct val="100000"/>
              </a:lnSpc>
              <a:spcBef>
                <a:spcPts val="1417"/>
              </a:spcBef>
              <a:buNone/>
            </a:pPr>
            <a:r>
              <a:rPr b="1" lang="en-US" sz="2000" spc="-1" strike="noStrike">
                <a:solidFill>
                  <a:srgbClr val="000000"/>
                </a:solidFill>
                <a:latin typeface="Lato"/>
              </a:rPr>
              <a:t>Example 5:</a:t>
            </a:r>
            <a:r>
              <a:rPr b="0" lang="en-US" sz="2000" spc="-1" strike="noStrike">
                <a:solidFill>
                  <a:srgbClr val="000000"/>
                </a:solidFill>
                <a:latin typeface="Lato"/>
              </a:rPr>
              <a:t> </a:t>
            </a:r>
            <a:r>
              <a:rPr b="0" lang="en-US" sz="2000" spc="-1" strike="noStrike">
                <a:solidFill>
                  <a:srgbClr val="000000"/>
                </a:solidFill>
                <a:latin typeface="Lato"/>
              </a:rPr>
              <a:t>	</a:t>
            </a:r>
            <a:r>
              <a:rPr b="0" lang="en-US" sz="2000" spc="-1" strike="noStrike">
                <a:solidFill>
                  <a:srgbClr val="000000"/>
                </a:solidFill>
                <a:latin typeface="Lato"/>
              </a:rPr>
              <a:t>2x(3x </a:t>
            </a:r>
            <a:r>
              <a:rPr b="0" lang="en-US" sz="2000" spc="-1" strike="noStrike">
                <a:solidFill>
                  <a:srgbClr val="000000"/>
                </a:solidFill>
                <a:latin typeface="Lato"/>
                <a:ea typeface="€.Áâþ"/>
              </a:rPr>
              <a:t>- 2)</a:t>
            </a:r>
            <a:endParaRPr b="0" lang="en-PH" sz="2000" spc="-1" strike="noStrike">
              <a:latin typeface="Arial"/>
            </a:endParaRPr>
          </a:p>
          <a:p>
            <a:pPr>
              <a:lnSpc>
                <a:spcPct val="100000"/>
              </a:lnSpc>
              <a:spcBef>
                <a:spcPts val="1417"/>
              </a:spcBef>
              <a:buNone/>
            </a:pPr>
            <a:r>
              <a:rPr b="0" lang="en-US" sz="2000" spc="-1" strike="noStrike">
                <a:solidFill>
                  <a:srgbClr val="000000"/>
                </a:solidFill>
                <a:latin typeface="Lato"/>
                <a:ea typeface="€.Áâþ"/>
              </a:rPr>
              <a:t>We multiply each disc in 3x - 2 by 2x.</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Lato"/>
                <a:ea typeface="€.Áâþ"/>
              </a:rPr>
              <a:t>Therefore, 2x(3x-2) = 2x(3x) + 2x(-2)</a:t>
            </a:r>
            <a:endParaRPr b="0" lang="en-PH" sz="2000" spc="-1" strike="noStrike">
              <a:latin typeface="Arial"/>
            </a:endParaRPr>
          </a:p>
          <a:p>
            <a:pPr>
              <a:lnSpc>
                <a:spcPct val="100000"/>
              </a:lnSpc>
              <a:buNone/>
            </a:pP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a:t>
            </a:r>
            <a:r>
              <a:rPr b="0" lang="en-US" sz="2000" spc="-1" strike="noStrike">
                <a:solidFill>
                  <a:srgbClr val="000000"/>
                </a:solidFill>
                <a:latin typeface="Lato"/>
                <a:ea typeface="€.Áâþ"/>
              </a:rPr>
              <a:t>= 6x2- 4x.</a:t>
            </a:r>
            <a:endParaRPr b="0" lang="en-PH" sz="2000" spc="-1" strike="noStrike">
              <a:latin typeface="Arial"/>
            </a:endParaRPr>
          </a:p>
        </p:txBody>
      </p:sp>
      <p:pic>
        <p:nvPicPr>
          <p:cNvPr id="185" name="" descr=""/>
          <p:cNvPicPr/>
          <p:nvPr/>
        </p:nvPicPr>
        <p:blipFill>
          <a:blip r:embed="rId2"/>
          <a:srcRect l="0" t="0" r="0" b="24017"/>
          <a:stretch/>
        </p:blipFill>
        <p:spPr>
          <a:xfrm>
            <a:off x="1938600" y="5220000"/>
            <a:ext cx="763560" cy="1796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6" name="" descr=""/>
          <p:cNvPicPr/>
          <p:nvPr/>
        </p:nvPicPr>
        <p:blipFill>
          <a:blip r:embed="rId1"/>
          <a:stretch/>
        </p:blipFill>
        <p:spPr>
          <a:xfrm>
            <a:off x="2934720" y="3292200"/>
            <a:ext cx="6321960" cy="857880"/>
          </a:xfrm>
          <a:prstGeom prst="rect">
            <a:avLst/>
          </a:prstGeom>
          <a:ln w="0">
            <a:noFill/>
          </a:ln>
        </p:spPr>
      </p:pic>
      <p:sp>
        <p:nvSpPr>
          <p:cNvPr id="187" name="PlaceHolder 1"/>
          <p:cNvSpPr>
            <a:spLocks noGrp="1"/>
          </p:cNvSpPr>
          <p:nvPr>
            <p:ph type="title"/>
          </p:nvPr>
        </p:nvSpPr>
        <p:spPr>
          <a:xfrm>
            <a:off x="466920" y="585360"/>
            <a:ext cx="10512360" cy="1322280"/>
          </a:xfrm>
          <a:prstGeom prst="rect">
            <a:avLst/>
          </a:prstGeom>
          <a:noFill/>
          <a:ln w="0">
            <a:noFill/>
          </a:ln>
        </p:spPr>
        <p:txBody>
          <a:bodyPr lIns="90000" rIns="90000" tIns="45000" bIns="45000" anchor="ctr">
            <a:normAutofit/>
          </a:bodyPr>
          <a:p>
            <a:pPr algn="ctr">
              <a:lnSpc>
                <a:spcPct val="90000"/>
              </a:lnSpc>
              <a:buNone/>
            </a:pPr>
            <a:r>
              <a:rPr b="1" lang="en-US" sz="3600" spc="-1" strike="noStrike">
                <a:latin typeface="Lato"/>
              </a:rPr>
              <a:t>DIVIDING A MONOMIAL BY ANOTHER MONOMIAL</a:t>
            </a:r>
            <a:endParaRPr b="0" lang="en-PH" sz="3600" spc="-1" strike="noStrike">
              <a:latin typeface="Arial"/>
            </a:endParaRPr>
          </a:p>
        </p:txBody>
      </p:sp>
      <p:sp>
        <p:nvSpPr>
          <p:cNvPr id="188" name="PlaceHolder 2"/>
          <p:cNvSpPr>
            <a:spLocks noGrp="1"/>
          </p:cNvSpPr>
          <p:nvPr>
            <p:ph/>
          </p:nvPr>
        </p:nvSpPr>
        <p:spPr>
          <a:xfrm>
            <a:off x="540000" y="2088000"/>
            <a:ext cx="11339640" cy="748080"/>
          </a:xfrm>
          <a:prstGeom prst="rect">
            <a:avLst/>
          </a:prstGeom>
          <a:noFill/>
          <a:ln w="0">
            <a:noFill/>
          </a:ln>
        </p:spPr>
        <p:txBody>
          <a:bodyPr lIns="90000" rIns="90000" tIns="45000" bIns="45000" anchor="t">
            <a:noAutofit/>
          </a:bodyPr>
          <a:p>
            <a:pPr>
              <a:lnSpc>
                <a:spcPct val="100000"/>
              </a:lnSpc>
              <a:buNone/>
            </a:pPr>
            <a:r>
              <a:rPr b="1" lang="en-US" sz="1800" spc="-1" strike="noStrike">
                <a:solidFill>
                  <a:srgbClr val="000000"/>
                </a:solidFill>
                <a:latin typeface="Lato"/>
              </a:rPr>
              <a:t>RULE:</a:t>
            </a:r>
            <a:r>
              <a:rPr b="0" lang="en-US" sz="1800" spc="-1" strike="noStrike">
                <a:solidFill>
                  <a:srgbClr val="000000"/>
                </a:solidFill>
                <a:latin typeface="Lato"/>
              </a:rPr>
              <a:t>  We obtain the results of dividing monomials by another monomial by dividing the numerators and the denominators by their common terms. The final answers should be in the simplest forms, that is, the numerators and the denominators have no common terms except 1.</a:t>
            </a:r>
            <a:endParaRPr b="0" lang="en-PH" sz="1800" spc="-1" strike="noStrike">
              <a:latin typeface="Arial"/>
            </a:endParaRPr>
          </a:p>
          <a:p>
            <a:pPr>
              <a:lnSpc>
                <a:spcPct val="100000"/>
              </a:lnSpc>
              <a:buNone/>
            </a:pPr>
            <a:r>
              <a:rPr b="1" lang="en-US" sz="1800" spc="-1" strike="noStrike">
                <a:solidFill>
                  <a:srgbClr val="000000"/>
                </a:solidFill>
                <a:latin typeface="Lato"/>
              </a:rPr>
              <a:t>Example 6: </a:t>
            </a:r>
            <a:r>
              <a:rPr b="0" lang="en-US" sz="1800" spc="-1" strike="noStrike">
                <a:solidFill>
                  <a:srgbClr val="000000"/>
                </a:solidFill>
                <a:latin typeface="Lato"/>
              </a:rPr>
              <a:t>Simplify each of the following.</a:t>
            </a:r>
            <a:endParaRPr b="0" lang="en-PH" sz="1800" spc="-1" strike="noStrike">
              <a:latin typeface="Arial"/>
            </a:endParaRPr>
          </a:p>
        </p:txBody>
      </p:sp>
      <p:pic>
        <p:nvPicPr>
          <p:cNvPr id="189" name="" descr=""/>
          <p:cNvPicPr/>
          <p:nvPr/>
        </p:nvPicPr>
        <p:blipFill>
          <a:blip r:embed="rId2"/>
          <a:srcRect l="0" t="-5222" r="49010" b="0"/>
          <a:stretch/>
        </p:blipFill>
        <p:spPr>
          <a:xfrm>
            <a:off x="1620360" y="3960000"/>
            <a:ext cx="3239280" cy="2228400"/>
          </a:xfrm>
          <a:prstGeom prst="rect">
            <a:avLst/>
          </a:prstGeom>
          <a:ln w="0">
            <a:noFill/>
          </a:ln>
        </p:spPr>
      </p:pic>
      <p:pic>
        <p:nvPicPr>
          <p:cNvPr id="190" name="" descr=""/>
          <p:cNvPicPr/>
          <p:nvPr/>
        </p:nvPicPr>
        <p:blipFill>
          <a:blip r:embed="rId3"/>
          <a:stretch/>
        </p:blipFill>
        <p:spPr>
          <a:xfrm>
            <a:off x="6502320" y="4365000"/>
            <a:ext cx="3757320" cy="13262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467280" y="180000"/>
            <a:ext cx="10512360" cy="1322280"/>
          </a:xfrm>
          <a:prstGeom prst="rect">
            <a:avLst/>
          </a:prstGeom>
          <a:noFill/>
          <a:ln w="0">
            <a:noFill/>
          </a:ln>
        </p:spPr>
        <p:txBody>
          <a:bodyPr lIns="90000" rIns="90000" tIns="45000" bIns="45000" anchor="ctr">
            <a:normAutofit/>
          </a:bodyPr>
          <a:p>
            <a:pPr algn="ctr">
              <a:lnSpc>
                <a:spcPct val="90000"/>
              </a:lnSpc>
              <a:buNone/>
            </a:pPr>
            <a:r>
              <a:rPr b="1" lang="en-US" sz="3600" spc="-1" strike="noStrike">
                <a:latin typeface="Lato"/>
              </a:rPr>
              <a:t>DIVIDING A POLYNOMIAL BY A MONOMIAL</a:t>
            </a:r>
            <a:endParaRPr b="0" lang="en-PH" sz="3600" spc="-1" strike="noStrike">
              <a:latin typeface="Arial"/>
            </a:endParaRPr>
          </a:p>
        </p:txBody>
      </p:sp>
      <p:sp>
        <p:nvSpPr>
          <p:cNvPr id="192" name="PlaceHolder 2"/>
          <p:cNvSpPr>
            <a:spLocks noGrp="1"/>
          </p:cNvSpPr>
          <p:nvPr>
            <p:ph/>
          </p:nvPr>
        </p:nvSpPr>
        <p:spPr>
          <a:xfrm>
            <a:off x="540000" y="1260000"/>
            <a:ext cx="11339640" cy="748080"/>
          </a:xfrm>
          <a:prstGeom prst="rect">
            <a:avLst/>
          </a:prstGeom>
          <a:noFill/>
          <a:ln w="0">
            <a:noFill/>
          </a:ln>
        </p:spPr>
        <p:txBody>
          <a:bodyPr lIns="90000" rIns="90000" tIns="45000" bIns="45000" anchor="t">
            <a:noAutofit/>
          </a:bodyPr>
          <a:p>
            <a:pPr>
              <a:lnSpc>
                <a:spcPct val="100000"/>
              </a:lnSpc>
              <a:buNone/>
            </a:pPr>
            <a:r>
              <a:rPr b="1" lang="en-US" sz="1800" spc="-1" strike="noStrike">
                <a:solidFill>
                  <a:srgbClr val="000000"/>
                </a:solidFill>
                <a:latin typeface="Lato"/>
              </a:rPr>
              <a:t>RULE:</a:t>
            </a:r>
            <a:r>
              <a:rPr b="0" lang="en-US" sz="1800" spc="-1" strike="noStrike">
                <a:solidFill>
                  <a:srgbClr val="000000"/>
                </a:solidFill>
                <a:latin typeface="Lato"/>
              </a:rPr>
              <a:t>  To divide a polynomial by a monomial, we split the fraction and divide each term of the polynomial by the monomial. This is explained by multiplying the polynomial by the reciprocal of the monomial and applying the distributive law.</a:t>
            </a:r>
            <a:endParaRPr b="0" lang="en-PH" sz="1800" spc="-1" strike="noStrike">
              <a:latin typeface="Arial"/>
            </a:endParaRPr>
          </a:p>
          <a:p>
            <a:pPr>
              <a:lnSpc>
                <a:spcPct val="100000"/>
              </a:lnSpc>
              <a:buNone/>
            </a:pPr>
            <a:r>
              <a:rPr b="1" lang="en-US" sz="1800" spc="-1" strike="noStrike">
                <a:solidFill>
                  <a:srgbClr val="000000"/>
                </a:solidFill>
                <a:latin typeface="Lato"/>
              </a:rPr>
              <a:t>Example 7:</a:t>
            </a:r>
            <a:r>
              <a:rPr b="0" lang="en-US" sz="1800" spc="-1" strike="noStrike">
                <a:solidFill>
                  <a:srgbClr val="000000"/>
                </a:solidFill>
                <a:latin typeface="Lato"/>
              </a:rPr>
              <a:t> Simplify each of the following.</a:t>
            </a:r>
            <a:endParaRPr b="0" lang="en-PH" sz="1800" spc="-1" strike="noStrike">
              <a:latin typeface="Arial"/>
            </a:endParaRPr>
          </a:p>
        </p:txBody>
      </p:sp>
      <p:pic>
        <p:nvPicPr>
          <p:cNvPr id="193" name="" descr=""/>
          <p:cNvPicPr/>
          <p:nvPr/>
        </p:nvPicPr>
        <p:blipFill>
          <a:blip r:embed="rId1"/>
          <a:stretch/>
        </p:blipFill>
        <p:spPr>
          <a:xfrm>
            <a:off x="2413800" y="2700000"/>
            <a:ext cx="7363800" cy="34077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itle 7"/>
          <p:cNvSpPr/>
          <p:nvPr/>
        </p:nvSpPr>
        <p:spPr>
          <a:xfrm>
            <a:off x="1523880" y="1799640"/>
            <a:ext cx="9140760" cy="238428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ACTIVITY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837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2023-07-14T10:52:29Z</dcterms:modified>
  <cp:revision>51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