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04EEBFF6-3B72-417F-9CC6-EEEB518C621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4EA792D-70C8-4B5F-9A0E-886FCE7107E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9911049-8CE8-4812-BF2C-DF8F1DE6C346}"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A1AE038-5F4F-48A5-B4E8-319EA0337017}"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1E0C4B9-5A5A-4133-A6CF-D79AC68562A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3279180E-392E-486F-933D-036E4044EB0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B0EEF41-A41D-4D65-8A01-DE243565254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B283E08-0135-4137-A997-CB3F67B42F3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53BE224-BE75-4A19-9C0A-1DB1818B507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A212870-0ACE-4354-B664-2890D63EE93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F8F0D30-8763-46AC-B5D7-450332C78B6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50DAE64-FDD5-4D1D-950D-41753A3119E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A719D64-7A20-4A74-8A3E-6CE5EA22D7A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C1AD4FA-7987-4C29-8910-2178B2A612C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7BA8099-42E6-4882-97F4-490CBA8FC94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490B63B8-FE7E-4C6D-92F9-C8408ED84E62}"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0A78AA2F-454F-42E2-AE05-0D6BCDC1A24E}"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29083CD-195A-433D-AC68-B72C58924381}"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E707808-EECA-4C10-9A53-FA14A6ADDE0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7AD76C4-C7BA-4C6B-AC66-F1B05E23A90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6E1F06E-4FFD-4A02-8C6F-7792B3FDBE3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A4F6718-E3C5-40A1-B8DB-9A52237766B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DD80C7B-C680-4359-802A-2001EAA55BB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153C1BC-E438-489A-B544-7BDEB965C97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A9E05BC-C0E1-4BE6-AB46-81C63183EC4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B693D32-C784-447F-A6EE-0C8B8234CD0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6F95262-FA1C-4D64-9127-ACC79C7E683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BE6280E-1EC1-4D56-BF42-19AD403C0D4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F1F2E0E-BE1C-4AEB-9508-ADA997A1F71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318C64C-AF7B-42F8-9FE6-58C04B42A97A}"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EBE4B1E-28B7-4BAE-B86D-387367DCB4D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453D978-B91D-45AF-A9B0-4BA9EC5D49B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173A094-0D9B-4354-9888-2D0EA9E4D55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78ACC24-EC0A-4BD9-9548-4A0CC809C56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E6E9A7E-90A7-4CBF-81FD-C09AE69F3F5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6D3F535-FB35-4317-92A3-69C2FFB7FAAF}"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9F66DFC-B08E-4AFF-85A3-3F8C7F9AF00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AC44DA5-F017-4F66-B48E-A15F4336911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5D73D8F-E7F2-4F11-8951-0925AD5385B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4520" cy="212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Saklaw ng Teritoryo ng Pilipinas ayon sa Batas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7"/>
          <p:cNvSpPr/>
          <p:nvPr/>
        </p:nvSpPr>
        <p:spPr>
          <a:xfrm>
            <a:off x="-113040" y="532080"/>
            <a:ext cx="56916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18"/>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Saligang Batas 1987</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540000" y="1379880"/>
            <a:ext cx="10617120" cy="25045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Saligang Batas</a:t>
            </a:r>
            <a:r>
              <a:rPr b="0" lang="en-PH" sz="1800" spc="-1" strike="noStrike">
                <a:solidFill>
                  <a:srgbClr val="000000"/>
                </a:solidFill>
                <a:latin typeface="Lato"/>
                <a:ea typeface="DejaVu Sans"/>
              </a:rPr>
              <a:t> ang pinagsama-samang mga prinsipyo o </a:t>
            </a:r>
            <a:r>
              <a:rPr b="0" lang="en-PH" sz="1800" spc="-1" strike="noStrike">
                <a:solidFill>
                  <a:srgbClr val="000000"/>
                </a:solidFill>
                <a:latin typeface="Lato"/>
                <a:ea typeface="Arial;Arial"/>
              </a:rPr>
              <a:t>paniniwala ng bansa. Ito ang nagiging gabay kung paano pinamamahalaan ang isang bansa o estado.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unang artikulo na nagtatakda ng pambansang teritoryo ng Pilipinas.</a:t>
            </a:r>
            <a:endParaRPr b="0" lang="en-PH" sz="1800" spc="-1" strike="noStrike">
              <a:solidFill>
                <a:srgbClr val="000000"/>
              </a:solidFill>
              <a:latin typeface="Arial"/>
            </a:endParaRPr>
          </a:p>
        </p:txBody>
      </p:sp>
      <p:sp>
        <p:nvSpPr>
          <p:cNvPr id="137" name=""/>
          <p:cNvSpPr/>
          <p:nvPr/>
        </p:nvSpPr>
        <p:spPr>
          <a:xfrm>
            <a:off x="864000" y="2700000"/>
            <a:ext cx="10437840" cy="305820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pPr>
            <a:r>
              <a:rPr b="1" lang="en-PH" sz="1800" spc="-1" strike="noStrike">
                <a:solidFill>
                  <a:srgbClr val="000000"/>
                </a:solidFill>
                <a:latin typeface="Lato"/>
                <a:ea typeface="DejaVu Sans"/>
              </a:rPr>
              <a:t>ARTIKULO I</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ea typeface="DejaVu Sans"/>
              </a:rPr>
              <a:t>Ang Pambansang Teritoryo</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pambansang teritoryo ay binubuo ng kapuluang Pilipinas, kasama ang lahat ng mga pulo at mga karagatan na nakapaloob dito, at lahat ng iba pang mga teritoryo na nasa ganap na kapangyarihan o hurisdiksyon ng Pilipinas, na binubuo ng mga kalupaan, katubigan, at himpapawirin nito, kasama ang dagat teritoryal, ang lalim ng dagat, ang kailaliman ng lupa, ang mga kalapagang insular, at ang iba pang mga pook submarina nito. Ang mga karagatang nakapaligid, nakapagitan at nag-uugnay sa mga pulo ng kapuluan, maging ano man ang lawak at mga dimensyon ay nag-aanyong bahagi ng panloob na karagatan ng Pilipinas.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5"/>
          <p:cNvSpPr/>
          <p:nvPr/>
        </p:nvSpPr>
        <p:spPr>
          <a:xfrm>
            <a:off x="-113040" y="532080"/>
            <a:ext cx="56916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Rectangle 8"/>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Saligang Batas 1987</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p:nvPr/>
        </p:nvSpPr>
        <p:spPr>
          <a:xfrm>
            <a:off x="540000" y="1440000"/>
            <a:ext cx="10617120" cy="46785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Iba pang bahagi ng teritoryo ng Pilipinas:</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Dagat Teritoryal</a:t>
            </a:r>
            <a:r>
              <a:rPr b="0" lang="en-PH" sz="1800" spc="-1" strike="noStrike">
                <a:solidFill>
                  <a:srgbClr val="000000"/>
                </a:solidFill>
                <a:latin typeface="Lato"/>
                <a:ea typeface="DejaVu Sans"/>
              </a:rPr>
              <a:t> – bahagi ng dagat na umaabot hanggang 12 </a:t>
            </a:r>
            <a:r>
              <a:rPr b="0" i="1" lang="en-PH" sz="1800" spc="-1" strike="noStrike">
                <a:solidFill>
                  <a:srgbClr val="000000"/>
                </a:solidFill>
                <a:latin typeface="Lato"/>
                <a:ea typeface="DejaVu Sans"/>
              </a:rPr>
              <a:t>nautical miles</a:t>
            </a:r>
            <a:r>
              <a:rPr b="0" lang="en-PH" sz="1800" spc="-1" strike="noStrike">
                <a:solidFill>
                  <a:srgbClr val="000000"/>
                </a:solidFill>
                <a:latin typeface="Lato"/>
                <a:ea typeface="DejaVu Sans"/>
              </a:rPr>
              <a:t> o mahigit sa 22 kilometro palibot ng Pilipinas.</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Ilalim ng Dagat</a:t>
            </a:r>
            <a:r>
              <a:rPr b="0" lang="en-PH" sz="1800" spc="-1" strike="noStrike">
                <a:solidFill>
                  <a:srgbClr val="000000"/>
                </a:solidFill>
                <a:latin typeface="Lato"/>
                <a:ea typeface="DejaVu Sans"/>
              </a:rPr>
              <a:t> – lupain sa ilalim ng dagat na sakop nito. Kabilang din dito ang mga mineral at likas na kayamanan na matatagpuan dito.</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Kailaliman ng Lupa</a:t>
            </a:r>
            <a:r>
              <a:rPr b="0" lang="en-PH" sz="1800" spc="-1" strike="noStrike">
                <a:solidFill>
                  <a:srgbClr val="000000"/>
                </a:solidFill>
                <a:latin typeface="Lato"/>
                <a:ea typeface="DejaVu Sans"/>
              </a:rPr>
              <a:t> – kabilang dito ang lahat ng bagay sa ilalim ng lupa kasama na ang mga mineral at likas na yamang matatagpuan dito.</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Mga Kalatagang Insular </a:t>
            </a:r>
            <a:r>
              <a:rPr b="0" lang="en-PH" sz="1800" spc="-1" strike="noStrike">
                <a:solidFill>
                  <a:srgbClr val="000000"/>
                </a:solidFill>
                <a:latin typeface="Lato"/>
                <a:ea typeface="DejaVu Sans"/>
              </a:rPr>
              <a:t>– nakalubog na bahagi ng kontinente o pulo na umaabot hanggang sa malalim na bahagi ng karagatan.</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Iba pang Pook Submarina</a:t>
            </a:r>
            <a:r>
              <a:rPr b="0" lang="en-PH" sz="1800" spc="-1" strike="noStrike">
                <a:solidFill>
                  <a:srgbClr val="000000"/>
                </a:solidFill>
                <a:latin typeface="Lato"/>
                <a:ea typeface="DejaVu Sans"/>
              </a:rPr>
              <a:t> – mga bahaging nasa dagat teritoryal tulad ng trinsera, kailaliman,  aplaya, buhanginan, at batuhan.</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Panloob na Karagatan</a:t>
            </a:r>
            <a:r>
              <a:rPr b="0" lang="en-PH" sz="1800" spc="-1" strike="noStrike">
                <a:solidFill>
                  <a:srgbClr val="000000"/>
                </a:solidFill>
                <a:latin typeface="Lato"/>
                <a:ea typeface="DejaVu Sans"/>
              </a:rPr>
              <a:t> – mga katubigan na nasa pagitan ng mga teritoryong lupain. Kabilang dito ang ilog, kanal, o lawa na nasa lupain ng estado. </a:t>
            </a:r>
            <a:endParaRPr b="0" lang="en-PH" sz="1800" spc="-1" strike="noStrike">
              <a:solidFill>
                <a:srgbClr val="000000"/>
              </a:solidFill>
              <a:latin typeface="Arial"/>
            </a:endParaRPr>
          </a:p>
          <a:p>
            <a:pPr lvl="1" marL="432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DejaVu Sans"/>
              </a:rPr>
              <a:t>Himpapawirin</a:t>
            </a:r>
            <a:r>
              <a:rPr b="0" lang="en-PH" sz="1800" spc="-1" strike="noStrike">
                <a:solidFill>
                  <a:srgbClr val="000000"/>
                </a:solidFill>
                <a:latin typeface="Lato"/>
                <a:ea typeface="DejaVu Sans"/>
              </a:rPr>
              <a:t> – nasa itaas ng mga teritoryal na lupain at katubigan.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9"/>
          <p:cNvSpPr/>
          <p:nvPr/>
        </p:nvSpPr>
        <p:spPr>
          <a:xfrm>
            <a:off x="-113040" y="532080"/>
            <a:ext cx="94716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Rectangle 10"/>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Kahalagahan ng Lokasyon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p:nvPr/>
        </p:nvSpPr>
        <p:spPr>
          <a:xfrm>
            <a:off x="540000" y="1487880"/>
            <a:ext cx="10617120" cy="25045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DejaVu Sans"/>
              </a:rPr>
              <a:t>Masasabing estratehiko at mahalaga ang lokasyon ng Pilipinas dahil sa sumusunod:</a:t>
            </a:r>
            <a:endParaRPr b="0" lang="en-PH" sz="1800" spc="-1" strike="noStrike">
              <a:solidFill>
                <a:srgbClr val="000000"/>
              </a:solidFill>
              <a:latin typeface="Arial"/>
            </a:endParaRPr>
          </a:p>
          <a:p>
            <a:pPr lvl="1" marL="432000" indent="-216000">
              <a:lnSpc>
                <a:spcPct val="100000"/>
              </a:lnSpc>
              <a:spcBef>
                <a:spcPts val="850"/>
              </a:spcBef>
              <a:spcAft>
                <a:spcPts val="850"/>
              </a:spcAft>
              <a:buClr>
                <a:srgbClr val="000000"/>
              </a:buClr>
              <a:buFont typeface="Wingdings" charset="2"/>
              <a:buAutoNum type="romanLcPeriod"/>
            </a:pPr>
            <a:r>
              <a:rPr b="0" lang="en-PH" sz="1800" spc="-1" strike="noStrike">
                <a:solidFill>
                  <a:srgbClr val="000000"/>
                </a:solidFill>
                <a:latin typeface="Lato"/>
                <a:ea typeface="DejaVu Sans"/>
              </a:rPr>
              <a:t>nagsisilbi itong pintuan sa Asya;</a:t>
            </a:r>
            <a:endParaRPr b="0" lang="en-PH" sz="1800" spc="-1" strike="noStrike">
              <a:solidFill>
                <a:srgbClr val="000000"/>
              </a:solidFill>
              <a:latin typeface="Arial"/>
            </a:endParaRPr>
          </a:p>
          <a:p>
            <a:pPr lvl="1" marL="432000" indent="-216000">
              <a:lnSpc>
                <a:spcPct val="100000"/>
              </a:lnSpc>
              <a:spcBef>
                <a:spcPts val="850"/>
              </a:spcBef>
              <a:spcAft>
                <a:spcPts val="850"/>
              </a:spcAft>
              <a:buClr>
                <a:srgbClr val="000000"/>
              </a:buClr>
              <a:buFont typeface="Wingdings" charset="2"/>
              <a:buAutoNum type="romanLcPeriod"/>
            </a:pPr>
            <a:r>
              <a:rPr b="0" lang="en-PH" sz="1800" spc="-1" strike="noStrike">
                <a:solidFill>
                  <a:srgbClr val="000000"/>
                </a:solidFill>
                <a:latin typeface="Lato"/>
                <a:ea typeface="DejaVu Sans"/>
              </a:rPr>
              <a:t>itinuturing na mainam na daanan ng kalakalan ang gawin;</a:t>
            </a:r>
            <a:endParaRPr b="0" lang="en-PH" sz="1800" spc="-1" strike="noStrike">
              <a:solidFill>
                <a:srgbClr val="000000"/>
              </a:solidFill>
              <a:latin typeface="Arial"/>
            </a:endParaRPr>
          </a:p>
          <a:p>
            <a:pPr lvl="1" marL="432000" indent="-216000">
              <a:lnSpc>
                <a:spcPct val="100000"/>
              </a:lnSpc>
              <a:spcBef>
                <a:spcPts val="850"/>
              </a:spcBef>
              <a:spcAft>
                <a:spcPts val="850"/>
              </a:spcAft>
              <a:buClr>
                <a:srgbClr val="000000"/>
              </a:buClr>
              <a:buFont typeface="Wingdings" charset="2"/>
              <a:buAutoNum type="romanLcPeriod"/>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timog at hilaga ng bansa ng mga bansang may kasunduang pangkalakalan; at</a:t>
            </a:r>
            <a:endParaRPr b="0" lang="en-PH" sz="1800" spc="-1" strike="noStrike">
              <a:solidFill>
                <a:srgbClr val="000000"/>
              </a:solidFill>
              <a:latin typeface="Arial"/>
            </a:endParaRPr>
          </a:p>
          <a:p>
            <a:pPr lvl="1" marL="432000" indent="-216000">
              <a:lnSpc>
                <a:spcPct val="100000"/>
              </a:lnSpc>
              <a:spcBef>
                <a:spcPts val="850"/>
              </a:spcBef>
              <a:spcAft>
                <a:spcPts val="850"/>
              </a:spcAft>
              <a:buClr>
                <a:srgbClr val="000000"/>
              </a:buClr>
              <a:buFont typeface="Wingdings" charset="2"/>
              <a:buAutoNum type="romanLcPeriod"/>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daanan ito ng mga eroplano at barkong internasyonal.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192"/>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6" name="Rectangle 193"/>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47"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8" name=""/>
          <p:cNvSpPr/>
          <p:nvPr/>
        </p:nvSpPr>
        <p:spPr>
          <a:xfrm>
            <a:off x="674280" y="1577880"/>
            <a:ext cx="10122120" cy="2231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Sagutan ang mga tanong.</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1. Paano nakatutulong ang pagkakaroon ng dokumentong legal sa teritoryo ng Pilipinas?</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2. Bakit mahalaga ang lokasyon ng Pilipinas?</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3. Bakit mahalagang malaman ang Artikulo I ng Saligang Batas ng Pilipinas?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
          <p:cNvSpPr/>
          <p:nvPr/>
        </p:nvSpPr>
        <p:spPr>
          <a:xfrm>
            <a:off x="-113040" y="552240"/>
            <a:ext cx="659160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2"/>
          <p:cNvSpPr/>
          <p:nvPr/>
        </p:nvSpPr>
        <p:spPr>
          <a:xfrm>
            <a:off x="426960" y="52776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1"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152" name="Rectangle 4"/>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3" name=""/>
          <p:cNvSpPr/>
          <p:nvPr/>
        </p:nvSpPr>
        <p:spPr>
          <a:xfrm>
            <a:off x="720000" y="1602000"/>
            <a:ext cx="10257840" cy="25365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Arial;Arial"/>
              </a:rPr>
              <a:t>Ito ang nagsisilbing ebidensiya na sa atin ang mga kapuluan at karagatan na nasasakupan natin.</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Arial;Arial"/>
              </a:rPr>
              <a:t>Mahalaga ang lokasyon ng Pilipinas dahil maaari tayong maging sentro ng pamamahagi ng iba’t ibang produkto at kalakalan na makatutulong sa pag-unlad ng ating ekonomiya.</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Arial;Arial"/>
              </a:rPr>
              <a:t>Mahalagang malaman ang Artikulo I ng Saligang Batas ng Pilipinas upang malaman natin ang karapatan bilang Pilipino sa soberaniya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1795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2023-07-10T13:38:26Z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