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6.png" ContentType="image/png"/>
  <Override PartName="/ppt/media/image21.png" ContentType="image/png"/>
  <Override PartName="/ppt/media/image11.png" ContentType="image/png"/>
  <Override PartName="/ppt/media/image7.png" ContentType="image/png"/>
  <Override PartName="/ppt/media/image22.png" ContentType="image/png"/>
  <Override PartName="/ppt/media/image8.png" ContentType="image/png"/>
  <Override PartName="/ppt/media/image23.png" ContentType="image/png"/>
  <Override PartName="/ppt/media/image9.png" ContentType="image/png"/>
  <Override PartName="/ppt/media/image24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5.png" ContentType="image/png"/>
  <Override PartName="/ppt/media/image20.png" ContentType="image/png"/>
  <Override PartName="/ppt/media/image10.png" ContentType="image/png"/>
  <Override PartName="/ppt/media/image29.png" ContentType="image/png"/>
  <Override PartName="/ppt/media/image15.png" ContentType="image/png"/>
  <Override PartName="/ppt/media/image30.png" ContentType="image/png"/>
  <Override PartName="/ppt/media/image25.png" ContentType="image/png"/>
  <Override PartName="/ppt/media/image16.png" ContentType="image/png"/>
  <Override PartName="/ppt/media/image31.png" ContentType="image/png"/>
  <Override PartName="/ppt/media/image26.png" ContentType="image/png"/>
  <Override PartName="/ppt/media/image17.png" ContentType="image/png"/>
  <Override PartName="/ppt/media/image32.png" ContentType="image/png"/>
  <Override PartName="/ppt/media/image27.png" ContentType="image/png"/>
  <Override PartName="/ppt/media/image18.png" ContentType="image/png"/>
  <Override PartName="/ppt/media/image33.png" ContentType="image/png"/>
  <Override PartName="/ppt/media/image28.png" ContentType="image/png"/>
  <Override PartName="/ppt/media/image19.png" ContentType="image/png"/>
  <Override PartName="/ppt/media/image34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4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14.xml" ContentType="application/vnd.openxmlformats-officedocument.presentationml.slide+xml"/>
  <Override PartName="/ppt/notesSlides/_rels/notesSlide13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9.xml.rels" ContentType="application/vnd.openxmlformats-package.relationships+xml"/>
  <Override PartName="/ppt/notesSlides/_rels/notesSlide7.xml.rels" ContentType="application/vnd.openxmlformats-package.relationships+xml"/>
  <Override PartName="/ppt/notesSlides/_rels/notesSlide8.xml.rels" ContentType="application/vnd.openxmlformats-package.relationships+xml"/>
  <Override PartName="/ppt/notesSlides/_rels/notesSlide6.xml.rels" ContentType="application/vnd.openxmlformats-package.relationships+xml"/>
  <Override PartName="/ppt/notesSlides/_rels/notesSlide5.xml.rels" ContentType="application/vnd.openxmlformats-package.relationships+xml"/>
  <Override PartName="/ppt/notesSlides/_rels/notesSlide4.xml.rels" ContentType="application/vnd.openxmlformats-package.relationships+xml"/>
  <Override PartName="/ppt/notesSlides/_rels/notesSlide3.xml.rels" ContentType="application/vnd.openxmlformats-package.relationships+xml"/>
  <Override PartName="/ppt/notesSlides/_rels/notesSlide2.xml.rels" ContentType="application/vnd.openxmlformats-package.relationship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12192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4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move the slide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en-PH" sz="2000" spc="-1" strike="noStrike">
                <a:latin typeface="Arial"/>
              </a:rPr>
              <a:t>Click to edit the notes format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en-PH" sz="1400" spc="-1" strike="noStrike">
                <a:latin typeface="Times New Roman"/>
              </a:rPr>
              <a:t>&lt;header&gt;</a:t>
            </a:r>
            <a:endParaRPr b="0" lang="en-PH" sz="1400" spc="-1" strike="noStrike">
              <a:latin typeface="Times New Roman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algn="r">
              <a:buNone/>
            </a:pPr>
            <a:r>
              <a:rPr b="0" lang="en-PH" sz="1400" spc="-1" strike="noStrike">
                <a:latin typeface="Times New Roman"/>
              </a:rPr>
              <a:t>&lt;date/time&gt;</a:t>
            </a:r>
            <a:endParaRPr b="0" lang="en-PH" sz="1400" spc="-1" strike="noStrike">
              <a:latin typeface="Times New Roman"/>
            </a:endParaRPr>
          </a:p>
        </p:txBody>
      </p:sp>
      <p:sp>
        <p:nvSpPr>
          <p:cNvPr id="128" name="PlaceHolder 5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r>
              <a:rPr b="0" lang="en-PH" sz="1400" spc="-1" strike="noStrike">
                <a:latin typeface="Times New Roman"/>
              </a:rPr>
              <a:t>&lt;footer&gt;</a:t>
            </a:r>
            <a:endParaRPr b="0" lang="en-PH" sz="1400" spc="-1" strike="noStrike">
              <a:latin typeface="Times New Roman"/>
            </a:endParaRPr>
          </a:p>
        </p:txBody>
      </p:sp>
      <p:sp>
        <p:nvSpPr>
          <p:cNvPr id="129" name="PlaceHolder 6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buNone/>
            </a:pPr>
            <a:fld id="{1A393763-4DD4-47D4-A392-EF689EFC84F1}" type="slidenum">
              <a:rPr b="0" lang="en-PH" sz="1400" spc="-1" strike="noStrike">
                <a:latin typeface="Times New Roman"/>
              </a:rPr>
              <a:t>&lt;number&gt;</a:t>
            </a:fld>
            <a:endParaRPr b="0" lang="en-PH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880" cy="3083760"/>
          </a:xfrm>
          <a:prstGeom prst="rect">
            <a:avLst/>
          </a:prstGeom>
          <a:ln w="0">
            <a:noFill/>
          </a:ln>
        </p:spPr>
      </p:sp>
      <p:sp>
        <p:nvSpPr>
          <p:cNvPr id="19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880" cy="359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199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9280" cy="45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F93550D1-5B8B-493C-A712-4FA9C3D30577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880" cy="3083760"/>
          </a:xfrm>
          <a:prstGeom prst="rect">
            <a:avLst/>
          </a:prstGeom>
          <a:ln w="0">
            <a:noFill/>
          </a:ln>
        </p:spPr>
      </p:sp>
      <p:sp>
        <p:nvSpPr>
          <p:cNvPr id="20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880" cy="359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202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9280" cy="45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B23B3611-4695-423E-B8F0-213586ACB576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880" cy="3083760"/>
          </a:xfrm>
          <a:prstGeom prst="rect">
            <a:avLst/>
          </a:prstGeom>
          <a:ln w="0">
            <a:noFill/>
          </a:ln>
        </p:spPr>
      </p:sp>
      <p:sp>
        <p:nvSpPr>
          <p:cNvPr id="20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880" cy="359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205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9280" cy="45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430D4A03-50B7-4385-B7A3-5275E66EEAEE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880" cy="3083760"/>
          </a:xfrm>
          <a:prstGeom prst="rect">
            <a:avLst/>
          </a:prstGeom>
          <a:ln w="0">
            <a:noFill/>
          </a:ln>
        </p:spPr>
      </p:sp>
      <p:sp>
        <p:nvSpPr>
          <p:cNvPr id="20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880" cy="359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208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9280" cy="45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4B04C2E4-47C2-4EB7-8F15-74AD7F0213D1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880" cy="3083760"/>
          </a:xfrm>
          <a:prstGeom prst="rect">
            <a:avLst/>
          </a:prstGeom>
          <a:ln w="0">
            <a:noFill/>
          </a:ln>
        </p:spPr>
      </p:sp>
      <p:sp>
        <p:nvSpPr>
          <p:cNvPr id="17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880" cy="359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175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9280" cy="45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84944E02-5FF1-4319-9AA6-046938D86A6A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880" cy="3083760"/>
          </a:xfrm>
          <a:prstGeom prst="rect">
            <a:avLst/>
          </a:prstGeom>
          <a:ln w="0">
            <a:noFill/>
          </a:ln>
        </p:spPr>
      </p:sp>
      <p:sp>
        <p:nvSpPr>
          <p:cNvPr id="17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880" cy="359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178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9280" cy="45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F3A497EA-6658-4F52-9694-CC3239E12554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880" cy="3083760"/>
          </a:xfrm>
          <a:prstGeom prst="rect">
            <a:avLst/>
          </a:prstGeom>
          <a:ln w="0">
            <a:noFill/>
          </a:ln>
        </p:spPr>
      </p:sp>
      <p:sp>
        <p:nvSpPr>
          <p:cNvPr id="18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880" cy="359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181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9280" cy="45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D484EF14-B56A-4344-9750-2DCAAD27CB30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880" cy="3083760"/>
          </a:xfrm>
          <a:prstGeom prst="rect">
            <a:avLst/>
          </a:prstGeom>
          <a:ln w="0">
            <a:noFill/>
          </a:ln>
        </p:spPr>
      </p:sp>
      <p:sp>
        <p:nvSpPr>
          <p:cNvPr id="18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880" cy="359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184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9280" cy="45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06E0F3EA-7084-4E06-8E7E-C79CF307B85E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880" cy="3083760"/>
          </a:xfrm>
          <a:prstGeom prst="rect">
            <a:avLst/>
          </a:prstGeom>
          <a:ln w="0">
            <a:noFill/>
          </a:ln>
        </p:spPr>
      </p:sp>
      <p:sp>
        <p:nvSpPr>
          <p:cNvPr id="18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880" cy="359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187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9280" cy="45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9D72D373-E99E-47AA-8928-D7F1D2D8474E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880" cy="3083760"/>
          </a:xfrm>
          <a:prstGeom prst="rect">
            <a:avLst/>
          </a:prstGeom>
          <a:ln w="0">
            <a:noFill/>
          </a:ln>
        </p:spPr>
      </p:sp>
      <p:sp>
        <p:nvSpPr>
          <p:cNvPr id="18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880" cy="359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190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9280" cy="45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52B9CC82-BBCD-4688-BAE6-E8ED2946A399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880" cy="3083760"/>
          </a:xfrm>
          <a:prstGeom prst="rect">
            <a:avLst/>
          </a:prstGeom>
          <a:ln w="0">
            <a:noFill/>
          </a:ln>
        </p:spPr>
      </p:sp>
      <p:sp>
        <p:nvSpPr>
          <p:cNvPr id="19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880" cy="359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193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9280" cy="45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DA69616D-9A41-4695-A068-74F199938F32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880" cy="3083760"/>
          </a:xfrm>
          <a:prstGeom prst="rect">
            <a:avLst/>
          </a:prstGeom>
          <a:ln w="0">
            <a:noFill/>
          </a:ln>
        </p:spPr>
      </p:sp>
      <p:sp>
        <p:nvSpPr>
          <p:cNvPr id="19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880" cy="359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196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9280" cy="45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48F04F5C-8EF6-4953-8078-5CD9B272BF27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9600" cy="6855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6480" cy="279648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701920" cy="385992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701920" cy="38160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9600" cy="63252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8040" cy="96804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32120" cy="103212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93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208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13920" cy="338220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image" Target="../media/image28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30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image" Target="../media/image32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image" Target="../media/image34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slideLayout" Target="../slideLayouts/slideLayout13.xml"/><Relationship Id="rId5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slideLayout" Target="../slideLayouts/slideLayout13.xml"/><Relationship Id="rId6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slideLayout" Target="../slideLayouts/slideLayout13.xml"/><Relationship Id="rId6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22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image" Target="../media/image26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Box 7"/>
          <p:cNvSpPr/>
          <p:nvPr/>
        </p:nvSpPr>
        <p:spPr>
          <a:xfrm>
            <a:off x="4161600" y="2988000"/>
            <a:ext cx="74926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Conversion of Time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"/>
          <p:cNvSpPr/>
          <p:nvPr/>
        </p:nvSpPr>
        <p:spPr>
          <a:xfrm>
            <a:off x="900000" y="720000"/>
            <a:ext cx="10259280" cy="435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just">
              <a:lnSpc>
                <a:spcPct val="2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3. A ship took 90 days to sail from London to Singapore.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How many months did the journey take?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1 month is about 30 days. Count in 30s.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2 months ≈ 60 days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3 months ≈ 90 days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 journey took about 3 months.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62" name="" descr=""/>
          <p:cNvPicPr/>
          <p:nvPr/>
        </p:nvPicPr>
        <p:blipFill>
          <a:blip r:embed="rId1"/>
          <a:stretch/>
        </p:blipFill>
        <p:spPr>
          <a:xfrm>
            <a:off x="6390720" y="3241800"/>
            <a:ext cx="5128920" cy="1437840"/>
          </a:xfrm>
          <a:prstGeom prst="rect">
            <a:avLst/>
          </a:prstGeom>
          <a:ln w="0">
            <a:noFill/>
          </a:ln>
        </p:spPr>
      </p:pic>
      <p:pic>
        <p:nvPicPr>
          <p:cNvPr id="163" name="" descr=""/>
          <p:cNvPicPr/>
          <p:nvPr/>
        </p:nvPicPr>
        <p:blipFill>
          <a:blip r:embed="rId2"/>
          <a:stretch/>
        </p:blipFill>
        <p:spPr>
          <a:xfrm>
            <a:off x="-37080" y="180000"/>
            <a:ext cx="5653080" cy="880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"/>
          <p:cNvSpPr/>
          <p:nvPr/>
        </p:nvSpPr>
        <p:spPr>
          <a:xfrm>
            <a:off x="900000" y="720000"/>
            <a:ext cx="10259280" cy="435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just">
              <a:lnSpc>
                <a:spcPct val="200000"/>
              </a:lnSpc>
              <a:spcBef>
                <a:spcPts val="1134"/>
              </a:spcBef>
              <a:spcAft>
                <a:spcPts val="1134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4.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Ann went to Spain for 2 weeks. How many days was her trip?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1134"/>
              </a:spcBef>
              <a:spcAft>
                <a:spcPts val="1134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2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x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7 = 14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1134"/>
              </a:spcBef>
              <a:spcAft>
                <a:spcPts val="1134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Her trip to Spain was 14 days long.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65" name="" descr=""/>
          <p:cNvPicPr/>
          <p:nvPr/>
        </p:nvPicPr>
        <p:blipFill>
          <a:blip r:embed="rId1"/>
          <a:stretch/>
        </p:blipFill>
        <p:spPr>
          <a:xfrm>
            <a:off x="6480000" y="2700360"/>
            <a:ext cx="4859640" cy="1303920"/>
          </a:xfrm>
          <a:prstGeom prst="rect">
            <a:avLst/>
          </a:prstGeom>
          <a:ln w="0">
            <a:noFill/>
          </a:ln>
        </p:spPr>
      </p:pic>
      <p:pic>
        <p:nvPicPr>
          <p:cNvPr id="166" name="" descr=""/>
          <p:cNvPicPr/>
          <p:nvPr/>
        </p:nvPicPr>
        <p:blipFill>
          <a:blip r:embed="rId2"/>
          <a:stretch/>
        </p:blipFill>
        <p:spPr>
          <a:xfrm>
            <a:off x="-37080" y="324360"/>
            <a:ext cx="5653080" cy="880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"/>
          <p:cNvSpPr/>
          <p:nvPr/>
        </p:nvSpPr>
        <p:spPr>
          <a:xfrm>
            <a:off x="900000" y="720000"/>
            <a:ext cx="10259280" cy="435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just">
              <a:lnSpc>
                <a:spcPct val="200000"/>
              </a:lnSpc>
              <a:spcBef>
                <a:spcPts val="1417"/>
              </a:spcBef>
              <a:spcAft>
                <a:spcPts val="141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5.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Summer holidays last for 2 months. How many days will it last?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1417"/>
              </a:spcBef>
              <a:spcAft>
                <a:spcPts val="141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2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x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30 = 60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1417"/>
              </a:spcBef>
              <a:spcAft>
                <a:spcPts val="141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Summer holidays last for about 60 days.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68" name="" descr=""/>
          <p:cNvPicPr/>
          <p:nvPr/>
        </p:nvPicPr>
        <p:blipFill>
          <a:blip r:embed="rId1"/>
          <a:stretch/>
        </p:blipFill>
        <p:spPr>
          <a:xfrm>
            <a:off x="6390720" y="2881800"/>
            <a:ext cx="5128920" cy="1437840"/>
          </a:xfrm>
          <a:prstGeom prst="rect">
            <a:avLst/>
          </a:prstGeom>
          <a:ln w="0">
            <a:noFill/>
          </a:ln>
        </p:spPr>
      </p:pic>
      <p:pic>
        <p:nvPicPr>
          <p:cNvPr id="169" name="" descr=""/>
          <p:cNvPicPr/>
          <p:nvPr/>
        </p:nvPicPr>
        <p:blipFill>
          <a:blip r:embed="rId2"/>
          <a:stretch/>
        </p:blipFill>
        <p:spPr>
          <a:xfrm>
            <a:off x="-37080" y="324360"/>
            <a:ext cx="5653080" cy="880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"/>
          <p:cNvSpPr/>
          <p:nvPr/>
        </p:nvSpPr>
        <p:spPr>
          <a:xfrm>
            <a:off x="900000" y="720000"/>
            <a:ext cx="10259280" cy="435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just">
              <a:lnSpc>
                <a:spcPct val="200000"/>
              </a:lnSpc>
              <a:spcBef>
                <a:spcPts val="1701"/>
              </a:spcBef>
              <a:spcAft>
                <a:spcPts val="1701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6.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How many days are there in 2 years?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1701"/>
              </a:spcBef>
              <a:spcAft>
                <a:spcPts val="1701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2 × 365 ≈ 730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1701"/>
              </a:spcBef>
              <a:spcAft>
                <a:spcPts val="1701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There are about 730 days in 2 years.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71" name="" descr=""/>
          <p:cNvPicPr/>
          <p:nvPr/>
        </p:nvPicPr>
        <p:blipFill>
          <a:blip r:embed="rId1"/>
          <a:stretch/>
        </p:blipFill>
        <p:spPr>
          <a:xfrm>
            <a:off x="5032080" y="2520000"/>
            <a:ext cx="5407560" cy="1404360"/>
          </a:xfrm>
          <a:prstGeom prst="rect">
            <a:avLst/>
          </a:prstGeom>
          <a:ln w="0">
            <a:noFill/>
          </a:ln>
        </p:spPr>
      </p:pic>
      <p:pic>
        <p:nvPicPr>
          <p:cNvPr id="172" name="" descr=""/>
          <p:cNvPicPr/>
          <p:nvPr/>
        </p:nvPicPr>
        <p:blipFill>
          <a:blip r:embed="rId2"/>
          <a:stretch/>
        </p:blipFill>
        <p:spPr>
          <a:xfrm>
            <a:off x="-37080" y="324360"/>
            <a:ext cx="5653080" cy="880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"/>
          <p:cNvSpPr/>
          <p:nvPr/>
        </p:nvSpPr>
        <p:spPr>
          <a:xfrm>
            <a:off x="936000" y="1404000"/>
            <a:ext cx="10259280" cy="395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1.  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1 minute = 60 s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This is the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second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hand.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Each small marking on the clock face stands for 1 second.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 second hand makes a complete round in 60 seconds, or 1 minute.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32" name="" descr=""/>
          <p:cNvPicPr/>
          <p:nvPr/>
        </p:nvPicPr>
        <p:blipFill>
          <a:blip r:embed="rId1"/>
          <a:stretch/>
        </p:blipFill>
        <p:spPr>
          <a:xfrm>
            <a:off x="4500000" y="720000"/>
            <a:ext cx="5399640" cy="3059640"/>
          </a:xfrm>
          <a:prstGeom prst="rect">
            <a:avLst/>
          </a:prstGeom>
          <a:ln w="0">
            <a:noFill/>
          </a:ln>
        </p:spPr>
      </p:pic>
      <p:sp>
        <p:nvSpPr>
          <p:cNvPr id="133" name=""/>
          <p:cNvSpPr/>
          <p:nvPr/>
        </p:nvSpPr>
        <p:spPr>
          <a:xfrm>
            <a:off x="1080000" y="4392000"/>
            <a:ext cx="1260000" cy="360"/>
          </a:xfrm>
          <a:prstGeom prst="line">
            <a:avLst/>
          </a:prstGeom>
          <a:ln w="29160">
            <a:solidFill>
              <a:srgbClr val="00a933"/>
            </a:solidFill>
            <a:round/>
          </a:ln>
        </p:spPr>
        <p:style>
          <a:lnRef idx="0"/>
          <a:fillRef idx="0"/>
          <a:effectRef idx="0"/>
          <a:fontRef idx="minor"/>
        </p:style>
      </p:sp>
      <p:pic>
        <p:nvPicPr>
          <p:cNvPr id="134" name="" descr=""/>
          <p:cNvPicPr/>
          <p:nvPr/>
        </p:nvPicPr>
        <p:blipFill>
          <a:blip r:embed="rId2"/>
          <a:stretch/>
        </p:blipFill>
        <p:spPr>
          <a:xfrm>
            <a:off x="-37080" y="324360"/>
            <a:ext cx="5653080" cy="880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"/>
          <p:cNvSpPr/>
          <p:nvPr/>
        </p:nvSpPr>
        <p:spPr>
          <a:xfrm>
            <a:off x="900000" y="1620000"/>
            <a:ext cx="10259280" cy="395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2.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Daniel read a book for 600 seconds.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Write the time in minutes.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600 ÷ 60 = 10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600 s = 10 minutes 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36" name="" descr=""/>
          <p:cNvPicPr/>
          <p:nvPr/>
        </p:nvPicPr>
        <p:blipFill>
          <a:blip r:embed="rId1"/>
          <a:stretch/>
        </p:blipFill>
        <p:spPr>
          <a:xfrm>
            <a:off x="1260000" y="3240000"/>
            <a:ext cx="3959640" cy="719640"/>
          </a:xfrm>
          <a:prstGeom prst="rect">
            <a:avLst/>
          </a:prstGeom>
          <a:ln w="0">
            <a:noFill/>
          </a:ln>
        </p:spPr>
      </p:pic>
      <p:pic>
        <p:nvPicPr>
          <p:cNvPr id="137" name="" descr=""/>
          <p:cNvPicPr/>
          <p:nvPr/>
        </p:nvPicPr>
        <p:blipFill>
          <a:blip r:embed="rId2"/>
          <a:srcRect l="6242" t="0" r="0" b="0"/>
          <a:stretch/>
        </p:blipFill>
        <p:spPr>
          <a:xfrm>
            <a:off x="6300000" y="2880000"/>
            <a:ext cx="5401440" cy="3059640"/>
          </a:xfrm>
          <a:prstGeom prst="rect">
            <a:avLst/>
          </a:prstGeom>
          <a:ln w="0">
            <a:noFill/>
          </a:ln>
        </p:spPr>
      </p:pic>
      <p:pic>
        <p:nvPicPr>
          <p:cNvPr id="138" name="" descr=""/>
          <p:cNvPicPr/>
          <p:nvPr/>
        </p:nvPicPr>
        <p:blipFill>
          <a:blip r:embed="rId3"/>
          <a:stretch/>
        </p:blipFill>
        <p:spPr>
          <a:xfrm>
            <a:off x="-37080" y="324360"/>
            <a:ext cx="5653080" cy="880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"/>
          <p:cNvSpPr/>
          <p:nvPr/>
        </p:nvSpPr>
        <p:spPr>
          <a:xfrm>
            <a:off x="900000" y="720000"/>
            <a:ext cx="10259280" cy="435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3.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 birthday party lasted for 180 minutes.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Write the time in hours.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2 h = 120 minutes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3 h = 180 minutes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 birthday party lasted for 3 h.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40" name="" descr=""/>
          <p:cNvPicPr/>
          <p:nvPr/>
        </p:nvPicPr>
        <p:blipFill>
          <a:blip r:embed="rId1"/>
          <a:stretch/>
        </p:blipFill>
        <p:spPr>
          <a:xfrm>
            <a:off x="1368000" y="1260000"/>
            <a:ext cx="5039640" cy="2519640"/>
          </a:xfrm>
          <a:prstGeom prst="rect">
            <a:avLst/>
          </a:prstGeom>
          <a:ln w="0">
            <a:noFill/>
          </a:ln>
        </p:spPr>
      </p:pic>
      <p:pic>
        <p:nvPicPr>
          <p:cNvPr id="141" name="" descr=""/>
          <p:cNvPicPr/>
          <p:nvPr/>
        </p:nvPicPr>
        <p:blipFill>
          <a:blip r:embed="rId2"/>
          <a:srcRect l="6863" t="5438" r="2168" b="0"/>
          <a:stretch/>
        </p:blipFill>
        <p:spPr>
          <a:xfrm>
            <a:off x="6300000" y="1314360"/>
            <a:ext cx="5039280" cy="2825280"/>
          </a:xfrm>
          <a:prstGeom prst="rect">
            <a:avLst/>
          </a:prstGeom>
          <a:ln w="0">
            <a:noFill/>
          </a:ln>
        </p:spPr>
      </p:pic>
      <p:pic>
        <p:nvPicPr>
          <p:cNvPr id="142" name="" descr=""/>
          <p:cNvPicPr/>
          <p:nvPr/>
        </p:nvPicPr>
        <p:blipFill>
          <a:blip r:embed="rId3"/>
          <a:srcRect l="4079" t="13353" r="6049" b="13255"/>
          <a:stretch/>
        </p:blipFill>
        <p:spPr>
          <a:xfrm>
            <a:off x="1440000" y="4166280"/>
            <a:ext cx="3547080" cy="513360"/>
          </a:xfrm>
          <a:prstGeom prst="rect">
            <a:avLst/>
          </a:prstGeom>
          <a:ln w="0">
            <a:noFill/>
          </a:ln>
        </p:spPr>
      </p:pic>
      <p:pic>
        <p:nvPicPr>
          <p:cNvPr id="143" name="" descr=""/>
          <p:cNvPicPr/>
          <p:nvPr/>
        </p:nvPicPr>
        <p:blipFill>
          <a:blip r:embed="rId4"/>
          <a:stretch/>
        </p:blipFill>
        <p:spPr>
          <a:xfrm>
            <a:off x="-37080" y="0"/>
            <a:ext cx="5653080" cy="720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"/>
          <p:cNvSpPr/>
          <p:nvPr/>
        </p:nvSpPr>
        <p:spPr>
          <a:xfrm>
            <a:off x="900000" y="720000"/>
            <a:ext cx="10259280" cy="435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4. The football match lasted for 105 minutes.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Write the time in hours and minutes.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105 minutes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= 60 minutes + 45 minutes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= 1 hour 45 minutes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45" name="" descr=""/>
          <p:cNvPicPr/>
          <p:nvPr/>
        </p:nvPicPr>
        <p:blipFill>
          <a:blip r:embed="rId1"/>
          <a:srcRect l="4079" t="13353" r="6049" b="13255"/>
          <a:stretch/>
        </p:blipFill>
        <p:spPr>
          <a:xfrm>
            <a:off x="8100000" y="4886280"/>
            <a:ext cx="3059640" cy="513360"/>
          </a:xfrm>
          <a:prstGeom prst="rect">
            <a:avLst/>
          </a:prstGeom>
          <a:ln w="0">
            <a:noFill/>
          </a:ln>
        </p:spPr>
      </p:pic>
      <p:pic>
        <p:nvPicPr>
          <p:cNvPr id="146" name="" descr=""/>
          <p:cNvPicPr/>
          <p:nvPr/>
        </p:nvPicPr>
        <p:blipFill>
          <a:blip r:embed="rId2"/>
          <a:stretch/>
        </p:blipFill>
        <p:spPr>
          <a:xfrm>
            <a:off x="6120000" y="1410840"/>
            <a:ext cx="4935960" cy="3268800"/>
          </a:xfrm>
          <a:prstGeom prst="rect">
            <a:avLst/>
          </a:prstGeom>
          <a:ln w="0">
            <a:noFill/>
          </a:ln>
        </p:spPr>
      </p:pic>
      <p:pic>
        <p:nvPicPr>
          <p:cNvPr id="147" name="" descr=""/>
          <p:cNvPicPr/>
          <p:nvPr/>
        </p:nvPicPr>
        <p:blipFill>
          <a:blip r:embed="rId3"/>
          <a:srcRect l="6150" t="2483" r="1780" b="6449"/>
          <a:stretch/>
        </p:blipFill>
        <p:spPr>
          <a:xfrm>
            <a:off x="1260000" y="1440000"/>
            <a:ext cx="4859640" cy="2905920"/>
          </a:xfrm>
          <a:prstGeom prst="rect">
            <a:avLst/>
          </a:prstGeom>
          <a:ln w="0">
            <a:noFill/>
          </a:ln>
        </p:spPr>
      </p:pic>
      <p:pic>
        <p:nvPicPr>
          <p:cNvPr id="148" name="" descr=""/>
          <p:cNvPicPr/>
          <p:nvPr/>
        </p:nvPicPr>
        <p:blipFill>
          <a:blip r:embed="rId4"/>
          <a:stretch/>
        </p:blipFill>
        <p:spPr>
          <a:xfrm>
            <a:off x="-37080" y="0"/>
            <a:ext cx="5653080" cy="880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"/>
          <p:cNvSpPr/>
          <p:nvPr/>
        </p:nvSpPr>
        <p:spPr>
          <a:xfrm>
            <a:off x="900000" y="720000"/>
            <a:ext cx="10259280" cy="435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5.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 hour hand makes 2 complete turns around the clock in 1 day.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There are 24 hours in 1 day.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50" name="" descr=""/>
          <p:cNvPicPr/>
          <p:nvPr/>
        </p:nvPicPr>
        <p:blipFill>
          <a:blip r:embed="rId1"/>
          <a:stretch/>
        </p:blipFill>
        <p:spPr>
          <a:xfrm>
            <a:off x="1335600" y="1951560"/>
            <a:ext cx="9284040" cy="3592080"/>
          </a:xfrm>
          <a:prstGeom prst="rect">
            <a:avLst/>
          </a:prstGeom>
          <a:ln w="0">
            <a:noFill/>
          </a:ln>
        </p:spPr>
      </p:pic>
      <p:pic>
        <p:nvPicPr>
          <p:cNvPr id="151" name="" descr=""/>
          <p:cNvPicPr/>
          <p:nvPr/>
        </p:nvPicPr>
        <p:blipFill>
          <a:blip r:embed="rId2"/>
          <a:stretch/>
        </p:blipFill>
        <p:spPr>
          <a:xfrm>
            <a:off x="-37080" y="0"/>
            <a:ext cx="5653080" cy="880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"/>
          <p:cNvSpPr/>
          <p:nvPr/>
        </p:nvSpPr>
        <p:spPr>
          <a:xfrm>
            <a:off x="900000" y="720000"/>
            <a:ext cx="10259280" cy="435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6.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A garden festival lasted for 72 hours. How many days did it last?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72 – 24 = 48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Day 1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48 – 24 = 24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Day 2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24 – 24 = 0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Day 3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 garden festival lasted for 3 days.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53" name="" descr=""/>
          <p:cNvPicPr/>
          <p:nvPr/>
        </p:nvPicPr>
        <p:blipFill>
          <a:blip r:embed="rId1"/>
          <a:stretch/>
        </p:blipFill>
        <p:spPr>
          <a:xfrm>
            <a:off x="7200000" y="2160000"/>
            <a:ext cx="3419640" cy="853200"/>
          </a:xfrm>
          <a:prstGeom prst="rect">
            <a:avLst/>
          </a:prstGeom>
          <a:ln w="0">
            <a:noFill/>
          </a:ln>
        </p:spPr>
      </p:pic>
      <p:pic>
        <p:nvPicPr>
          <p:cNvPr id="154" name="" descr=""/>
          <p:cNvPicPr/>
          <p:nvPr/>
        </p:nvPicPr>
        <p:blipFill>
          <a:blip r:embed="rId2"/>
          <a:stretch/>
        </p:blipFill>
        <p:spPr>
          <a:xfrm>
            <a:off x="-73080" y="19800"/>
            <a:ext cx="5653080" cy="880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"/>
          <p:cNvSpPr/>
          <p:nvPr/>
        </p:nvSpPr>
        <p:spPr>
          <a:xfrm>
            <a:off x="900360" y="1152360"/>
            <a:ext cx="10259280" cy="460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We have learned that there are 7 days in 1 week, 4 complete weeks in 1 month and 12 months in 1 year.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1.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Aunt Sal has been away for 42 days.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How many weeks has she been away?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1701"/>
              </a:spcBef>
              <a:spcAft>
                <a:spcPts val="1701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42 ÷ 7 = 6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1701"/>
              </a:spcBef>
              <a:spcAft>
                <a:spcPts val="1701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Aunt Sal has been away for 6 weeks.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56" name="" descr=""/>
          <p:cNvPicPr/>
          <p:nvPr/>
        </p:nvPicPr>
        <p:blipFill>
          <a:blip r:embed="rId1"/>
          <a:stretch/>
        </p:blipFill>
        <p:spPr>
          <a:xfrm>
            <a:off x="6480000" y="3420000"/>
            <a:ext cx="4859640" cy="1303920"/>
          </a:xfrm>
          <a:prstGeom prst="rect">
            <a:avLst/>
          </a:prstGeom>
          <a:ln w="0">
            <a:noFill/>
          </a:ln>
        </p:spPr>
      </p:pic>
      <p:pic>
        <p:nvPicPr>
          <p:cNvPr id="157" name="" descr=""/>
          <p:cNvPicPr/>
          <p:nvPr/>
        </p:nvPicPr>
        <p:blipFill>
          <a:blip r:embed="rId2"/>
          <a:stretch/>
        </p:blipFill>
        <p:spPr>
          <a:xfrm>
            <a:off x="-37440" y="324000"/>
            <a:ext cx="5653080" cy="880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"/>
          <p:cNvSpPr/>
          <p:nvPr/>
        </p:nvSpPr>
        <p:spPr>
          <a:xfrm>
            <a:off x="900000" y="720000"/>
            <a:ext cx="10259280" cy="435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just"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2. How many weeks are there in 35 days?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35 ÷ 7 = 5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There are 5 weeks in 35 days.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59" name="" descr=""/>
          <p:cNvPicPr/>
          <p:nvPr/>
        </p:nvPicPr>
        <p:blipFill>
          <a:blip r:embed="rId1"/>
          <a:stretch/>
        </p:blipFill>
        <p:spPr>
          <a:xfrm>
            <a:off x="6480000" y="2700000"/>
            <a:ext cx="4859640" cy="1303920"/>
          </a:xfrm>
          <a:prstGeom prst="rect">
            <a:avLst/>
          </a:prstGeom>
          <a:ln w="0">
            <a:noFill/>
          </a:ln>
        </p:spPr>
      </p:pic>
      <p:pic>
        <p:nvPicPr>
          <p:cNvPr id="160" name="" descr=""/>
          <p:cNvPicPr/>
          <p:nvPr/>
        </p:nvPicPr>
        <p:blipFill>
          <a:blip r:embed="rId2"/>
          <a:stretch/>
        </p:blipFill>
        <p:spPr>
          <a:xfrm>
            <a:off x="-37080" y="324360"/>
            <a:ext cx="5653080" cy="880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7659</TotalTime>
  <Application>LibreOffice/7.2.5.2$MacOSX_X86_64 LibreOffice_project/499f9727c189e6ef3471021d6132d4c694f357e5</Application>
  <AppVersion>15.0000</AppVersion>
  <Words>425</Words>
  <Paragraphs>173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cp:lastPrinted>2023-03-16T06:30:06Z</cp:lastPrinted>
  <dcterms:modified xsi:type="dcterms:W3CDTF">2023-09-14T09:18:16Z</dcterms:modified>
  <cp:revision>681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21</vt:i4>
  </property>
  <property fmtid="{D5CDD505-2E9C-101B-9397-08002B2CF9AE}" pid="3" name="PresentationFormat">
    <vt:lpwstr>Widescreen</vt:lpwstr>
  </property>
  <property fmtid="{D5CDD505-2E9C-101B-9397-08002B2CF9AE}" pid="4" name="Slides">
    <vt:i4>23</vt:i4>
  </property>
</Properties>
</file>