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0600" cy="68464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7480" cy="27874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2920" cy="3850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2920" cy="3726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0600" cy="6235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9040" cy="9590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3120" cy="10231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0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1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4920" cy="33732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888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PANG-ANGKOP AT PANGATNIG BILANG PANG-UGNAY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2"/>
          <p:cNvSpPr/>
          <p:nvPr/>
        </p:nvSpPr>
        <p:spPr>
          <a:xfrm>
            <a:off x="1523880" y="1799640"/>
            <a:ext cx="9132480" cy="23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>
            <a:off x="540000" y="3240000"/>
            <a:ext cx="10792440" cy="25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11"/>
          <p:cNvSpPr/>
          <p:nvPr/>
        </p:nvSpPr>
        <p:spPr>
          <a:xfrm>
            <a:off x="180000" y="-28656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Tukuyin ang pangatnig sa sumusunod na pangungusap. Isulat sa kuwaderno ang mga natukoy na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pangatnig at ang uri nito.</a:t>
            </a:r>
            <a:r>
              <a:rPr b="0" lang="en-US" sz="1150" spc="-1" strike="noStrike">
                <a:solidFill>
                  <a:srgbClr val="000000"/>
                </a:solidFill>
                <a:latin typeface="Arial;Arial"/>
                <a:ea typeface="Arial;Arial"/>
              </a:rPr>
              <a:t> </a:t>
            </a:r>
            <a:endParaRPr b="0" lang="en-PH" sz="115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540000" y="1944000"/>
            <a:ext cx="11159280" cy="39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‘Di umano, hindi mahigpit ang pagpapatupad ng mga batas laban sa pagtatapon ng basura sa ilog.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Sa ganang akin, dapat ay bukal sa loob na makiisa ang bawat mamamayan sa mga programang pangkalikasan.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Kaya, inaasahang lubusang makikiisa ang bawat sektor ng lipunan sa layuning ito.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Sana ay mas mahigpit ang mga batas sa pagpapanatiling walang nakatira malapit sa mga ilog pati na sa iba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      pang daluyan ng tubig.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Kung gayon, kailangang bantayang maigi ang mga lugar na dinadaluyan ng tubig.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/>
          <p:nvPr/>
        </p:nvSpPr>
        <p:spPr>
          <a:xfrm>
            <a:off x="540000" y="3240000"/>
            <a:ext cx="10792440" cy="25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PlaceHolder 24"/>
          <p:cNvSpPr/>
          <p:nvPr/>
        </p:nvSpPr>
        <p:spPr>
          <a:xfrm>
            <a:off x="180000" y="3744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PlaceHolder 25"/>
          <p:cNvSpPr/>
          <p:nvPr/>
        </p:nvSpPr>
        <p:spPr>
          <a:xfrm>
            <a:off x="180000" y="-53424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727560" y="1620000"/>
            <a:ext cx="10252440" cy="146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latin typeface="Lato"/>
              </a:rPr>
              <a:t>1. ‘Di umano – pamanggit</a:t>
            </a:r>
            <a:endParaRPr b="0" lang="en-PH" sz="1800" spc="-1" strike="noStrike">
              <a:latin typeface="Lato"/>
            </a:endParaRPr>
          </a:p>
          <a:p>
            <a:r>
              <a:rPr b="0" lang="en-PH" sz="1800" spc="-1" strike="noStrike">
                <a:latin typeface="Lato"/>
              </a:rPr>
              <a:t>2. Sa ganang akin – pamanggit</a:t>
            </a:r>
            <a:endParaRPr b="0" lang="en-PH" sz="1800" spc="-1" strike="noStrike">
              <a:latin typeface="Lato"/>
            </a:endParaRPr>
          </a:p>
          <a:p>
            <a:r>
              <a:rPr b="0" lang="en-PH" sz="1800" spc="-1" strike="noStrike">
                <a:latin typeface="Lato"/>
              </a:rPr>
              <a:t>3. Kaya – panlinaw</a:t>
            </a:r>
            <a:endParaRPr b="0" lang="en-PH" sz="1800" spc="-1" strike="noStrike">
              <a:latin typeface="Lato"/>
            </a:endParaRPr>
          </a:p>
          <a:p>
            <a:r>
              <a:rPr b="0" lang="en-PH" sz="1800" spc="-1" strike="noStrike">
                <a:latin typeface="Lato"/>
              </a:rPr>
              <a:t>4. pati – panimbang</a:t>
            </a:r>
            <a:endParaRPr b="0" lang="en-PH" sz="1800" spc="-1" strike="noStrike">
              <a:latin typeface="Lato"/>
            </a:endParaRPr>
          </a:p>
          <a:p>
            <a:r>
              <a:rPr b="0" lang="en-PH" sz="1800" spc="-1" strike="noStrike">
                <a:latin typeface="Lato"/>
              </a:rPr>
              <a:t>5. Kung gayon – panlinaw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12"/>
          <p:cNvSpPr/>
          <p:nvPr/>
        </p:nvSpPr>
        <p:spPr>
          <a:xfrm>
            <a:off x="900000" y="144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pang-angkop ay mga katagang ginagamit upang pag-ugnayin ang panuring sa salitang tinuturingan. Ginagamit din ito upang mas maging madulas o magaan ang pagbigkas ng mga salitang pinag-ugnay.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luma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beads </a:t>
            </a:r>
            <a:endParaRPr b="0" lang="en-PH" sz="1800" spc="-1" strike="noStrike">
              <a:latin typeface="Arial"/>
            </a:endParaRPr>
          </a:p>
          <a:p>
            <a:pPr marL="72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proyekto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pangkalikasan </a:t>
            </a:r>
            <a:endParaRPr b="0" lang="en-PH" sz="1800" spc="-1" strike="noStrike">
              <a:latin typeface="Arial"/>
            </a:endParaRPr>
          </a:p>
          <a:p>
            <a:pPr marL="72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patapo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gamit </a:t>
            </a:r>
            <a:endParaRPr b="0" lang="en-PH" sz="1800" spc="-1" strike="noStrike">
              <a:latin typeface="Arial"/>
            </a:endParaRPr>
          </a:p>
          <a:p>
            <a:pPr marL="72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maganda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ideya </a:t>
            </a:r>
            <a:endParaRPr b="0" lang="en-PH" sz="1800" spc="-1" strike="noStrike">
              <a:latin typeface="Arial"/>
            </a:endParaRPr>
          </a:p>
          <a:p>
            <a:pPr marL="72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maagap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sagot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PlaceHolder 8"/>
          <p:cNvSpPr/>
          <p:nvPr/>
        </p:nvSpPr>
        <p:spPr>
          <a:xfrm>
            <a:off x="294840" y="-54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PlaceHolder 1"/>
          <p:cNvSpPr/>
          <p:nvPr/>
        </p:nvSpPr>
        <p:spPr>
          <a:xfrm>
            <a:off x="900000" y="144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4259880" y="360000"/>
            <a:ext cx="3671640" cy="719640"/>
          </a:xfrm>
          <a:prstGeom prst="rect">
            <a:avLst/>
          </a:prstGeom>
          <a:solidFill>
            <a:srgbClr val="e0c2cd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PANG-ANGKOP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00000" y="1440000"/>
            <a:ext cx="5579640" cy="1439640"/>
          </a:xfrm>
          <a:prstGeom prst="rect">
            <a:avLst/>
          </a:prstGeom>
          <a:solidFill>
            <a:srgbClr val="f7d1d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Pang-angkop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na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na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– ginagamit kung ang nauunang salita ay nagtatapos sa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katinig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maliban sa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00000" y="3060000"/>
            <a:ext cx="5579640" cy="1439640"/>
          </a:xfrm>
          <a:prstGeom prst="rect">
            <a:avLst/>
          </a:prstGeom>
          <a:solidFill>
            <a:srgbClr val="f7d1d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Pang-angkop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na -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ng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– ginagamit kung ang nauunang salita ay nagtatapos sa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patinig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900000" y="4680000"/>
            <a:ext cx="5579640" cy="1439640"/>
          </a:xfrm>
          <a:prstGeom prst="rect">
            <a:avLst/>
          </a:prstGeom>
          <a:solidFill>
            <a:srgbClr val="f7d1d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Pang-angkop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na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-g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– ginagamit kung ang nauunang salita ay nagtatapos sa mga salitang nagtatapos sa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7128000" y="1440000"/>
            <a:ext cx="4139640" cy="1439640"/>
          </a:xfrm>
          <a:prstGeom prst="rect">
            <a:avLst/>
          </a:prstGeom>
          <a:solidFill>
            <a:srgbClr val="f7d1d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ikaanim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baitang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maitim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usok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nanganganib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kalikasan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7164000" y="3060000"/>
            <a:ext cx="4139640" cy="1439640"/>
          </a:xfrm>
          <a:prstGeom prst="rect">
            <a:avLst/>
          </a:prstGeom>
          <a:solidFill>
            <a:srgbClr val="f7d1d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masaya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nakikilahok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programa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pangkalikasan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babae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mahinhin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7164000" y="4680000"/>
            <a:ext cx="4139640" cy="1439640"/>
          </a:xfrm>
          <a:prstGeom prst="rect">
            <a:avLst/>
          </a:prstGeom>
          <a:solidFill>
            <a:srgbClr val="f7d1d5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halaman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berde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pagkain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masustansiya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mamamayan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nagkakaisa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PlaceHolder 2"/>
          <p:cNvSpPr/>
          <p:nvPr/>
        </p:nvSpPr>
        <p:spPr>
          <a:xfrm>
            <a:off x="900000" y="144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909800" y="140760"/>
            <a:ext cx="8372160" cy="5978880"/>
          </a:xfrm>
          <a:prstGeom prst="rect">
            <a:avLst/>
          </a:prstGeom>
          <a:ln w="0">
            <a:noFill/>
          </a:ln>
        </p:spPr>
      </p:pic>
      <p:sp>
        <p:nvSpPr>
          <p:cNvPr id="140" name=""/>
          <p:cNvSpPr/>
          <p:nvPr/>
        </p:nvSpPr>
        <p:spPr>
          <a:xfrm>
            <a:off x="2160000" y="540000"/>
            <a:ext cx="16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PANGATNIG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4896000" y="540000"/>
            <a:ext cx="4679640" cy="25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itinuturing na isang uri ng pang-ugnay. Ito ay mga kataga o mga salitang nag-uugnay o nagdurugtong sa mga salita, parirala, sugnay, o pangungusap.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Masaya ang kanilang paglalakbay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pero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nadismaya sila sa maraming sasakyang nagbubuga ng maitim na usok.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4896000" y="3509280"/>
            <a:ext cx="467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Iba pang halimbawa ng pangatnig: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4320000" y="4516200"/>
            <a:ext cx="5759640" cy="16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o </a:t>
            </a:r>
            <a:r>
              <a:rPr b="0" lang="en-PH" sz="115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r>
              <a:rPr b="0" lang="en-PH" sz="1150" spc="-1" strike="noStrike">
                <a:solidFill>
                  <a:srgbClr val="000000"/>
                </a:solidFill>
                <a:latin typeface="Arial;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kung  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bagkus 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subalit  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    maging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  <a:ea typeface="Arial;Arial"/>
              </a:rPr>
              <a:t>at 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kapag 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sakali 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datapwat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  <a:ea typeface="Arial;Arial"/>
              </a:rPr>
              <a:t>kaya 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upang 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	</a:t>
            </a:r>
            <a:r>
              <a:rPr b="0" lang="en-PH" sz="1800" spc="-1" strike="noStrike">
                <a:latin typeface="Arial"/>
                <a:ea typeface="Arial;Arial"/>
              </a:rPr>
              <a:t>habang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/>
          <p:nvPr/>
        </p:nvSpPr>
        <p:spPr>
          <a:xfrm>
            <a:off x="1523880" y="1799640"/>
            <a:ext cx="9132480" cy="23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MGA URI NG PANGATNIG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PlaceHolder 3"/>
          <p:cNvSpPr/>
          <p:nvPr/>
        </p:nvSpPr>
        <p:spPr>
          <a:xfrm>
            <a:off x="903240" y="108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 upang magpakita ng pagtatapos ng kaisipan.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upang, sa lahat ng ito, sa wakas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&gt; Kailangan nang kumilos ang mga Pilipino tungo sa tunay at mabuting pagbabago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upang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magkaroon ng kapayapaan at kaunlaran.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PlaceHolder 4"/>
          <p:cNvSpPr/>
          <p:nvPr/>
        </p:nvSpPr>
        <p:spPr>
          <a:xfrm>
            <a:off x="294840" y="-54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1. PANAPOS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8" name="PlaceHolder 5"/>
          <p:cNvSpPr/>
          <p:nvPr/>
        </p:nvSpPr>
        <p:spPr>
          <a:xfrm>
            <a:off x="295560" y="216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2. PANLINAW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9" name="PlaceHolder 6"/>
          <p:cNvSpPr/>
          <p:nvPr/>
        </p:nvSpPr>
        <p:spPr>
          <a:xfrm>
            <a:off x="900000" y="378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 upang magbigay ng paliwanag.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   kaya, kung gayon 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&gt;  Marami ang nagtatanong sa proseso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online enrollment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kaya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pamunuan ng paaralan ay naglabas ng malinaw na proseso para dito.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PlaceHolder 7"/>
          <p:cNvSpPr/>
          <p:nvPr/>
        </p:nvSpPr>
        <p:spPr>
          <a:xfrm>
            <a:off x="903240" y="108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 sa pagbukod o pagtangi.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o, ni, maging, man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&gt;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Maging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pangulo at may-ari ng ating paaralan ay tuwang-tuwa sa tagumpay na ibinigay mo sa ating paaralan.</a:t>
            </a:r>
            <a:r>
              <a:rPr b="0" lang="en-PH" sz="1150" spc="-1" strike="noStrike">
                <a:solidFill>
                  <a:srgbClr val="000000"/>
                </a:solidFill>
                <a:latin typeface="Arial;Arial"/>
                <a:ea typeface="Arial;Arial"/>
              </a:rPr>
              <a:t> </a:t>
            </a:r>
            <a:endParaRPr b="0" lang="en-PH" sz="115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15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15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2" name="PlaceHolder 9"/>
          <p:cNvSpPr/>
          <p:nvPr/>
        </p:nvSpPr>
        <p:spPr>
          <a:xfrm>
            <a:off x="294840" y="-54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3. PAMUKOD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53" name="PlaceHolder 10"/>
          <p:cNvSpPr/>
          <p:nvPr/>
        </p:nvSpPr>
        <p:spPr>
          <a:xfrm>
            <a:off x="295560" y="216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4. PANUBALI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54" name="PlaceHolder 13"/>
          <p:cNvSpPr/>
          <p:nvPr/>
        </p:nvSpPr>
        <p:spPr>
          <a:xfrm>
            <a:off x="900000" y="378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Naglalahad ng pasubali o pag-aalinlangan.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   kung, kapag, pag, sakali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&gt;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Kung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itatapon na ang mga ito, ilalagay ko na sa basurahan.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PlaceHolder 15"/>
          <p:cNvSpPr/>
          <p:nvPr/>
        </p:nvSpPr>
        <p:spPr>
          <a:xfrm>
            <a:off x="903240" y="108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Nagpapahayag ng pagsalungat sa unang kaisipang inilahad.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ngunit, bagaman, datapwat, kahit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&gt;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Bagaman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nakatutulong ang teknolohiya, nakasisira rin ito ng kalikasan.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7" name="PlaceHolder 17"/>
          <p:cNvSpPr/>
          <p:nvPr/>
        </p:nvSpPr>
        <p:spPr>
          <a:xfrm>
            <a:off x="294840" y="-54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5. PANINSAY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58" name="PlaceHolder 18"/>
          <p:cNvSpPr/>
          <p:nvPr/>
        </p:nvSpPr>
        <p:spPr>
          <a:xfrm>
            <a:off x="295560" y="216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6. PANIMBANG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59" name="PlaceHolder 19"/>
          <p:cNvSpPr/>
          <p:nvPr/>
        </p:nvSpPr>
        <p:spPr>
          <a:xfrm>
            <a:off x="900000" y="378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 upang magbigay ng karagdagang impormasyon.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   at, saka, pati, anupa’t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&gt;   Kailangan lang natin ng lumang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beads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nylon string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markers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makagagawa na tayo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recycled bracelet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-360000" y="2880000"/>
            <a:ext cx="1218168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PlaceHolder 20"/>
          <p:cNvSpPr/>
          <p:nvPr/>
        </p:nvSpPr>
        <p:spPr>
          <a:xfrm>
            <a:off x="903240" y="108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 upang magbanggit ng sinabi ng iba.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daw/raw, sa ganang akin, di umano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&gt;Marami pa rin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ang hindi gumagawa ng pag-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recycle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mga patapong gamit.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2" name="PlaceHolder 21"/>
          <p:cNvSpPr/>
          <p:nvPr/>
        </p:nvSpPr>
        <p:spPr>
          <a:xfrm>
            <a:off x="294840" y="-54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7. PAMANGGIT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63" name="PlaceHolder 22"/>
          <p:cNvSpPr/>
          <p:nvPr/>
        </p:nvSpPr>
        <p:spPr>
          <a:xfrm>
            <a:off x="295560" y="2160000"/>
            <a:ext cx="10504080" cy="23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8. PANANHI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64" name="PlaceHolder 23"/>
          <p:cNvSpPr/>
          <p:nvPr/>
        </p:nvSpPr>
        <p:spPr>
          <a:xfrm>
            <a:off x="900000" y="3780000"/>
            <a:ext cx="1043640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Naglalahad ng dahilan o sanhi ng kilos.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   dahil, sapagkat, kasi, mangyari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&gt; 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Dahil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pang-aabuso sa kalikasan ay mabilis na ang pagtaas ng baha sa maraming lugar kahit mahina ang pag-ulan.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2023-07-19T15:40:44Z</dcterms:modified>
  <cp:revision>146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