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1520" cy="682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68400" cy="27684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73840" cy="383184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73840" cy="3535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1520" cy="6044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39960" cy="93996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04040" cy="10040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1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592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85840" cy="335412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2160" y="3060000"/>
            <a:ext cx="7718760" cy="17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Mga Uri ng Pangungusap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Ayon sa Gamit at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 Black;Arial Black"/>
              </a:rPr>
              <a:t>Kayarian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360000" y="1535040"/>
            <a:ext cx="11160000" cy="4404960"/>
          </a:xfrm>
          <a:prstGeom prst="rect">
            <a:avLst/>
          </a:prstGeom>
          <a:solidFill>
            <a:srgbClr val="faebd7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ang uri ng pangungusap ayon sa gamit. Isulat ang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pasalaysay,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patanong,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padamdam,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PU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pautos, at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pakiusap.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Iwasan mong maapakan ang mga halaman.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May kumagat ba sa iyo?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Kinagat yata ako ng langgam.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Ay! Mababasa ang mga sinampay ko.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May nakita po kasi akong sisiw malapit sa puno.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7" name="PlaceHolder 9"/>
          <p:cNvSpPr txBox="1"/>
          <p:nvPr/>
        </p:nvSpPr>
        <p:spPr>
          <a:xfrm>
            <a:off x="1980360" y="386640"/>
            <a:ext cx="8073720" cy="693720"/>
          </a:xfrm>
          <a:prstGeom prst="rect">
            <a:avLst/>
          </a:prstGeom>
          <a:solidFill>
            <a:srgbClr val="fffacd"/>
          </a:solidFill>
          <a:ln w="76320">
            <a:solidFill>
              <a:srgbClr val="8b0000"/>
            </a:solidFill>
            <a:round/>
          </a:ln>
        </p:spPr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540000" y="1260000"/>
            <a:ext cx="10980000" cy="4447800"/>
          </a:xfrm>
          <a:prstGeom prst="rect">
            <a:avLst/>
          </a:prstGeom>
          <a:solidFill>
            <a:srgbClr val="e6e6fa"/>
          </a:solidFill>
          <a:ln w="76320">
            <a:solidFill>
              <a:srgbClr val="ff14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H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L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49" name=""/>
          <p:cNvSpPr/>
          <p:nvPr/>
        </p:nvSpPr>
        <p:spPr>
          <a:xfrm>
            <a:off x="2521440" y="1981440"/>
            <a:ext cx="2158560" cy="34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II.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?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! at 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5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885760" y="1055160"/>
            <a:ext cx="8814240" cy="934200"/>
          </a:xfrm>
          <a:prstGeom prst="rect">
            <a:avLst/>
          </a:prstGeom>
          <a:solidFill>
            <a:srgbClr val="ffc0cb"/>
          </a:solidFill>
          <a:ln w="76320">
            <a:solidFill>
              <a:srgbClr val="b22222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Ito ay lipon ng mga salitang nagpapahayag ng buong diwa at kaisipan. Ito ay may limang uri ayon sa tungkulin o gamit: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pasalaysay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patanong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pautos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padamdam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285480" y="1127160"/>
            <a:ext cx="2449080" cy="671400"/>
          </a:xfrm>
          <a:prstGeom prst="rect">
            <a:avLst/>
          </a:prstGeom>
          <a:ln w="0">
            <a:noFill/>
          </a:ln>
        </p:spPr>
      </p:pic>
      <p:sp>
        <p:nvSpPr>
          <p:cNvPr id="128" name=""/>
          <p:cNvSpPr/>
          <p:nvPr/>
        </p:nvSpPr>
        <p:spPr>
          <a:xfrm>
            <a:off x="324000" y="2160000"/>
            <a:ext cx="11374560" cy="397836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Narito ang mga uri ng pangungusap ayon sa gamit. Basahin mo at unawain.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Pasalaysay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nagsasalaysay o nagkukuwento ng isang pangyayari o naglalahad ng impormasyon. Nagtatapos ito sa tuldok (.).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karangalan ay hindi mapapalitan ng kayamanan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Masipag kang mag-aral kaya tiyak na magtatagumpay ka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Mamaya ay darating ang iyong mga kamag-anak upang batiin ka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6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360000" y="1080000"/>
            <a:ext cx="11374560" cy="486000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Patanong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pangungusap na ito ay nagtatanong o nag-uusisa. Kadalasang nag-uumpisa ito sa ano, sino, saan, kailan, bakit, paano, at iba pa. Ito ay nagtatapos sa tandang pananong (?).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Ano ang pipiliin mo, karangalan o kayamanan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Bakit ito ang pipiliin mo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Paano ito nakatutulong sa iyo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?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Pautos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pangungusap na ito ay nagpapahayag ng pag-uutos. Nagtatapos ito sa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tuldok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(.).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Magsaliksik ka ng iba pang babasahin tungkol sa pagkamit ng karangalan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Huwag kang magpatukso sa kayamanan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Paghusayin mo pa ang lahat ng iyong ginagawa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2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44360" y="1008000"/>
            <a:ext cx="11800440" cy="504000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Pakiusap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ang pangungusap na ito ay nagpapahayag din ng pag-uutos ngunit sa paraang nakikiusap kaya mas magalang ang pagpapahayag. Gumagamit ito ng mga salitang makisuyo o pakisuyo at pakiusap, o kaya ay mga panlaping paki- o maki- na nagpapahayag ng magalang na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pakikisuyo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pag-uutos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Nagtatapos din ito sa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tuldok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(.).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Pakiulat mo sa klase ang iyong natuklasan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Makikisuyo sa pag-abot ng mga aklat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Pakisagutan mo ang mga tanong sa pagsasanay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Padamdam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pangungusap na nagsasaad ng matinding damdamin kagaya ng pagkabigla, pagkatuwa, pagkalungkot, pagkainis, paghanga, at iba pa. Nagtatapos ito sa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tandang padamdam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(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!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Wow! Ang galing mo talagang mag-ulat.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Hala! Hoy!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Aba!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3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4" name=""/>
          <p:cNvSpPr/>
          <p:nvPr/>
        </p:nvSpPr>
        <p:spPr>
          <a:xfrm>
            <a:off x="468360" y="1125720"/>
            <a:ext cx="11195640" cy="492228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Maliban pa sa mga uri ng pangungusap ayon sa gamit ay may kayarian din ang pangungusap. Ito ay tumutukoy kung paano nabuo ang pangungusap. Maaaring 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payak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tambalan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hugnayan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o kaya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langkapan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Payak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pangungusap na may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iisang diwa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binubuo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simuno at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Isinulat ni Denise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ang mga karapatan ng isang bata.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8000"/>
                </a:solidFill>
                <a:latin typeface="Lato"/>
                <a:ea typeface="DejaVu Sans"/>
              </a:rPr>
              <a:t>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80"/>
                </a:solidFill>
                <a:latin typeface="Lato"/>
                <a:ea typeface="DejaVu Sans"/>
              </a:rPr>
              <a:t>Simuno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Si Denise ay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isang mag-aaral sa Paaralang Sentral.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80"/>
                </a:solidFill>
                <a:latin typeface="Lato"/>
                <a:ea typeface="DejaVu Sans"/>
              </a:rPr>
              <a:t>Simuno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8000"/>
                </a:solidFill>
                <a:latin typeface="Lato"/>
                <a:ea typeface="DejaVu Sans"/>
              </a:rPr>
              <a:t>Panaguri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Itinuloy niya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ang panayam sa kaniyang lolo.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</a:t>
            </a:r>
            <a:r>
              <a:rPr b="0" lang="en-PH" sz="1800" spc="-1" strike="noStrike">
                <a:solidFill>
                  <a:srgbClr val="008000"/>
                </a:solidFill>
                <a:latin typeface="Lato"/>
                <a:ea typeface="DejaVu Sans"/>
              </a:rPr>
              <a:t>Panaguri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      </a:t>
            </a:r>
            <a:r>
              <a:rPr b="0" lang="en-PH" sz="1800" spc="-1" strike="noStrike">
                <a:solidFill>
                  <a:srgbClr val="000080"/>
                </a:solidFill>
                <a:latin typeface="Lato"/>
                <a:ea typeface="DejaVu Sans"/>
              </a:rPr>
              <a:t>Simuno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4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540000" y="1161720"/>
            <a:ext cx="11160000" cy="441828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Tambalan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binubuo ito ng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dalawang payak na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dalawang 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Pinagdurugtong ito ng mga pangatnig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ngunit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subalit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pero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habang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samantala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Tandaang ang dalawang pangungusap na ito ay dapat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parehong may simuno at panaguri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Kinausap ni Denise ang kaniyang lolo</a:t>
            </a:r>
            <a:r>
              <a:rPr b="0" lang="en-PH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4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habang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sila ay nakaupo sa sala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8000"/>
                </a:solidFill>
                <a:latin typeface="Lato"/>
                <a:ea typeface="DejaVu Sans"/>
              </a:rPr>
              <a:t>Payak na Pangungusap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1493"/>
                </a:solidFill>
                <a:latin typeface="Lato"/>
                <a:ea typeface="DejaVu Sans"/>
              </a:rPr>
              <a:t>Payak na Pangungusap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May natatanging karapatan ang mga bata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ito ay dapat igalang ng lahat.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1493"/>
                </a:solidFill>
                <a:latin typeface="Lato"/>
                <a:ea typeface="DejaVu Sans"/>
              </a:rPr>
              <a:t>Payak na Pangungusap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200" spc="-1" strike="noStrike">
                <a:solidFill>
                  <a:srgbClr val="000000"/>
                </a:solidFill>
                <a:latin typeface="Arial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8000"/>
                </a:solidFill>
                <a:latin typeface="Lato"/>
                <a:ea typeface="DejaVu Sans"/>
              </a:rPr>
              <a:t>Payak na Pangungusap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7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540000" y="1008000"/>
            <a:ext cx="10980000" cy="511200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Hugnayan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ito ay binubuo ng isang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isang 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Pinagdurugtong ito ng mga pangatnig na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dahil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sapagkat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kasi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kung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para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kaya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upang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halimbawa: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Mahina ang boses niya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a933"/>
                </a:solidFill>
                <a:latin typeface="Lato"/>
                <a:ea typeface="DejaVu Sans"/>
              </a:rPr>
              <a:t>dahil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2a6099"/>
                </a:solidFill>
                <a:latin typeface="Lato"/>
                <a:ea typeface="DejaVu Sans"/>
              </a:rPr>
              <a:t>kinakabahan siya.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Di-makapag-iisa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Gumawa ng mabuti sa kapuwa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makapag-iisa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 u="sng">
                <a:solidFill>
                  <a:srgbClr val="00a933"/>
                </a:solidFill>
                <a:uFillTx/>
                <a:latin typeface="Lato"/>
                <a:ea typeface="DejaVu Sans"/>
              </a:rPr>
              <a:t>upang</a:t>
            </a:r>
            <a:r>
              <a:rPr b="0" lang="en-PH" sz="1800" spc="-1" strike="noStrike" u="sng">
                <a:solidFill>
                  <a:srgbClr val="2a6099"/>
                </a:solidFill>
                <a:uFillTx/>
                <a:latin typeface="Lato"/>
                <a:ea typeface="DejaVu Sans"/>
              </a:rPr>
              <a:t> ikaw ay patnubayan ng Poong Maykapal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Di-makapag-iisa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0000"/>
                </a:solidFill>
                <a:latin typeface="Lato"/>
                <a:ea typeface="DejaVu Sans"/>
              </a:rPr>
              <a:t>Bumabagyo nang malakas sa kanilang lugar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makapag-iisa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 u="sng">
                <a:solidFill>
                  <a:srgbClr val="00a933"/>
                </a:solidFill>
                <a:uFillTx/>
                <a:latin typeface="Lato"/>
                <a:ea typeface="DejaVu Sans"/>
              </a:rPr>
              <a:t>nang</a:t>
            </a:r>
            <a:r>
              <a:rPr b="0" lang="en-PH" sz="1800" spc="-1" strike="noStrike" u="sng">
                <a:solidFill>
                  <a:srgbClr val="2a6099"/>
                </a:solidFill>
                <a:uFillTx/>
                <a:latin typeface="Lato"/>
                <a:ea typeface="DejaVu Sans"/>
              </a:rPr>
              <a:t> mawalan ng kuryente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Sugnay na makapag-iisa</a:t>
            </a:r>
            <a:endParaRPr b="0" lang="en-PH" sz="1800" spc="-1" strike="noStrike">
              <a:latin typeface="Lato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Lato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8"/>
          <p:cNvSpPr/>
          <p:nvPr/>
        </p:nvSpPr>
        <p:spPr>
          <a:xfrm>
            <a:off x="-4127400" y="-3240000"/>
            <a:ext cx="10778760" cy="93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00000"/>
              </a:lnSpc>
              <a:buNone/>
            </a:pPr>
            <a:r>
              <a:rPr b="0" lang="en-US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Pagbasa ng Talambuhay, Talaarawan, at Teksto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40" name=""/>
          <p:cNvSpPr/>
          <p:nvPr/>
        </p:nvSpPr>
        <p:spPr>
          <a:xfrm>
            <a:off x="144360" y="909720"/>
            <a:ext cx="11800440" cy="5210280"/>
          </a:xfrm>
          <a:prstGeom prst="rect">
            <a:avLst/>
          </a:prstGeom>
          <a:solidFill>
            <a:srgbClr val="faf0e6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Langkapan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binubuo ito 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dalawa o higit pang sugnay na 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isa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higit pang sugnay na di-makapag-iisa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rcRect l="0" t="0" r="0" b="24207"/>
          <a:stretch/>
        </p:blipFill>
        <p:spPr>
          <a:xfrm>
            <a:off x="900000" y="1512000"/>
            <a:ext cx="4719240" cy="2122560"/>
          </a:xfrm>
          <a:prstGeom prst="rect">
            <a:avLst/>
          </a:prstGeom>
          <a:ln w="0"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904320" y="3635640"/>
            <a:ext cx="4714920" cy="2458080"/>
          </a:xfrm>
          <a:prstGeom prst="rect">
            <a:avLst/>
          </a:prstGeom>
          <a:ln w="0"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tretch/>
        </p:blipFill>
        <p:spPr>
          <a:xfrm>
            <a:off x="6170760" y="2700000"/>
            <a:ext cx="4937040" cy="215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/>
          </p:nvPr>
        </p:nvSpPr>
        <p:spPr>
          <a:xfrm>
            <a:off x="1980000" y="386280"/>
            <a:ext cx="8073720" cy="693720"/>
          </a:xfrm>
          <a:prstGeom prst="rect">
            <a:avLst/>
          </a:prstGeom>
          <a:solidFill>
            <a:srgbClr val="fffacd"/>
          </a:solidFill>
          <a:ln w="76320">
            <a:solidFill>
              <a:srgbClr val="8b0000"/>
            </a:solidFill>
            <a:round/>
          </a:ln>
        </p:spPr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spcAft>
                <a:spcPts val="601"/>
              </a:spcAft>
              <a:buNone/>
            </a:pPr>
            <a:r>
              <a:rPr b="1" lang="en-US" sz="26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600" spc="-1" strike="noStrike">
              <a:latin typeface="Lato"/>
            </a:endParaRPr>
          </a:p>
        </p:txBody>
      </p:sp>
      <p:sp>
        <p:nvSpPr>
          <p:cNvPr id="145" name=""/>
          <p:cNvSpPr/>
          <p:nvPr/>
        </p:nvSpPr>
        <p:spPr>
          <a:xfrm>
            <a:off x="504000" y="1548000"/>
            <a:ext cx="11160000" cy="4320000"/>
          </a:xfrm>
          <a:prstGeom prst="rect">
            <a:avLst/>
          </a:prstGeom>
          <a:solidFill>
            <a:srgbClr val="faebd7"/>
          </a:solidFill>
          <a:ln w="76320">
            <a:solidFill>
              <a:srgbClr val="000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I. 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Tukuyin ang uri ng pangungusap ayon sa kayarian. Isulat ang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payak,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tambalan,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 H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hugnayan, at </a:t>
            </a:r>
            <a:r>
              <a:rPr b="0" lang="en-PH" sz="1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L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langkapan.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Pinakinggan niya nang mabuti ang kuwento ng kaniyang lolo.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Inisa-isa nila ito ngunit may nakaligtaan silang isulat.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May mga batang hindi nakapag-aaral subalit marunong silang magbasa.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Kumuha siya ng papel upang gawing talaan.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May mga karapatan ang bawat bata subalit ang mga karapatang ito ay hindi natutugunan ng iba dahil sa iba’t ibang dahilan.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3501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2023-09-20T08:31:17Z</dcterms:modified>
  <cp:revision>417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