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9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_rels/slide18.xml.rels" ContentType="application/vnd.openxmlformats-package.relationships+xml"/>
  <Override PartName="/ppt/slides/_rels/slide11.xml.rels" ContentType="application/vnd.openxmlformats-package.relationships+xml"/>
  <Override PartName="/ppt/slides/_rels/slide17.xml.rels" ContentType="application/vnd.openxmlformats-package.relationships+xml"/>
  <Override PartName="/ppt/slides/_rels/slide10.xml.rels" ContentType="application/vnd.openxmlformats-package.relationships+xml"/>
  <Override PartName="/ppt/slides/_rels/slide16.xml.rels" ContentType="application/vnd.openxmlformats-package.relationships+xml"/>
  <Override PartName="/ppt/slides/_rels/slide15.xml.rels" ContentType="application/vnd.openxmlformats-package.relationships+xml"/>
  <Override PartName="/ppt/slides/_rels/slide14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19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slide1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65480" cy="683136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72360" cy="27723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77800" cy="383580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77800" cy="3574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65480" cy="6084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43920" cy="94392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08000" cy="10080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652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596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89800" cy="335808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600000" y="2835360"/>
            <a:ext cx="8453880" cy="228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Lato"/>
                <a:ea typeface="Arial;Arial"/>
              </a:rPr>
              <a:t>Maraming Pinoy, Ramdam ang Kahirapan </a:t>
            </a:r>
            <a:endParaRPr b="0" lang="en-PH" sz="3600" spc="-1" strike="noStrike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Lato"/>
                <a:ea typeface="Arial;Arial"/>
              </a:rPr>
              <a:t>(Pagbasa- Balita :Wika- Pang-abay na Pamanahon)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 rot="11400">
            <a:off x="2520720" y="2169720"/>
            <a:ext cx="7379640" cy="1595520"/>
          </a:xfrm>
          <a:prstGeom prst="rect">
            <a:avLst/>
          </a:prstGeom>
          <a:solidFill>
            <a:srgbClr val="f44336"/>
          </a:solidFill>
          <a:ln w="76320">
            <a:solidFill>
              <a:srgbClr val="ffff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50000"/>
              </a:lnSpc>
              <a:buNone/>
            </a:pPr>
            <a:r>
              <a:rPr b="0" lang="en-PH" sz="4000" spc="-1" strike="noStrike">
                <a:solidFill>
                  <a:srgbClr val="fafafa"/>
                </a:solidFill>
                <a:latin typeface="Lato"/>
                <a:ea typeface="DejaVu Sans"/>
              </a:rPr>
              <a:t>Pang-abay na Pamanahon</a:t>
            </a:r>
            <a:endParaRPr b="0" lang="en-PH" sz="4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"/>
          <p:cNvSpPr/>
          <p:nvPr/>
        </p:nvSpPr>
        <p:spPr>
          <a:xfrm rot="11400">
            <a:off x="775440" y="1816200"/>
            <a:ext cx="10629000" cy="3062520"/>
          </a:xfrm>
          <a:prstGeom prst="rect">
            <a:avLst/>
          </a:prstGeom>
          <a:solidFill>
            <a:srgbClr val="e0f2f1">
              <a:alpha val="62000"/>
            </a:srgbClr>
          </a:solidFill>
          <a:ln w="76320">
            <a:solidFill>
              <a:srgbClr val="4e342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Gramatika: Paggamit ng Pang-abay na Pamanahon</a:t>
            </a:r>
            <a:endParaRPr b="0" lang="en-PH" sz="3000" spc="-1" strike="noStrike">
              <a:latin typeface="Arial"/>
            </a:endParaRPr>
          </a:p>
          <a:p>
            <a:pPr algn="ctr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Naunawaan mo na sa nakaraang aralin na ang pang-abay ay salita o parirala na nagbibigay ng turing sa mga pang-uri, pandiwa, at/o kapuwa pang-abay.</a:t>
            </a: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"/>
          <p:cNvSpPr/>
          <p:nvPr/>
        </p:nvSpPr>
        <p:spPr>
          <a:xfrm rot="11400">
            <a:off x="813240" y="1798920"/>
            <a:ext cx="10629000" cy="3403080"/>
          </a:xfrm>
          <a:prstGeom prst="rect">
            <a:avLst/>
          </a:prstGeom>
          <a:solidFill>
            <a:srgbClr val="e0f2f1">
              <a:alpha val="62000"/>
            </a:srgbClr>
          </a:solidFill>
          <a:ln w="76320">
            <a:solidFill>
              <a:srgbClr val="4e342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0" lang="en-PH" sz="3000" spc="-1" strike="noStrike">
                <a:solidFill>
                  <a:srgbClr val="000000"/>
                </a:solidFill>
                <a:highlight>
                  <a:srgbClr val="ffeb3b"/>
                </a:highlight>
                <a:latin typeface="Lato"/>
                <a:ea typeface="DejaVu Sans"/>
              </a:rPr>
              <a:t>pang-abay na pamanahon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 ay nagsasaad kung</a:t>
            </a:r>
            <a:r>
              <a:rPr b="0" lang="en-PH" sz="3000" spc="-1" strike="noStrike">
                <a:solidFill>
                  <a:srgbClr val="000000"/>
                </a:solidFill>
                <a:highlight>
                  <a:srgbClr val="ffeb3b"/>
                </a:highlight>
                <a:latin typeface="Lato"/>
                <a:ea typeface="DejaVu Sans"/>
              </a:rPr>
              <a:t> kailan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 ginawa ang isang kilos. Nakatutulong ang pangabay na pamanahon upang matiyak na tama at naaayon ang aspekto ng pandiwa.</a:t>
            </a: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 rot="11400">
            <a:off x="848160" y="1997280"/>
            <a:ext cx="10629000" cy="2684160"/>
          </a:xfrm>
          <a:prstGeom prst="rect">
            <a:avLst/>
          </a:prstGeom>
          <a:solidFill>
            <a:srgbClr val="e0f2f1">
              <a:alpha val="62000"/>
            </a:srgbClr>
          </a:solidFill>
          <a:ln w="76320">
            <a:solidFill>
              <a:srgbClr val="4e342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Sinasabi ng karamihan ng mga Pilipino na mahirap pa rin sila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highlight>
                  <a:srgbClr val="ffeb3b"/>
                </a:highlight>
                <a:latin typeface="Lato"/>
                <a:ea typeface="DejaVu Sans"/>
              </a:rPr>
              <a:t>ngayon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Batay ito sa ginawang pag-aaral </a:t>
            </a:r>
            <a:r>
              <a:rPr b="1" lang="en-PH" sz="3000" spc="-1" strike="noStrike">
                <a:solidFill>
                  <a:srgbClr val="000000"/>
                </a:solidFill>
                <a:highlight>
                  <a:srgbClr val="ffeb3b"/>
                </a:highlight>
                <a:latin typeface="Lato"/>
                <a:ea typeface="DejaVu Sans"/>
              </a:rPr>
              <a:t>noong</a:t>
            </a:r>
            <a:r>
              <a:rPr b="0" lang="en-PH" sz="3000" spc="-1" strike="noStrike">
                <a:solidFill>
                  <a:srgbClr val="000000"/>
                </a:solidFill>
                <a:highlight>
                  <a:srgbClr val="ffeb3b"/>
                </a:highlight>
                <a:latin typeface="Lato"/>
                <a:ea typeface="DejaVu Sans"/>
              </a:rPr>
              <a:t> </a:t>
            </a:r>
            <a:r>
              <a:rPr b="1" lang="en-PH" sz="3000" spc="-1" strike="noStrike">
                <a:solidFill>
                  <a:srgbClr val="000000"/>
                </a:solidFill>
                <a:highlight>
                  <a:srgbClr val="ffeb3b"/>
                </a:highlight>
                <a:latin typeface="Lato"/>
                <a:ea typeface="DejaVu Sans"/>
              </a:rPr>
              <a:t>nakaraang taon.</a:t>
            </a: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"/>
          <p:cNvSpPr/>
          <p:nvPr/>
        </p:nvSpPr>
        <p:spPr>
          <a:xfrm rot="11400">
            <a:off x="847440" y="1817280"/>
            <a:ext cx="10629000" cy="3223080"/>
          </a:xfrm>
          <a:prstGeom prst="rect">
            <a:avLst/>
          </a:prstGeom>
          <a:solidFill>
            <a:srgbClr val="e0f2f1">
              <a:alpha val="62000"/>
            </a:srgbClr>
          </a:solidFill>
          <a:ln w="76320">
            <a:solidFill>
              <a:srgbClr val="4e342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Sa mga pangungusap sa itaas, ang salitang ngayon ay nagsasaad na kasalukuyang ginagawa ang kilos ng pagsasabi na mahirap pa rin sila habang ang pariralang </a:t>
            </a:r>
            <a:r>
              <a:rPr b="0" lang="en-PH" sz="3000" spc="-1" strike="noStrike">
                <a:solidFill>
                  <a:srgbClr val="000000"/>
                </a:solidFill>
                <a:highlight>
                  <a:srgbClr val="ffeb3b"/>
                </a:highlight>
                <a:latin typeface="Lato"/>
                <a:ea typeface="DejaVu Sans"/>
              </a:rPr>
              <a:t>noong nakaraang taon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 ay nagpapakitang tapos na ang ginawang pag-aaral.</a:t>
            </a: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"/>
          <p:cNvSpPr/>
          <p:nvPr/>
        </p:nvSpPr>
        <p:spPr>
          <a:xfrm rot="11400">
            <a:off x="845640" y="1456200"/>
            <a:ext cx="10629000" cy="4120920"/>
          </a:xfrm>
          <a:prstGeom prst="rect">
            <a:avLst/>
          </a:prstGeom>
          <a:solidFill>
            <a:srgbClr val="e0f2f1">
              <a:alpha val="62000"/>
            </a:srgbClr>
          </a:solidFill>
          <a:ln w="76320">
            <a:solidFill>
              <a:srgbClr val="4e342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Sinasagot ng pang-abay na pamanahon ang tanong na “kailan”.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Sinasabi ng karamihan ng mga Pilipino na mahirap pa rin sila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Ngayon.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Kailan sinasabi ng karamihan ng mga Pilipino na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mahirap pa rin sila ngayon?</a:t>
            </a:r>
            <a:endParaRPr b="0" lang="en-PH" sz="28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• 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Batay ito sa ginawang pag-aaral noong nakaraang taon?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Kailan ginawa ang pag-aaral na pinagbatayan nito?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1440000" y="5040000"/>
            <a:ext cx="718920" cy="358920"/>
          </a:xfrm>
          <a:custGeom>
            <a:avLst/>
            <a:gdLst/>
            <a:ahLst/>
            <a:rect l="l" t="t" r="r" b="b"/>
            <a:pathLst>
              <a:path w="2002" h="1002">
                <a:moveTo>
                  <a:pt x="0" y="250"/>
                </a:moveTo>
                <a:lnTo>
                  <a:pt x="1500" y="250"/>
                </a:lnTo>
                <a:lnTo>
                  <a:pt x="1500" y="0"/>
                </a:lnTo>
                <a:lnTo>
                  <a:pt x="2001" y="500"/>
                </a:lnTo>
                <a:lnTo>
                  <a:pt x="1500" y="1001"/>
                </a:lnTo>
                <a:lnTo>
                  <a:pt x="1500" y="750"/>
                </a:lnTo>
                <a:lnTo>
                  <a:pt x="0" y="750"/>
                </a:lnTo>
                <a:lnTo>
                  <a:pt x="0" y="250"/>
                </a:lnTo>
              </a:path>
            </a:pathLst>
          </a:custGeom>
          <a:solidFill>
            <a:srgbClr val="000000"/>
          </a:solidFill>
          <a:ln w="0">
            <a:solidFill>
              <a:srgbClr val="ffff00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41" name=""/>
          <p:cNvSpPr/>
          <p:nvPr/>
        </p:nvSpPr>
        <p:spPr>
          <a:xfrm>
            <a:off x="2340000" y="3060000"/>
            <a:ext cx="718920" cy="358920"/>
          </a:xfrm>
          <a:custGeom>
            <a:avLst/>
            <a:gdLst/>
            <a:ahLst/>
            <a:rect l="l" t="t" r="r" b="b"/>
            <a:pathLst>
              <a:path w="2002" h="1002">
                <a:moveTo>
                  <a:pt x="0" y="250"/>
                </a:moveTo>
                <a:lnTo>
                  <a:pt x="1500" y="250"/>
                </a:lnTo>
                <a:lnTo>
                  <a:pt x="1500" y="0"/>
                </a:lnTo>
                <a:lnTo>
                  <a:pt x="2001" y="500"/>
                </a:lnTo>
                <a:lnTo>
                  <a:pt x="1500" y="1001"/>
                </a:lnTo>
                <a:lnTo>
                  <a:pt x="1500" y="750"/>
                </a:lnTo>
                <a:lnTo>
                  <a:pt x="0" y="750"/>
                </a:lnTo>
                <a:lnTo>
                  <a:pt x="0" y="250"/>
                </a:lnTo>
              </a:path>
            </a:pathLst>
          </a:custGeom>
          <a:solidFill>
            <a:srgbClr val="000000"/>
          </a:solidFill>
          <a:ln w="0">
            <a:solidFill>
              <a:srgbClr val="ffff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"/>
          <p:cNvSpPr/>
          <p:nvPr/>
        </p:nvSpPr>
        <p:spPr>
          <a:xfrm rot="11400">
            <a:off x="845640" y="1276200"/>
            <a:ext cx="10629000" cy="4303440"/>
          </a:xfrm>
          <a:prstGeom prst="rect">
            <a:avLst/>
          </a:prstGeom>
          <a:solidFill>
            <a:srgbClr val="e0f2f1">
              <a:alpha val="62000"/>
            </a:srgbClr>
          </a:solidFill>
          <a:ln w="76320">
            <a:solidFill>
              <a:srgbClr val="4e342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Maaari din namang isang parirala ang pang-abay na pamanahon.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highlight>
                  <a:srgbClr val="ffeb3b"/>
                </a:highlight>
                <a:latin typeface="Lato"/>
                <a:ea typeface="DejaVu Sans"/>
              </a:rPr>
              <a:t>Halimbawa nito ang: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noong nakaraang linggo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sa darating na Lunes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mamayang hapon</a:t>
            </a: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"/>
          <p:cNvSpPr/>
          <p:nvPr/>
        </p:nvSpPr>
        <p:spPr>
          <a:xfrm rot="11400">
            <a:off x="812520" y="1817280"/>
            <a:ext cx="10629000" cy="3060720"/>
          </a:xfrm>
          <a:prstGeom prst="rect">
            <a:avLst/>
          </a:prstGeom>
          <a:solidFill>
            <a:srgbClr val="e0f2f1">
              <a:alpha val="62000"/>
            </a:srgbClr>
          </a:solidFill>
          <a:ln w="76320">
            <a:solidFill>
              <a:srgbClr val="4e342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Narito pa ang ilang halimbawang pangungusap na gumamit ng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pang-abay na pamanahon: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1. Inaasahang bubuti ang kalagayan ng pamumuhay ng mga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Pilipino </a:t>
            </a:r>
            <a:r>
              <a:rPr b="0" lang="en-PH" sz="3000" spc="-1" strike="noStrike">
                <a:solidFill>
                  <a:srgbClr val="000000"/>
                </a:solidFill>
                <a:highlight>
                  <a:srgbClr val="ffeb3b"/>
                </a:highlight>
                <a:latin typeface="Lato"/>
                <a:ea typeface="DejaVu Sans"/>
              </a:rPr>
              <a:t>sa susunod na mga taon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"/>
          <p:cNvSpPr/>
          <p:nvPr/>
        </p:nvSpPr>
        <p:spPr>
          <a:xfrm rot="11400">
            <a:off x="813600" y="2321280"/>
            <a:ext cx="10629000" cy="2520720"/>
          </a:xfrm>
          <a:prstGeom prst="rect">
            <a:avLst/>
          </a:prstGeom>
          <a:solidFill>
            <a:srgbClr val="e0f2f1">
              <a:alpha val="62000"/>
            </a:srgbClr>
          </a:solidFill>
          <a:ln w="76320">
            <a:solidFill>
              <a:srgbClr val="4e342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2. Lumiit ang bilang ng mga may hanap-buhay </a:t>
            </a:r>
            <a:r>
              <a:rPr b="0" lang="en-PH" sz="3000" spc="-1" strike="noStrike">
                <a:solidFill>
                  <a:srgbClr val="000000"/>
                </a:solidFill>
                <a:highlight>
                  <a:srgbClr val="ffeb3b"/>
                </a:highlight>
                <a:latin typeface="Lato"/>
                <a:ea typeface="DejaVu Sans"/>
              </a:rPr>
              <a:t>ngayong taon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3. </a:t>
            </a:r>
            <a:r>
              <a:rPr b="0" lang="en-PH" sz="3000" spc="-1" strike="noStrike">
                <a:solidFill>
                  <a:srgbClr val="000000"/>
                </a:solidFill>
                <a:highlight>
                  <a:srgbClr val="ffeb3b"/>
                </a:highlight>
                <a:latin typeface="Lato"/>
                <a:ea typeface="DejaVu Sans"/>
              </a:rPr>
              <a:t>Taon-taong</a:t>
            </a:r>
            <a:r>
              <a:rPr b="1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tumutulong ang DSWD sa mga mahihirap na</a:t>
            </a:r>
            <a:endParaRPr b="0" lang="en-PH" sz="3000" spc="-1" strike="noStrike">
              <a:latin typeface="Arial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kababayan.</a:t>
            </a: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 rot="11400">
            <a:off x="907560" y="1278000"/>
            <a:ext cx="10454400" cy="4644720"/>
          </a:xfrm>
          <a:prstGeom prst="rect">
            <a:avLst/>
          </a:prstGeom>
          <a:solidFill>
            <a:srgbClr val="fce4ec"/>
          </a:solidFill>
          <a:ln w="76320">
            <a:solidFill>
              <a:srgbClr val="4e342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50000"/>
              </a:lnSpc>
              <a:buNone/>
            </a:pPr>
            <a:r>
              <a:rPr b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50% ng Pinoy mahirap pa rin</a:t>
            </a:r>
            <a:endParaRPr b="0" lang="en-PH" sz="2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ni Angie dela Cruz at Rudy Andal (Pilipino Star Ngayon) January 7, 2017 May 50 porsiyento ng mga Pinoy ang nagsasabing sila ay mahirap pa rin.</a:t>
            </a:r>
            <a:endParaRPr b="0" lang="en-PH" sz="2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Ito ay batay sa pag-aaral na ginawa ng Social Weather Stations (SWS) nitong December </a:t>
            </a:r>
            <a:r>
              <a:rPr b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5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–</a:t>
            </a:r>
            <a:r>
              <a:rPr b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8 ng nagdaang taon 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sa may 1,200 kalahok.</a:t>
            </a:r>
            <a:endParaRPr b="0" lang="en-PH" sz="28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"/>
          <p:cNvSpPr/>
          <p:nvPr/>
        </p:nvSpPr>
        <p:spPr>
          <a:xfrm rot="11400">
            <a:off x="907560" y="1278000"/>
            <a:ext cx="10454400" cy="4644720"/>
          </a:xfrm>
          <a:prstGeom prst="rect">
            <a:avLst/>
          </a:prstGeom>
          <a:solidFill>
            <a:srgbClr val="fce4ec"/>
          </a:solidFill>
          <a:ln w="76320">
            <a:solidFill>
              <a:srgbClr val="4e342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Karamihan sa mga pamilyang nagsasabing sila ay mahirap pa rin ay mula sa Mindanao na umabot sa 70 porsiyento, 67 porsiyento naman sa Visayas, at 54 porsiyento sa Luzon.</a:t>
            </a:r>
            <a:endParaRPr b="0" lang="en-PH" sz="2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800" spc="-1" strike="noStrike">
              <a:latin typeface="Lato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Ito ang pinakamababang naitalang antas ng kahirapan </a:t>
            </a:r>
            <a:r>
              <a:rPr b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sa nakalipas na apat na taon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, ayon sa SWS.</a:t>
            </a:r>
            <a:endParaRPr b="0" lang="en-PH" sz="2800" spc="-1" strike="noStrike">
              <a:latin typeface="Lato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"/>
          <p:cNvSpPr/>
          <p:nvPr/>
        </p:nvSpPr>
        <p:spPr>
          <a:xfrm rot="11400">
            <a:off x="900000" y="1276920"/>
            <a:ext cx="10440360" cy="4644720"/>
          </a:xfrm>
          <a:prstGeom prst="rect">
            <a:avLst/>
          </a:prstGeom>
          <a:solidFill>
            <a:srgbClr val="fce4ec"/>
          </a:solidFill>
          <a:ln w="76320">
            <a:solidFill>
              <a:srgbClr val="4e342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May 33 porsiyento naman ng mga natanong ang nagsabing masasabi nilang pangmahirap ang kanilang pagkain noong nagdaang </a:t>
            </a:r>
            <a:r>
              <a:rPr b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huling bahagi ng 2015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.</a:t>
            </a:r>
            <a:endParaRPr b="0" lang="en-PH" sz="2800" spc="-1" strike="noStrike">
              <a:latin typeface="Lato"/>
            </a:endParaRPr>
          </a:p>
          <a:p>
            <a:pPr>
              <a:lnSpc>
                <a:spcPct val="150000"/>
              </a:lnSpc>
              <a:buNone/>
            </a:pPr>
            <a:endParaRPr b="0" lang="en-PH" sz="28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Ang lumabas na pag-aaral ay sa kabila ng </a:t>
            </a:r>
            <a:r>
              <a:rPr b="1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taon-taong </a:t>
            </a:r>
            <a:r>
              <a:rPr b="0" lang="en-PH" sz="2800" spc="-1" strike="noStrike">
                <a:solidFill>
                  <a:srgbClr val="000000"/>
                </a:solidFill>
                <a:latin typeface="Lato"/>
                <a:ea typeface="DejaVu Sans"/>
              </a:rPr>
              <a:t>paglalaan ng DSWD ng pagkaing tulong sa mga mahihirap na mamamayan upang kahit paano ay maibsan ang kanilang gutom.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"/>
          <p:cNvSpPr/>
          <p:nvPr/>
        </p:nvSpPr>
        <p:spPr>
          <a:xfrm rot="11400">
            <a:off x="718560" y="1077840"/>
            <a:ext cx="10790640" cy="5041800"/>
          </a:xfrm>
          <a:prstGeom prst="rect">
            <a:avLst/>
          </a:prstGeom>
          <a:solidFill>
            <a:srgbClr val="ede7f6"/>
          </a:solidFill>
          <a:ln w="76320">
            <a:solidFill>
              <a:srgbClr val="4e342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highlight>
                  <a:srgbClr val="ffff00"/>
                </a:highlight>
                <a:latin typeface="Lato"/>
                <a:ea typeface="DejaVu Sans"/>
              </a:rPr>
              <a:t>Sagutin ang sumusunod na mga tanong tungkol sa binasang balita:</a:t>
            </a:r>
            <a:endParaRPr b="0" lang="en-PH" sz="30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1. Tungkol saan ang balitang binasa mo?</a:t>
            </a:r>
            <a:endParaRPr b="0" lang="en-PH" sz="30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2. Ilang porsiyento ng mga Pilipino ang nagsasabi na mahirap sila?</a:t>
            </a:r>
            <a:endParaRPr b="0" lang="en-PH" sz="30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3. Ilang porsiyento sa mga nagsabing mahirap sila ang nagmula sa iba’t ibang rehiyon ng Pilipinas?</a:t>
            </a:r>
            <a:endParaRPr b="0" lang="en-PH" sz="30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 rot="11400">
            <a:off x="720360" y="1420200"/>
            <a:ext cx="10790640" cy="3961800"/>
          </a:xfrm>
          <a:prstGeom prst="rect">
            <a:avLst/>
          </a:prstGeom>
          <a:solidFill>
            <a:srgbClr val="ede7f6"/>
          </a:solidFill>
          <a:ln w="76320">
            <a:solidFill>
              <a:srgbClr val="4e342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just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4. Saan nagmula ang impormasyon na makikita sa balita?</a:t>
            </a:r>
            <a:endParaRPr b="0" lang="en-PH" sz="30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5. Sa iyong obserbasyon, tingin mo ba ay totoong marami pa ring Pilipino ang naghihirap? Pangatuwiranan.</a:t>
            </a:r>
            <a:endParaRPr b="0" lang="en-PH" sz="3000" spc="-1" strike="noStrike">
              <a:latin typeface="Arial"/>
            </a:endParaRPr>
          </a:p>
          <a:p>
            <a:pPr algn="just">
              <a:lnSpc>
                <a:spcPct val="150000"/>
              </a:lnSpc>
              <a:buNone/>
            </a:pPr>
            <a:r>
              <a:rPr b="0" lang="en-PH" sz="3000" spc="-1" strike="noStrike">
                <a:solidFill>
                  <a:srgbClr val="000000"/>
                </a:solidFill>
                <a:latin typeface="Lato"/>
                <a:ea typeface="DejaVu Sans"/>
              </a:rPr>
              <a:t>6. Ano sa tingin mo ang dahilan kung bakit marami pa rin ang naghihirap? Ipaliwanag ang iyong sagot.</a:t>
            </a:r>
            <a:endParaRPr b="0" lang="en-PH" sz="3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"/>
          <p:cNvSpPr/>
          <p:nvPr/>
        </p:nvSpPr>
        <p:spPr>
          <a:xfrm rot="11400">
            <a:off x="1613520" y="1980000"/>
            <a:ext cx="9182880" cy="2144520"/>
          </a:xfrm>
          <a:prstGeom prst="rect">
            <a:avLst/>
          </a:prstGeom>
          <a:solidFill>
            <a:srgbClr val="fffacd"/>
          </a:solidFill>
          <a:ln w="76320">
            <a:solidFill>
              <a:srgbClr val="4e342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5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Pagtukoy ng kahulugan ng mga Tambalang</a:t>
            </a:r>
            <a:endParaRPr b="0" lang="en-PH" sz="3600" spc="-1" strike="noStrike">
              <a:latin typeface="Arial"/>
            </a:endParaRPr>
          </a:p>
          <a:p>
            <a:pPr algn="ctr">
              <a:lnSpc>
                <a:spcPct val="150000"/>
              </a:lnSpc>
              <a:buNone/>
            </a:pPr>
            <a:r>
              <a:rPr b="0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salita na nananatili ang kahulugan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"/>
          <p:cNvSpPr/>
          <p:nvPr/>
        </p:nvSpPr>
        <p:spPr>
          <a:xfrm rot="11400">
            <a:off x="718920" y="1077840"/>
            <a:ext cx="10790640" cy="4842000"/>
          </a:xfrm>
          <a:prstGeom prst="rect">
            <a:avLst/>
          </a:prstGeom>
          <a:solidFill>
            <a:srgbClr val="ffebcd"/>
          </a:solidFill>
          <a:ln w="76320">
            <a:solidFill>
              <a:srgbClr val="4e342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50000"/>
              </a:lnSpc>
              <a:buNone/>
            </a:pP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Ang </a:t>
            </a:r>
            <a:r>
              <a:rPr b="0" lang="en-PH" sz="3200" spc="-1" strike="noStrike">
                <a:solidFill>
                  <a:srgbClr val="000000"/>
                </a:solidFill>
                <a:highlight>
                  <a:srgbClr val="ffeb3b"/>
                </a:highlight>
                <a:latin typeface="Lato"/>
                <a:ea typeface="DejaVu Sans"/>
              </a:rPr>
              <a:t>tambalang salita</a:t>
            </a: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 ay mga salitang binubuo ng dalawang</a:t>
            </a:r>
            <a:endParaRPr b="0" lang="en-PH" sz="3200" spc="-1" strike="noStrike">
              <a:latin typeface="Arial"/>
            </a:endParaRPr>
          </a:p>
          <a:p>
            <a:pPr algn="ctr">
              <a:lnSpc>
                <a:spcPct val="150000"/>
              </a:lnSpc>
              <a:buNone/>
            </a:pP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payak na salita upang makabuo ng panibagong salita.</a:t>
            </a:r>
            <a:endParaRPr b="0" lang="en-PH" sz="3200" spc="-1" strike="noStrike">
              <a:latin typeface="Arial"/>
            </a:endParaRPr>
          </a:p>
          <a:p>
            <a:pPr algn="ctr">
              <a:lnSpc>
                <a:spcPct val="150000"/>
              </a:lnSpc>
              <a:buNone/>
            </a:pP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Kadalasang nananatili ang kahulugan ng dalawang pinagsamang salita upang makabuo ng bagong kahulugan kapag pinagsanib.</a:t>
            </a:r>
            <a:endParaRPr b="0" lang="en-PH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"/>
          <p:cNvSpPr/>
          <p:nvPr/>
        </p:nvSpPr>
        <p:spPr>
          <a:xfrm rot="11400">
            <a:off x="725400" y="1077840"/>
            <a:ext cx="10790640" cy="1621800"/>
          </a:xfrm>
          <a:prstGeom prst="rect">
            <a:avLst/>
          </a:prstGeom>
          <a:solidFill>
            <a:srgbClr val="ede7f6"/>
          </a:solidFill>
          <a:ln w="76320">
            <a:solidFill>
              <a:srgbClr val="4e342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t">
            <a:noAutofit/>
          </a:bodyPr>
          <a:p>
            <a:pPr algn="ctr">
              <a:lnSpc>
                <a:spcPct val="150000"/>
              </a:lnSpc>
              <a:buNone/>
            </a:pPr>
            <a:r>
              <a:rPr b="0" lang="en-PH" sz="3200" spc="-1" strike="noStrike">
                <a:solidFill>
                  <a:srgbClr val="000000"/>
                </a:solidFill>
                <a:latin typeface="Lato"/>
                <a:ea typeface="DejaVu Sans"/>
              </a:rPr>
              <a:t>Bumuo ng tambalang salita gamit ang mga salitang ginamit sa binasang balita.</a:t>
            </a:r>
            <a:endParaRPr b="0" lang="en-PH" sz="3200" spc="-1" strike="noStrike">
              <a:latin typeface="Arial"/>
            </a:endParaRPr>
          </a:p>
        </p:txBody>
      </p:sp>
      <p:graphicFrame>
        <p:nvGraphicFramePr>
          <p:cNvPr id="133" name=""/>
          <p:cNvGraphicFramePr/>
          <p:nvPr/>
        </p:nvGraphicFramePr>
        <p:xfrm>
          <a:off x="2048040" y="3068640"/>
          <a:ext cx="7671960" cy="2691360"/>
        </p:xfrm>
        <a:graphic>
          <a:graphicData uri="http://schemas.openxmlformats.org/drawingml/2006/table">
            <a:tbl>
              <a:tblPr/>
              <a:tblGrid>
                <a:gridCol w="2899800"/>
                <a:gridCol w="4772160"/>
              </a:tblGrid>
              <a:tr h="532440"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800" spc="-1" strike="noStrike">
                          <a:latin typeface="Lato"/>
                        </a:rPr>
                        <a:t>Salita</a:t>
                      </a:r>
                      <a:endParaRPr b="0" lang="en-PH" sz="2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8e1"/>
                    </a:solidFill>
                  </a:tcPr>
                </a:tc>
                <a:tc>
                  <a:txBody>
                    <a:bodyPr lIns="90000" rIns="90000"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1" lang="en-PH" sz="2800" spc="-1" strike="noStrike">
                          <a:latin typeface="Lato"/>
                        </a:rPr>
                        <a:t>Tambalang Salita</a:t>
                      </a:r>
                      <a:endParaRPr b="0" lang="en-PH" sz="2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8e1"/>
                    </a:solidFill>
                  </a:tcPr>
                </a:tc>
              </a:tr>
              <a:tr h="52524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PH" sz="2800" spc="-1" strike="noStrike">
                          <a:latin typeface="Lato"/>
                        </a:rPr>
                        <a:t>tala</a:t>
                      </a:r>
                      <a:endParaRPr b="0" lang="en-PH" sz="2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8e1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8e1"/>
                    </a:solidFill>
                  </a:tcPr>
                </a:tc>
              </a:tr>
              <a:tr h="56844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PH" sz="2800" spc="-1" strike="noStrike">
                          <a:latin typeface="Lato"/>
                        </a:rPr>
                        <a:t>pagkain</a:t>
                      </a:r>
                      <a:endParaRPr b="0" lang="en-PH" sz="2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8e1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8e1"/>
                    </a:solidFill>
                  </a:tcPr>
                </a:tc>
              </a:tr>
              <a:tr h="53244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PH" sz="2800" spc="-1" strike="noStrike">
                          <a:latin typeface="Lato"/>
                        </a:rPr>
                        <a:t>kabila</a:t>
                      </a:r>
                      <a:endParaRPr b="0" lang="en-PH" sz="2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8e1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8e1"/>
                    </a:solidFill>
                  </a:tcPr>
                </a:tc>
              </a:tr>
              <a:tr h="532800">
                <a:tc>
                  <a:txBody>
                    <a:bodyPr lIns="90000" rIns="900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b="1" lang="en-PH" sz="2800" spc="-1" strike="noStrike">
                          <a:latin typeface="Lato"/>
                        </a:rPr>
                        <a:t>gutom</a:t>
                      </a:r>
                      <a:endParaRPr b="0" lang="en-PH" sz="2800" spc="-1" strike="noStrike">
                        <a:latin typeface="Lato"/>
                      </a:endParaRPr>
                    </a:p>
                  </a:txBody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8e1"/>
                    </a:solidFill>
                  </a:tcPr>
                </a:tc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8e1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2985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2023-02-18T00:00:59Z</dcterms:created>
  <dc:creator>Microsoft Office User</dc:creator>
  <dc:description/>
  <dc:language>en-PH</dc:language>
  <cp:lastModifiedBy/>
  <dcterms:modified xsi:type="dcterms:W3CDTF">2023-09-06T08:31:39Z</dcterms:modified>
  <cp:revision>312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r8>6</vt:r8>
  </property>
</Properties>
</file>