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5480" cy="68313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2360" cy="2772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7800" cy="38358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7800" cy="357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5480" cy="608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3920" cy="9439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8000" cy="1008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5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6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9800" cy="3358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600000" y="2835360"/>
            <a:ext cx="84538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Lato"/>
                <a:ea typeface="Arial;Arial"/>
              </a:rPr>
              <a:t>Maraming Pinoy, Ramdam ang Kahirapan 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Lato"/>
                <a:ea typeface="Arial;Arial"/>
              </a:rPr>
              <a:t>(Pagbasa- Balita :Wika- Pang-abay na Pamanahon)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 rot="11400">
            <a:off x="2520720" y="2169720"/>
            <a:ext cx="7379640" cy="1595520"/>
          </a:xfrm>
          <a:prstGeom prst="rect">
            <a:avLst/>
          </a:prstGeom>
          <a:solidFill>
            <a:srgbClr val="f44336"/>
          </a:solidFill>
          <a:ln w="763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4000" spc="-1" strike="noStrike">
                <a:solidFill>
                  <a:srgbClr val="fafafa"/>
                </a:solidFill>
                <a:latin typeface="Lato"/>
                <a:ea typeface="DejaVu Sans"/>
              </a:rPr>
              <a:t>Pang-abay na Pamanahon</a:t>
            </a:r>
            <a:endParaRPr b="0" lang="en-PH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 rot="11400">
            <a:off x="775440" y="1816200"/>
            <a:ext cx="10629000" cy="3062520"/>
          </a:xfrm>
          <a:prstGeom prst="rect">
            <a:avLst/>
          </a:prstGeom>
          <a:solidFill>
            <a:srgbClr val="e0f2f1">
              <a:alpha val="62000"/>
            </a:srgbClr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Gramatika: Paggamit ng Pang-abay na Pamanahon</a:t>
            </a:r>
            <a:endParaRPr b="0" lang="en-PH" sz="3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Naunawaan mo na sa nakaraang aralin na ang pang-abay ay salita o parirala na nagbibigay ng turing sa mga pang-uri, pandiwa, at/o kapuwa pang-abay.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 rot="11400">
            <a:off x="813240" y="1798920"/>
            <a:ext cx="10629000" cy="3403080"/>
          </a:xfrm>
          <a:prstGeom prst="rect">
            <a:avLst/>
          </a:prstGeom>
          <a:solidFill>
            <a:srgbClr val="e0f2f1">
              <a:alpha val="62000"/>
            </a:srgbClr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pang-abay na pamanahon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ay nagsasaad kung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 kailan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ginawa ang isang kilos. Nakatutulong ang pangabay na pamanahon upang matiyak na tama at naaayon ang aspekto ng pandiwa.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 rot="11400">
            <a:off x="848160" y="1997280"/>
            <a:ext cx="10629000" cy="2684160"/>
          </a:xfrm>
          <a:prstGeom prst="rect">
            <a:avLst/>
          </a:prstGeom>
          <a:solidFill>
            <a:srgbClr val="e0f2f1">
              <a:alpha val="62000"/>
            </a:srgbClr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Sinasabi ng karamihan ng mga Pilipino na mahirap pa rin sila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ngayon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Batay ito sa ginawang pag-aaral </a:t>
            </a:r>
            <a:r>
              <a:rPr b="1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noong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 </a:t>
            </a:r>
            <a:r>
              <a:rPr b="1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nakaraang taon.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 rot="11400">
            <a:off x="847440" y="1817280"/>
            <a:ext cx="10629000" cy="3223080"/>
          </a:xfrm>
          <a:prstGeom prst="rect">
            <a:avLst/>
          </a:prstGeom>
          <a:solidFill>
            <a:srgbClr val="e0f2f1">
              <a:alpha val="62000"/>
            </a:srgbClr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Sa mga pangungusap sa itaas, ang salitang ngayon ay nagsasaad na kasalukuyang ginagawa ang kilos ng pagsasabi na mahirap pa rin sila habang ang pariralang 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noong nakaraang taon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ay nagpapakitang tapos na ang ginawang pag-aaral.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 rot="11400">
            <a:off x="845640" y="1456200"/>
            <a:ext cx="10629000" cy="4120920"/>
          </a:xfrm>
          <a:prstGeom prst="rect">
            <a:avLst/>
          </a:prstGeom>
          <a:solidFill>
            <a:srgbClr val="e0f2f1">
              <a:alpha val="62000"/>
            </a:srgbClr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Sinasagot ng pang-abay na pamanahon ang tanong na “kailan”.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Sinasabi ng karamihan ng mga Pilipino na mahirap pa rin sila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Ngayon.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Kailan sinasabi ng karamihan ng mga Pilipino na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mahirap pa rin sila ngayon?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Batay ito sa ginawang pag-aaral noong nakaraang taon?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Kailan ginawa ang pag-aaral na pinagbatayan nito?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440000" y="5040000"/>
            <a:ext cx="718920" cy="358920"/>
          </a:xfrm>
          <a:custGeom>
            <a:avLst/>
            <a:gdLst/>
            <a:ahLst/>
            <a:rect l="l" t="t" r="r" b="b"/>
            <a:pathLst>
              <a:path w="2002" h="1002">
                <a:moveTo>
                  <a:pt x="0" y="250"/>
                </a:moveTo>
                <a:lnTo>
                  <a:pt x="1500" y="250"/>
                </a:lnTo>
                <a:lnTo>
                  <a:pt x="1500" y="0"/>
                </a:lnTo>
                <a:lnTo>
                  <a:pt x="2001" y="500"/>
                </a:lnTo>
                <a:lnTo>
                  <a:pt x="1500" y="1001"/>
                </a:lnTo>
                <a:lnTo>
                  <a:pt x="15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000000"/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2340000" y="3060000"/>
            <a:ext cx="718920" cy="358920"/>
          </a:xfrm>
          <a:custGeom>
            <a:avLst/>
            <a:gdLst/>
            <a:ahLst/>
            <a:rect l="l" t="t" r="r" b="b"/>
            <a:pathLst>
              <a:path w="2002" h="1002">
                <a:moveTo>
                  <a:pt x="0" y="250"/>
                </a:moveTo>
                <a:lnTo>
                  <a:pt x="1500" y="250"/>
                </a:lnTo>
                <a:lnTo>
                  <a:pt x="1500" y="0"/>
                </a:lnTo>
                <a:lnTo>
                  <a:pt x="2001" y="500"/>
                </a:lnTo>
                <a:lnTo>
                  <a:pt x="1500" y="1001"/>
                </a:lnTo>
                <a:lnTo>
                  <a:pt x="15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000000"/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 rot="11400">
            <a:off x="845640" y="1276200"/>
            <a:ext cx="10629000" cy="4303440"/>
          </a:xfrm>
          <a:prstGeom prst="rect">
            <a:avLst/>
          </a:prstGeom>
          <a:solidFill>
            <a:srgbClr val="e0f2f1">
              <a:alpha val="62000"/>
            </a:srgbClr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Maaari din namang isang parirala ang pang-abay na pamanahon.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Halimbawa nito ang: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noong nakaraang linggo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sa darating na Lunes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mamayang hapon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 rot="11400">
            <a:off x="812520" y="1817280"/>
            <a:ext cx="10629000" cy="3060720"/>
          </a:xfrm>
          <a:prstGeom prst="rect">
            <a:avLst/>
          </a:prstGeom>
          <a:solidFill>
            <a:srgbClr val="e0f2f1">
              <a:alpha val="62000"/>
            </a:srgbClr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Narito pa ang ilang halimbawang pangungusap na gumamit ng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pang-abay na pamanahon: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1. Inaasahang bubuti ang kalagayan ng pamumuhay ng mga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Pilipino 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sa susunod na mga taon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 rot="11400">
            <a:off x="813600" y="2321280"/>
            <a:ext cx="10629000" cy="2520720"/>
          </a:xfrm>
          <a:prstGeom prst="rect">
            <a:avLst/>
          </a:prstGeom>
          <a:solidFill>
            <a:srgbClr val="e0f2f1">
              <a:alpha val="62000"/>
            </a:srgbClr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2. Lumiit ang bilang ng mga may hanap-buhay 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ngayong taon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lang="en-PH" sz="30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Taon-taong</a:t>
            </a:r>
            <a:r>
              <a:rPr b="1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tumutulong ang DSWD sa mga mahihirap na</a:t>
            </a:r>
            <a:endParaRPr b="0" lang="en-PH" sz="30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kababayan.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 rot="11400">
            <a:off x="907560" y="1278000"/>
            <a:ext cx="10454400" cy="4644720"/>
          </a:xfrm>
          <a:prstGeom prst="rect">
            <a:avLst/>
          </a:prstGeom>
          <a:solidFill>
            <a:srgbClr val="fce4ec"/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50% ng Pinoy mahirap pa rin</a:t>
            </a:r>
            <a:endParaRPr b="0" lang="en-PH" sz="2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ni Angie dela Cruz at Rudy Andal (Pilipino Star Ngayon) January 7, 2017 May 50 porsiyento ng mga Pinoy ang nagsasabing sila ay mahirap pa rin.</a:t>
            </a:r>
            <a:endParaRPr b="0" lang="en-PH" sz="2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Ito ay batay sa pag-aaral na ginawa ng Social Weather Stations (SWS) nitong December 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5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–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8 ng nagdaang taon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sa may 1,200 kalahok.</a:t>
            </a:r>
            <a:endParaRPr b="0" lang="en-PH" sz="2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 rot="11400">
            <a:off x="907560" y="1278000"/>
            <a:ext cx="10454400" cy="4644720"/>
          </a:xfrm>
          <a:prstGeom prst="rect">
            <a:avLst/>
          </a:prstGeom>
          <a:solidFill>
            <a:srgbClr val="fce4ec"/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Karamihan sa mga pamilyang nagsasabing sila ay mahirap pa rin ay mula sa Mindanao na umabot sa 70 porsiyento, 67 porsiyento naman sa Visayas, at 54 porsiyento sa Luzon.</a:t>
            </a:r>
            <a:endParaRPr b="0" lang="en-PH" sz="2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Ito ang pinakamababang naitalang antas ng kahirapan 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sa nakalipas na apat na taon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, ayon sa SWS.</a:t>
            </a:r>
            <a:endParaRPr b="0" lang="en-PH" sz="2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 rot="11400">
            <a:off x="900000" y="1276920"/>
            <a:ext cx="10440360" cy="4644720"/>
          </a:xfrm>
          <a:prstGeom prst="rect">
            <a:avLst/>
          </a:prstGeom>
          <a:solidFill>
            <a:srgbClr val="fce4ec"/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May 33 porsiyento naman ng mga natanong ang nagsabing masasabi nilang pangmahirap ang kanilang pagkain noong nagdaang 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huling bahagi ng 2015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Ang lumabas na pag-aaral ay sa kabila ng </a:t>
            </a: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taon-taong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paglalaan ng DSWD ng pagkaing tulong sa mga mahihirap na mamamayan upang kahit paano ay maibsan ang kanilang gutom.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 rot="11400">
            <a:off x="718560" y="1077840"/>
            <a:ext cx="10790640" cy="5041800"/>
          </a:xfrm>
          <a:prstGeom prst="rect">
            <a:avLst/>
          </a:prstGeom>
          <a:solidFill>
            <a:srgbClr val="ede7f6"/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Sagutin ang sumusunod na mga tanong tungkol sa binasang balita: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1. Tungkol saan ang balitang binasa mo?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2. Ilang porsiyento ng mga Pilipino ang nagsasabi na mahirap sila?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3. Ilang porsiyento sa mga nagsabing mahirap sila ang nagmula sa iba’t ibang rehiyon ng Pilipinas?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 rot="11400">
            <a:off x="720360" y="1420200"/>
            <a:ext cx="10790640" cy="3961800"/>
          </a:xfrm>
          <a:prstGeom prst="rect">
            <a:avLst/>
          </a:prstGeom>
          <a:solidFill>
            <a:srgbClr val="ede7f6"/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4. Saan nagmula ang impormasyon na makikita sa balita?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5. Sa iyong obserbasyon, tingin mo ba ay totoong marami pa ring Pilipino ang naghihirap? Pangatuwiranan.</a:t>
            </a:r>
            <a:endParaRPr b="0" lang="en-PH" sz="30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3000" spc="-1" strike="noStrike">
                <a:solidFill>
                  <a:srgbClr val="000000"/>
                </a:solidFill>
                <a:latin typeface="Lato"/>
                <a:ea typeface="DejaVu Sans"/>
              </a:rPr>
              <a:t>6. Ano sa tingin mo ang dahilan kung bakit marami pa rin ang naghihirap? Ipaliwanag ang iyong sagot.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 rot="11400">
            <a:off x="1613520" y="1980000"/>
            <a:ext cx="9182880" cy="2144520"/>
          </a:xfrm>
          <a:prstGeom prst="rect">
            <a:avLst/>
          </a:prstGeom>
          <a:solidFill>
            <a:srgbClr val="fffacd"/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Pagtukoy ng kahulugan ng mga Tambalang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salita na nananatili ang kahulugan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 rot="11400">
            <a:off x="718920" y="1077840"/>
            <a:ext cx="10790640" cy="4842000"/>
          </a:xfrm>
          <a:prstGeom prst="rect">
            <a:avLst/>
          </a:prstGeom>
          <a:solidFill>
            <a:srgbClr val="ffebcd"/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0" lang="en-PH" sz="3200" spc="-1" strike="noStrike">
                <a:solidFill>
                  <a:srgbClr val="000000"/>
                </a:solidFill>
                <a:highlight>
                  <a:srgbClr val="ffeb3b"/>
                </a:highlight>
                <a:latin typeface="Lato"/>
                <a:ea typeface="DejaVu Sans"/>
              </a:rPr>
              <a:t>tambalang salita</a:t>
            </a: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 ay mga salitang binubuo ng dalawang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payak na salita upang makabuo ng panibagong salita.</a:t>
            </a:r>
            <a:endParaRPr b="0" lang="en-PH" sz="32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Kadalasang nananatili ang kahulugan ng dalawang pinagsamang salita upang makabuo ng bagong kahulugan kapag pinagsanib.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 rot="11400">
            <a:off x="725400" y="1077840"/>
            <a:ext cx="10790640" cy="1621800"/>
          </a:xfrm>
          <a:prstGeom prst="rect">
            <a:avLst/>
          </a:prstGeom>
          <a:solidFill>
            <a:srgbClr val="ede7f6"/>
          </a:solidFill>
          <a:ln w="76320">
            <a:solidFill>
              <a:srgbClr val="4e342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3200" spc="-1" strike="noStrike">
                <a:solidFill>
                  <a:srgbClr val="000000"/>
                </a:solidFill>
                <a:latin typeface="Lato"/>
                <a:ea typeface="DejaVu Sans"/>
              </a:rPr>
              <a:t>Bumuo ng tambalang salita gamit ang mga salitang ginamit sa binasang balita.</a:t>
            </a:r>
            <a:endParaRPr b="0" lang="en-PH" sz="3200" spc="-1" strike="noStrike">
              <a:latin typeface="Arial"/>
            </a:endParaRPr>
          </a:p>
        </p:txBody>
      </p:sp>
      <p:graphicFrame>
        <p:nvGraphicFramePr>
          <p:cNvPr id="133" name=""/>
          <p:cNvGraphicFramePr/>
          <p:nvPr/>
        </p:nvGraphicFramePr>
        <p:xfrm>
          <a:off x="2048040" y="3068640"/>
          <a:ext cx="7671960" cy="2691360"/>
        </p:xfrm>
        <a:graphic>
          <a:graphicData uri="http://schemas.openxmlformats.org/drawingml/2006/table">
            <a:tbl>
              <a:tblPr/>
              <a:tblGrid>
                <a:gridCol w="2899800"/>
                <a:gridCol w="4772160"/>
              </a:tblGrid>
              <a:tr h="5324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800" spc="-1" strike="noStrike">
                          <a:latin typeface="Lato"/>
                        </a:rPr>
                        <a:t>Salita</a:t>
                      </a:r>
                      <a:endParaRPr b="0" lang="en-PH" sz="2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800" spc="-1" strike="noStrike">
                          <a:latin typeface="Lato"/>
                        </a:rPr>
                        <a:t>Tambalang Salita</a:t>
                      </a:r>
                      <a:endParaRPr b="0" lang="en-PH" sz="2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</a:tr>
              <a:tr h="525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800" spc="-1" strike="noStrike">
                          <a:latin typeface="Lato"/>
                        </a:rPr>
                        <a:t>tala</a:t>
                      </a:r>
                      <a:endParaRPr b="0" lang="en-PH" sz="2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</a:tr>
              <a:tr h="568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800" spc="-1" strike="noStrike">
                          <a:latin typeface="Lato"/>
                        </a:rPr>
                        <a:t>pagkain</a:t>
                      </a:r>
                      <a:endParaRPr b="0" lang="en-PH" sz="2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</a:tr>
              <a:tr h="532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800" spc="-1" strike="noStrike">
                          <a:latin typeface="Lato"/>
                        </a:rPr>
                        <a:t>kabila</a:t>
                      </a:r>
                      <a:endParaRPr b="0" lang="en-PH" sz="2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</a:tr>
              <a:tr h="5328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2800" spc="-1" strike="noStrike">
                          <a:latin typeface="Lato"/>
                        </a:rPr>
                        <a:t>gutom</a:t>
                      </a:r>
                      <a:endParaRPr b="0" lang="en-PH" sz="2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8e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2023-09-06T08:31:39Z</dcterms:modified>
  <cp:revision>312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