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8720" cy="6834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75600" cy="2775600"/>
          </a:xfrm>
          <a:prstGeom prst="rect">
            <a:avLst/>
          </a:prstGeom>
          <a:ln w="0">
            <a:noFill/>
          </a:ln>
        </p:spPr>
      </p:pic>
      <p:sp>
        <p:nvSpPr>
          <p:cNvPr id="2" name="Rectangle 5"/>
          <p:cNvSpPr/>
          <p:nvPr/>
        </p:nvSpPr>
        <p:spPr>
          <a:xfrm>
            <a:off x="3487320" y="1475280"/>
            <a:ext cx="8681040" cy="383904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81040" cy="36072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8720" cy="611640"/>
          </a:xfrm>
          <a:prstGeom prst="rect">
            <a:avLst/>
          </a:prstGeom>
          <a:ln w="0">
            <a:noFill/>
          </a:ln>
        </p:spPr>
      </p:pic>
      <p:sp>
        <p:nvSpPr>
          <p:cNvPr id="43" name="Rectangle 7"/>
          <p:cNvSpPr/>
          <p:nvPr/>
        </p:nvSpPr>
        <p:spPr>
          <a:xfrm>
            <a:off x="10868760" y="0"/>
            <a:ext cx="947160" cy="94716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11240" cy="1011240"/>
          </a:xfrm>
          <a:prstGeom prst="rect">
            <a:avLst/>
          </a:prstGeom>
          <a:ln w="0">
            <a:noFill/>
          </a:ln>
        </p:spPr>
      </p:pic>
      <p:sp>
        <p:nvSpPr>
          <p:cNvPr id="45" name="TextBox 9"/>
          <p:cNvSpPr/>
          <p:nvPr/>
        </p:nvSpPr>
        <p:spPr>
          <a:xfrm>
            <a:off x="185400" y="6362280"/>
            <a:ext cx="4668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5999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3040" cy="336132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960000" y="2953080"/>
            <a:ext cx="7725960" cy="63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 Black;Arial Black"/>
              </a:rPr>
              <a:t>Kalikasan, Kaya Nating Alagaan</a:t>
            </a:r>
            <a:endParaRPr b="0" lang="en-PH" sz="3600" spc="-1" strike="noStrike">
              <a:latin typeface="Montserrat"/>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5"/>
          <p:cNvSpPr/>
          <p:nvPr/>
        </p:nvSpPr>
        <p:spPr>
          <a:xfrm>
            <a:off x="-4127400" y="-3240000"/>
            <a:ext cx="10785960" cy="942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26" name=""/>
          <p:cNvSpPr/>
          <p:nvPr/>
        </p:nvSpPr>
        <p:spPr>
          <a:xfrm>
            <a:off x="181800" y="1080000"/>
            <a:ext cx="11697840" cy="899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Ngayon naman ay basahin ang isang teksto na nagpapaliwanag kung bakit nauubos ang mga endemikong hayop at halaman.</a:t>
            </a:r>
            <a:endParaRPr b="0" lang="en-PH" sz="1800" spc="-1" strike="noStrike">
              <a:latin typeface="Arial"/>
            </a:endParaRPr>
          </a:p>
        </p:txBody>
      </p:sp>
      <p:sp>
        <p:nvSpPr>
          <p:cNvPr id="127" name=""/>
          <p:cNvSpPr/>
          <p:nvPr/>
        </p:nvSpPr>
        <p:spPr>
          <a:xfrm>
            <a:off x="229680" y="180000"/>
            <a:ext cx="822996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Lato"/>
                <a:ea typeface="Arial Black;Arial Black"/>
              </a:rPr>
              <a:t>Kalikasan, Kaya Nating Alagaan</a:t>
            </a:r>
            <a:endParaRPr b="0" lang="en-PH" sz="3200" spc="-1" strike="noStrike">
              <a:latin typeface="Arial"/>
            </a:endParaRPr>
          </a:p>
        </p:txBody>
      </p:sp>
      <p:sp>
        <p:nvSpPr>
          <p:cNvPr id="128" name=""/>
          <p:cNvSpPr/>
          <p:nvPr/>
        </p:nvSpPr>
        <p:spPr>
          <a:xfrm>
            <a:off x="900000" y="1713960"/>
            <a:ext cx="10979640" cy="7336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1" lang="en-PH" sz="1800" spc="-1" strike="noStrike">
                <a:latin typeface="Lato"/>
              </a:rPr>
              <a:t>Bakit nga ba nauubos ang mga endemikong hayop at halaman sa ating kapaligiran?</a:t>
            </a:r>
            <a:endParaRPr b="0" lang="en-PH" sz="1800" spc="-1" strike="noStrike">
              <a:latin typeface="Arial"/>
            </a:endParaRPr>
          </a:p>
        </p:txBody>
      </p:sp>
      <p:sp>
        <p:nvSpPr>
          <p:cNvPr id="129" name=""/>
          <p:cNvSpPr/>
          <p:nvPr/>
        </p:nvSpPr>
        <p:spPr>
          <a:xfrm>
            <a:off x="180000" y="2160000"/>
            <a:ext cx="7379640" cy="40881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Mahalaga na ating mapangalagaan ang Inang Kalikasan. Sa kaniya tayo kumukuha ng ating pagkain, gamot, at tirahan. Pinoprotektahan din tayo ng kalikasan sa labis na pinsala dulot ng malalakas na pag-ulan o bagyo. Subalit, kahit na marami tayong nakukuhang benepisyo sa kalikasan, patuloy pa ring nanganganib ang mga endemikong hayop at halaman sa ating kapaligiran.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Bago natin talakayin ang iba’t ibang sanhi ng pagkaubos ng mga endemikong hayop at halaman, mabuti muna nating alamin ang kahulugan ng salitang endemiko. </a:t>
            </a:r>
            <a:r>
              <a:rPr b="1" lang="en-PH" sz="1800" spc="-1" strike="noStrike">
                <a:latin typeface="Lato"/>
              </a:rPr>
              <a:t>Ayon sa</a:t>
            </a:r>
            <a:r>
              <a:rPr b="0" lang="en-PH" sz="1800" spc="-1" strike="noStrike">
                <a:latin typeface="Lato"/>
              </a:rPr>
              <a:t> UP Diksiyonaryong Filipino, ang salitang endemiko ay nangangahulugang natatagpuan sa iisang lugar o pook. Kasingkahulugan nito ang salitang katutubo o lokal.</a:t>
            </a:r>
            <a:endParaRPr b="0" lang="en-PH" sz="1800" spc="-1" strike="noStrike">
              <a:latin typeface="Arial"/>
            </a:endParaRPr>
          </a:p>
        </p:txBody>
      </p:sp>
      <p:pic>
        <p:nvPicPr>
          <p:cNvPr id="130" name="" descr=""/>
          <p:cNvPicPr/>
          <p:nvPr/>
        </p:nvPicPr>
        <p:blipFill>
          <a:blip r:embed="rId1"/>
          <a:stretch/>
        </p:blipFill>
        <p:spPr>
          <a:xfrm>
            <a:off x="7656120" y="2340000"/>
            <a:ext cx="4403520" cy="3059640"/>
          </a:xfrm>
          <a:prstGeom prst="rect">
            <a:avLst/>
          </a:prstGeom>
          <a:ln w="0">
            <a:noFill/>
          </a:ln>
        </p:spPr>
      </p:pic>
      <p:sp>
        <p:nvSpPr>
          <p:cNvPr id="131" name=""/>
          <p:cNvSpPr/>
          <p:nvPr/>
        </p:nvSpPr>
        <p:spPr>
          <a:xfrm>
            <a:off x="8640000" y="5760000"/>
            <a:ext cx="3094920" cy="3330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900" spc="-1" strike="noStrike">
                <a:solidFill>
                  <a:srgbClr val="000000"/>
                </a:solidFill>
                <a:latin typeface="Lato"/>
              </a:rPr>
              <a:t>Judgefl oro, Public domain, via Wikimedia Commons</a:t>
            </a:r>
            <a:endParaRPr b="0" lang="en-PH" sz="9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2"/>
          <p:cNvSpPr/>
          <p:nvPr/>
        </p:nvSpPr>
        <p:spPr>
          <a:xfrm>
            <a:off x="-4127400" y="-3240000"/>
            <a:ext cx="10785960" cy="94212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3" name=""/>
          <p:cNvSpPr/>
          <p:nvPr/>
        </p:nvSpPr>
        <p:spPr>
          <a:xfrm>
            <a:off x="72360" y="684000"/>
            <a:ext cx="7919280" cy="467964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halaman at hayop na endemiko sa Pilipinas ay matatagpuan lamang sa mga teritoryong sakop ng ating bansa. </a:t>
            </a:r>
            <a:r>
              <a:rPr b="1" lang="en-PH" sz="1800" spc="-1" strike="noStrike">
                <a:solidFill>
                  <a:srgbClr val="000000"/>
                </a:solidFill>
                <a:latin typeface="Lato"/>
                <a:ea typeface="DejaVu Sans"/>
              </a:rPr>
              <a:t>Batay sa</a:t>
            </a:r>
            <a:r>
              <a:rPr b="0" lang="en-PH" sz="1800" spc="-1" strike="noStrike">
                <a:solidFill>
                  <a:srgbClr val="000000"/>
                </a:solidFill>
                <a:latin typeface="Lato"/>
                <a:ea typeface="DejaVu Sans"/>
              </a:rPr>
              <a:t> tala ng </a:t>
            </a:r>
            <a:r>
              <a:rPr b="0" i="1" lang="en-PH" sz="1800" spc="-1" strike="noStrike">
                <a:solidFill>
                  <a:srgbClr val="000000"/>
                </a:solidFill>
                <a:latin typeface="Lato"/>
                <a:ea typeface="DejaVu Sans"/>
              </a:rPr>
              <a:t>Critical Ecosystems Partnership Fund</a:t>
            </a:r>
            <a:r>
              <a:rPr b="0" lang="en-PH" sz="1800" spc="-1" strike="noStrike">
                <a:solidFill>
                  <a:srgbClr val="000000"/>
                </a:solidFill>
                <a:latin typeface="Lato"/>
                <a:ea typeface="DejaVu Sans"/>
              </a:rPr>
              <a:t>, may hindi bababa sa 586 species ng hayop ang endemiko sa Pilipinas at halos 10,000 halaman din ang matatagpuan lamang sa ating bansa. Tunay ngang isa tayo sa biniyayaan ng likas na yaman sa mundo pero bakit patuloy na nanganganib ang mga ito sa ating bansa?</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 sa mga sinasabing dahilan kung bakit patuloy na nauubos ang mga endemikong hayop at halaman sa bansa ay </a:t>
            </a:r>
            <a:r>
              <a:rPr b="1" lang="en-PH" sz="1800" spc="-1" strike="noStrike">
                <a:solidFill>
                  <a:srgbClr val="000000"/>
                </a:solidFill>
                <a:latin typeface="Lato"/>
                <a:ea typeface="DejaVu Sans"/>
              </a:rPr>
              <a:t>dahil sa</a:t>
            </a:r>
            <a:r>
              <a:rPr b="0" lang="en-PH" sz="1800" spc="-1" strike="noStrike">
                <a:solidFill>
                  <a:srgbClr val="000000"/>
                </a:solidFill>
                <a:latin typeface="Lato"/>
                <a:ea typeface="DejaVu Sans"/>
              </a:rPr>
              <a:t> pagkasira ng kanilang natural na tirahan. Patuloy na lumiliit ang natural na tirahan ng mga banog o Philippine eagle, molmog o ng tarsier, at Ronquillo’s anchovy. </a:t>
            </a:r>
            <a:r>
              <a:rPr b="1" lang="en-PH" sz="1800" spc="-1" strike="noStrike">
                <a:solidFill>
                  <a:srgbClr val="000000"/>
                </a:solidFill>
                <a:latin typeface="Lato"/>
                <a:ea typeface="DejaVu Sans"/>
              </a:rPr>
              <a:t>Maliban sa</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mga</a:t>
            </a:r>
            <a:r>
              <a:rPr b="0" lang="en-PH" sz="1800" spc="-1" strike="noStrike">
                <a:solidFill>
                  <a:srgbClr val="000000"/>
                </a:solidFill>
                <a:latin typeface="Lato"/>
                <a:ea typeface="DejaVu Sans"/>
              </a:rPr>
              <a:t> hayop, may mga halamang endemiko ang nasisira kapag sinisira ang kagubatan. Maraming mga </a:t>
            </a:r>
            <a:r>
              <a:rPr b="0" i="1" lang="en-PH" sz="1800" spc="-1" strike="noStrike">
                <a:solidFill>
                  <a:srgbClr val="000000"/>
                </a:solidFill>
                <a:latin typeface="Lato"/>
                <a:ea typeface="ž`'E4þ"/>
              </a:rPr>
              <a:t>rafflesia</a:t>
            </a:r>
            <a:r>
              <a:rPr b="0" lang="en-PH" sz="1800" spc="-1" strike="noStrike">
                <a:solidFill>
                  <a:srgbClr val="000000"/>
                </a:solidFill>
                <a:latin typeface="Lato"/>
                <a:ea typeface="ž`'E4þ"/>
              </a:rPr>
              <a:t> </a:t>
            </a:r>
            <a:r>
              <a:rPr b="0" lang="en-PH" sz="1800" spc="-1" strike="noStrike">
                <a:solidFill>
                  <a:srgbClr val="000000"/>
                </a:solidFill>
                <a:latin typeface="Lato"/>
                <a:ea typeface="DejaVu Sans"/>
              </a:rPr>
              <a:t>at </a:t>
            </a:r>
            <a:r>
              <a:rPr b="0" i="1" lang="en-PH" sz="1800" spc="-1" strike="noStrike">
                <a:solidFill>
                  <a:srgbClr val="000000"/>
                </a:solidFill>
                <a:latin typeface="Lato"/>
                <a:ea typeface="DejaVu Sans"/>
              </a:rPr>
              <a:t>orchids</a:t>
            </a:r>
            <a:r>
              <a:rPr b="0" lang="en-PH" sz="1800" spc="-1" strike="noStrike">
                <a:solidFill>
                  <a:srgbClr val="000000"/>
                </a:solidFill>
                <a:latin typeface="Lato"/>
                <a:ea typeface="DejaVu Sans"/>
              </a:rPr>
              <a:t> ang nadadamay sa pagpatag ng kagubatan o sa pagputol ng mga puno.</a:t>
            </a:r>
            <a:endParaRPr b="0" lang="en-PH" sz="1800" spc="-1" strike="noStrike">
              <a:latin typeface="Arial"/>
            </a:endParaRPr>
          </a:p>
        </p:txBody>
      </p:sp>
      <p:pic>
        <p:nvPicPr>
          <p:cNvPr id="134" name="" descr=""/>
          <p:cNvPicPr/>
          <p:nvPr/>
        </p:nvPicPr>
        <p:blipFill>
          <a:blip r:embed="rId1"/>
          <a:stretch/>
        </p:blipFill>
        <p:spPr>
          <a:xfrm>
            <a:off x="8604000" y="936000"/>
            <a:ext cx="3239640" cy="2408040"/>
          </a:xfrm>
          <a:prstGeom prst="rect">
            <a:avLst/>
          </a:prstGeom>
          <a:ln w="0">
            <a:noFill/>
          </a:ln>
        </p:spPr>
      </p:pic>
      <p:sp>
        <p:nvSpPr>
          <p:cNvPr id="135" name=""/>
          <p:cNvSpPr/>
          <p:nvPr/>
        </p:nvSpPr>
        <p:spPr>
          <a:xfrm>
            <a:off x="9000000" y="3344400"/>
            <a:ext cx="2519640" cy="327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700" spc="-1" strike="noStrike">
                <a:solidFill>
                  <a:srgbClr val="000000"/>
                </a:solidFill>
                <a:latin typeface="Lato"/>
              </a:rPr>
              <a:t>Judgefl oro, Public domain, via Wikimedia Commons</a:t>
            </a:r>
            <a:endParaRPr b="0" lang="en-PH" sz="700" spc="-1" strike="noStrike">
              <a:latin typeface="Arial"/>
            </a:endParaRPr>
          </a:p>
        </p:txBody>
      </p:sp>
      <p:pic>
        <p:nvPicPr>
          <p:cNvPr id="136" name="" descr=""/>
          <p:cNvPicPr/>
          <p:nvPr/>
        </p:nvPicPr>
        <p:blipFill>
          <a:blip r:embed="rId2"/>
          <a:stretch/>
        </p:blipFill>
        <p:spPr>
          <a:xfrm>
            <a:off x="8640000" y="3578040"/>
            <a:ext cx="3239640" cy="2469600"/>
          </a:xfrm>
          <a:prstGeom prst="rect">
            <a:avLst/>
          </a:prstGeom>
          <a:ln w="0">
            <a:noFill/>
          </a:ln>
        </p:spPr>
      </p:pic>
      <p:sp>
        <p:nvSpPr>
          <p:cNvPr id="137" name=""/>
          <p:cNvSpPr/>
          <p:nvPr/>
        </p:nvSpPr>
        <p:spPr>
          <a:xfrm>
            <a:off x="9180000" y="6012000"/>
            <a:ext cx="2699640" cy="327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700" spc="-1" strike="noStrike">
                <a:solidFill>
                  <a:srgbClr val="000000"/>
                </a:solidFill>
                <a:latin typeface="Lato"/>
              </a:rPr>
              <a:t>Judgefl oro, Public domain, via Wikimedia Commons</a:t>
            </a:r>
            <a:endParaRPr b="0" lang="en-PH" sz="700" spc="-1" strike="noStrike">
              <a:latin typeface="Arial"/>
            </a:endParaRPr>
          </a:p>
        </p:txBody>
      </p:sp>
      <p:sp>
        <p:nvSpPr>
          <p:cNvPr id="138" name=""/>
          <p:cNvSpPr/>
          <p:nvPr/>
        </p:nvSpPr>
        <p:spPr>
          <a:xfrm>
            <a:off x="229680" y="180000"/>
            <a:ext cx="822996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Lato"/>
                <a:ea typeface="Arial Black;Arial Black"/>
              </a:rPr>
              <a:t>Kalikasan, Kaya Nating Alagaan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
          <p:cNvSpPr/>
          <p:nvPr/>
        </p:nvSpPr>
        <p:spPr>
          <a:xfrm>
            <a:off x="111960" y="1080000"/>
            <a:ext cx="11875680" cy="1439640"/>
          </a:xfrm>
          <a:prstGeom prst="rect">
            <a:avLst/>
          </a:prstGeom>
          <a:noFill/>
          <a:ln w="36000">
            <a:noFill/>
          </a:ln>
        </p:spPr>
        <p:style>
          <a:lnRef idx="0"/>
          <a:fillRef idx="0"/>
          <a:effectRef idx="0"/>
          <a:fontRef idx="minor"/>
        </p:style>
        <p:txBody>
          <a:bodyPr lIns="90000" rIns="90000" tIns="45000" bIns="45000" anchor="t">
            <a:noAutofit/>
          </a:bodyPr>
          <a:p>
            <a:pPr algn="just">
              <a:lnSpc>
                <a:spcPct val="100000"/>
              </a:lnSpc>
              <a:buNone/>
            </a:pPr>
            <a:r>
              <a:rPr b="0" lang="en-PH" sz="1200" spc="-1" strike="noStrike">
                <a:solidFill>
                  <a:srgbClr val="000000"/>
                </a:solidFill>
                <a:latin typeface="Arial"/>
                <a:ea typeface="DejaVu Sans"/>
              </a:rPr>
              <a:t>	</a:t>
            </a:r>
            <a:r>
              <a:rPr b="0" lang="en-PH" sz="1800" spc="-1" strike="noStrike">
                <a:solidFill>
                  <a:srgbClr val="000000"/>
                </a:solidFill>
                <a:latin typeface="Lato"/>
                <a:ea typeface="DejaVu Sans"/>
              </a:rPr>
              <a:t>Isa pang dahilan kung bakit nauubos ang mga endemikong hayop at halaman sa bansa ay dahil sa mga tao. Kinukuha ng mga tao ang mga hayop at kung minsan ay inaalagaan sa kani-kanilang tahanan. Dahil wala na sa natural na tahanan, nanghihina ang mga ito at malaki ang posibilidad na mamatay. Halimbawa na rito ang mga tarsier at mga kalaw o </a:t>
            </a:r>
            <a:r>
              <a:rPr b="0" i="1" lang="en-PH" sz="1800" spc="-1" strike="noStrike">
                <a:solidFill>
                  <a:srgbClr val="000000"/>
                </a:solidFill>
                <a:latin typeface="Lato"/>
                <a:ea typeface="DejaVu Sans"/>
              </a:rPr>
              <a:t>hornbill</a:t>
            </a:r>
            <a:r>
              <a:rPr b="0" lang="en-PH" sz="1800" spc="-1" strike="noStrike">
                <a:solidFill>
                  <a:srgbClr val="000000"/>
                </a:solidFill>
                <a:latin typeface="Lato"/>
                <a:ea typeface="DejaVu Sans"/>
              </a:rPr>
              <a:t>. Minsan ay itinuturing na pagkain ang mga hayop at gamot ang mga endemikong halaman. Kinukuha ng ilang nasa tabing-dagat ang itlog ng mga pawikan at inuulam ito.</a:t>
            </a:r>
            <a:endParaRPr b="0" lang="en-PH" sz="1800" spc="-1" strike="noStrike">
              <a:latin typeface="Arial"/>
            </a:endParaRPr>
          </a:p>
        </p:txBody>
      </p:sp>
      <p:pic>
        <p:nvPicPr>
          <p:cNvPr id="140" name="" descr=""/>
          <p:cNvPicPr/>
          <p:nvPr/>
        </p:nvPicPr>
        <p:blipFill>
          <a:blip r:embed="rId1"/>
          <a:stretch/>
        </p:blipFill>
        <p:spPr>
          <a:xfrm>
            <a:off x="8280000" y="2700000"/>
            <a:ext cx="3779640" cy="2735640"/>
          </a:xfrm>
          <a:prstGeom prst="rect">
            <a:avLst/>
          </a:prstGeom>
          <a:ln w="0">
            <a:noFill/>
          </a:ln>
        </p:spPr>
      </p:pic>
      <p:sp>
        <p:nvSpPr>
          <p:cNvPr id="141" name=""/>
          <p:cNvSpPr/>
          <p:nvPr/>
        </p:nvSpPr>
        <p:spPr>
          <a:xfrm>
            <a:off x="9000000" y="5580000"/>
            <a:ext cx="2699640" cy="32760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en-PH" sz="800" spc="-1" strike="noStrike">
                <a:solidFill>
                  <a:srgbClr val="000000"/>
                </a:solidFill>
                <a:latin typeface="Lato"/>
              </a:rPr>
              <a:t>Judgefl oro, Public domain, via Wikimedia Commons</a:t>
            </a:r>
            <a:endParaRPr b="0" lang="en-PH" sz="800" spc="-1" strike="noStrike">
              <a:latin typeface="Arial"/>
            </a:endParaRPr>
          </a:p>
        </p:txBody>
      </p:sp>
      <p:sp>
        <p:nvSpPr>
          <p:cNvPr id="142" name=""/>
          <p:cNvSpPr/>
          <p:nvPr/>
        </p:nvSpPr>
        <p:spPr>
          <a:xfrm>
            <a:off x="180000" y="2566440"/>
            <a:ext cx="7919640" cy="36972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latin typeface="Lato"/>
              </a:rPr>
              <a:t>	</a:t>
            </a:r>
            <a:r>
              <a:rPr b="0" lang="en-PH" sz="1800" spc="-1" strike="noStrike">
                <a:latin typeface="Lato"/>
              </a:rPr>
              <a:t>Dahil din sa labis na pagkuha ng mga endemikong hayop at halaman ay nagiging sanhi rin ng pagkaubos ng mga ito. Halimbawa na ang mga tawilis sa Lawa ng Taal. Dahil sa may mataas na pangangailangan para dito upang maging pagkain, hindi na nagkakaroon ng pagkakataon ang mga isda na makapagparami. Nasasama sa pagkuha ang maliliit na tawilis. Nasisira din ng pamamaraan ng pagkuha sa mga isda ang mga itlog na nasa mga halaman sa lawa.</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latin typeface="Lato"/>
              </a:rPr>
              <a:t>	</a:t>
            </a:r>
            <a:r>
              <a:rPr b="0" lang="en-PH" sz="1800" spc="-1" strike="noStrike">
                <a:latin typeface="Lato"/>
              </a:rPr>
              <a:t>Isa pa ring dahilan ng pagkaubos ng mga hayop ay dahil sa maling pagtingin ng mga tao rito. </a:t>
            </a:r>
            <a:r>
              <a:rPr b="1" lang="en-PH" sz="1800" spc="-1" strike="noStrike">
                <a:latin typeface="Lato"/>
              </a:rPr>
              <a:t>Batay sa</a:t>
            </a:r>
            <a:r>
              <a:rPr b="0" lang="en-PH" sz="1800" spc="-1" strike="noStrike">
                <a:latin typeface="Lato"/>
              </a:rPr>
              <a:t> </a:t>
            </a:r>
            <a:r>
              <a:rPr b="0" i="1" lang="en-PH" sz="1800" spc="-1" strike="noStrike">
                <a:latin typeface="Lato"/>
              </a:rPr>
              <a:t>World Wildlife Fund-Philippines</a:t>
            </a:r>
            <a:r>
              <a:rPr b="0" lang="en-PH" sz="1800" spc="-1" strike="noStrike">
                <a:latin typeface="Lato"/>
              </a:rPr>
              <a:t>, maraming Pilipino ang pinapatay ang </a:t>
            </a:r>
            <a:r>
              <a:rPr b="0" i="1" lang="en-PH" sz="1800" spc="-1" strike="noStrike">
                <a:latin typeface="Lato"/>
              </a:rPr>
              <a:t>Philippine crocodile</a:t>
            </a:r>
            <a:r>
              <a:rPr b="0" lang="en-PH" sz="1800" spc="-1" strike="noStrike">
                <a:latin typeface="Lato"/>
              </a:rPr>
              <a:t> dahil ayon sa mga tao, namiminsala ang hayop at kumakain ng tao.</a:t>
            </a:r>
            <a:endParaRPr b="0" lang="en-PH" sz="1800" spc="-1" strike="noStrike">
              <a:latin typeface="Arial"/>
            </a:endParaRPr>
          </a:p>
        </p:txBody>
      </p:sp>
      <p:sp>
        <p:nvSpPr>
          <p:cNvPr id="143" name=""/>
          <p:cNvSpPr/>
          <p:nvPr/>
        </p:nvSpPr>
        <p:spPr>
          <a:xfrm>
            <a:off x="229680" y="180000"/>
            <a:ext cx="822996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Lato"/>
                <a:ea typeface="Arial Black;Arial Black"/>
              </a:rPr>
              <a:t>Kalikasan, Kaya Nating Alagaan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
          <p:cNvSpPr/>
          <p:nvPr/>
        </p:nvSpPr>
        <p:spPr>
          <a:xfrm>
            <a:off x="136080" y="864000"/>
            <a:ext cx="11875680" cy="4499640"/>
          </a:xfrm>
          <a:prstGeom prst="rect">
            <a:avLst/>
          </a:prstGeom>
          <a:noFill/>
          <a:ln w="3600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mga dahilan ng pagkaubos ng mga endemikong hayop at halaman sa bansa ay may malaking epekto sa </a:t>
            </a:r>
            <a:r>
              <a:rPr b="0" i="1" lang="en-PH" sz="1800" spc="-1" strike="noStrike">
                <a:solidFill>
                  <a:srgbClr val="000000"/>
                </a:solidFill>
                <a:latin typeface="Lato"/>
                <a:ea typeface="DejaVu Sans"/>
              </a:rPr>
              <a:t>biodiversity</a:t>
            </a:r>
            <a:r>
              <a:rPr b="0" lang="en-PH" sz="1800" spc="-1" strike="noStrike">
                <a:solidFill>
                  <a:srgbClr val="000000"/>
                </a:solidFill>
                <a:latin typeface="Lato"/>
                <a:ea typeface="DejaVu Sans"/>
              </a:rPr>
              <a:t> natin. Subalit, may iba’t ibang pamamaraan pa upang mapangalagaan natin ang mga hayop at halaman. Kinakailangang maging mapagmatyag ang mga tao sa anumang kahina-hinalang pagbebenta ng mga hayop sa merkado, </a:t>
            </a:r>
            <a:r>
              <a:rPr b="1" lang="en-PH" sz="1800" spc="-1" strike="noStrike">
                <a:solidFill>
                  <a:srgbClr val="000000"/>
                </a:solidFill>
                <a:latin typeface="Lato"/>
                <a:ea typeface="DejaVu Sans"/>
              </a:rPr>
              <a:t>ayon kay</a:t>
            </a:r>
            <a:r>
              <a:rPr b="0" lang="en-PH" sz="1800" spc="-1" strike="noStrike">
                <a:solidFill>
                  <a:srgbClr val="000000"/>
                </a:solidFill>
                <a:latin typeface="Lato"/>
                <a:ea typeface="DejaVu Sans"/>
              </a:rPr>
              <a:t> Dr. Ferdinand Recio.</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Mahalaga ring maipatupad nang maayos ang Republic Act 9147 o ang batas na nagbibigay-proteksiyon sa mga hayop at halaman pati na rin ang kanilang mga </a:t>
            </a:r>
            <a:r>
              <a:rPr b="0" i="1" lang="en-PH" sz="1800" spc="-1" strike="noStrike">
                <a:solidFill>
                  <a:srgbClr val="000000"/>
                </a:solidFill>
                <a:latin typeface="Lato"/>
                <a:ea typeface="DejaVu Sans"/>
              </a:rPr>
              <a:t>habitat</a:t>
            </a:r>
            <a:r>
              <a:rPr b="0" lang="en-PH" sz="1800" spc="-1" strike="noStrike">
                <a:solidFill>
                  <a:srgbClr val="000000"/>
                </a:solidFill>
                <a:latin typeface="Lato"/>
                <a:ea typeface="DejaVu Sans"/>
              </a:rPr>
              <a:t>. Batay sa batas, may mga gawaing ilegal na hindi maaaring gawin ng sinuman. Sakaling malaman ng otoridad ang gawaing ilegal, mahaharap sa pagkakakulong at pagbayad ng danyos ang lumabag dito. Nagtatalaga rin ang batas ng mga espasyong hindi kailanman maaaring galawin. </a:t>
            </a:r>
            <a:r>
              <a:rPr b="1" lang="en-PH" sz="1800" spc="-1" strike="noStrike">
                <a:solidFill>
                  <a:srgbClr val="000000"/>
                </a:solidFill>
                <a:latin typeface="Lato"/>
                <a:ea typeface="DejaVu Sans"/>
              </a:rPr>
              <a:t>Ayon sa</a:t>
            </a:r>
            <a:r>
              <a:rPr b="0" lang="en-PH" sz="1800" spc="-1" strike="noStrike">
                <a:solidFill>
                  <a:srgbClr val="000000"/>
                </a:solidFill>
                <a:latin typeface="Lato"/>
                <a:ea typeface="DejaVu Sans"/>
              </a:rPr>
              <a:t> batas, itatakda ng pamahalaan ang mga espasyong ito.</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Isa pang pamamaraan upang hindi maubos ang mga endemikong hayop at halaman sa bansa ay ang pagtatanim sa mga gubat. Maaari tayong sumama sa iba’t ibang inisiyatibo ng pamahalaan at mga </a:t>
            </a:r>
            <a:r>
              <a:rPr b="0" i="1" lang="en-PH" sz="1800" spc="-1" strike="noStrike">
                <a:solidFill>
                  <a:srgbClr val="000000"/>
                </a:solidFill>
                <a:latin typeface="Lato"/>
                <a:ea typeface="DejaVu Sans"/>
              </a:rPr>
              <a:t>nongovernmental organization</a:t>
            </a:r>
            <a:r>
              <a:rPr b="0" lang="en-PH" sz="1800" spc="-1" strike="noStrike">
                <a:solidFill>
                  <a:srgbClr val="000000"/>
                </a:solidFill>
                <a:latin typeface="Lato"/>
                <a:ea typeface="DejaVu Sans"/>
              </a:rPr>
              <a:t> (NGO) na nag-aalaga ng kabundukan at karagatan. Maaari din tayong gumawa ng mga malawakang</a:t>
            </a:r>
            <a:r>
              <a:rPr b="0" i="1" lang="en-PH" sz="1800" spc="-1" strike="noStrike">
                <a:solidFill>
                  <a:srgbClr val="000000"/>
                </a:solidFill>
                <a:latin typeface="Lato"/>
                <a:ea typeface="DejaVu Sans"/>
              </a:rPr>
              <a:t> poster</a:t>
            </a:r>
            <a:r>
              <a:rPr b="0" lang="en-PH" sz="1800" spc="-1" strike="noStrike">
                <a:solidFill>
                  <a:srgbClr val="000000"/>
                </a:solidFill>
                <a:latin typeface="Lato"/>
                <a:ea typeface="DejaVu Sans"/>
              </a:rPr>
              <a:t> at pananaliksik tungkol sa kahalagahan ng mga hayop sa ating pamayanan.</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Maraming dahilan kung bakit nauubos ang mga endemikong hayop at halaman sa ating bansa subalit marami ring paraan upang mahinto ang pagkaubos ng mga ito. Tayo na at gawin ang ating bahagi upang mapangalagaan ang mga endemikong hayop at halaman.</a:t>
            </a:r>
            <a:endParaRPr b="0" lang="en-PH" sz="1800" spc="-1" strike="noStrike">
              <a:latin typeface="Arial"/>
            </a:endParaRPr>
          </a:p>
        </p:txBody>
      </p:sp>
      <p:sp>
        <p:nvSpPr>
          <p:cNvPr id="145" name=""/>
          <p:cNvSpPr/>
          <p:nvPr/>
        </p:nvSpPr>
        <p:spPr>
          <a:xfrm>
            <a:off x="229680" y="180000"/>
            <a:ext cx="822996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Lato"/>
                <a:ea typeface="Arial Black;Arial Black"/>
              </a:rPr>
              <a:t>Kalikasan, Kaya Nating Alagaan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
          <p:cNvSpPr/>
          <p:nvPr/>
        </p:nvSpPr>
        <p:spPr>
          <a:xfrm>
            <a:off x="219960" y="1081440"/>
            <a:ext cx="11875680" cy="4858200"/>
          </a:xfrm>
          <a:prstGeom prst="rect">
            <a:avLst/>
          </a:prstGeom>
          <a:noFill/>
          <a:ln w="3600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Ngayon ay pansinin ang mga salitang nakadiin sa binasang teksto.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Alam mo ba kung ano ang tawag sa mga salitang ito? </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Ang mga salitang ito ay tinatawag na </a:t>
            </a:r>
            <a:r>
              <a:rPr b="1" lang="en-PH" sz="1800" spc="-1" strike="noStrike">
                <a:solidFill>
                  <a:srgbClr val="000000"/>
                </a:solidFill>
                <a:latin typeface="Lato"/>
                <a:ea typeface="DejaVu Sans"/>
              </a:rPr>
              <a:t>pang-ukol</a:t>
            </a:r>
            <a:r>
              <a:rPr b="0" lang="en-PH" sz="1800" spc="-1" strike="noStrike">
                <a:solidFill>
                  <a:srgbClr val="000000"/>
                </a:solidFill>
                <a:latin typeface="Lato"/>
                <a:ea typeface="DejaVu Sans"/>
              </a:rPr>
              <a:t>.</a:t>
            </a:r>
            <a:endParaRPr b="0" lang="en-PH" sz="1800" spc="-1" strike="noStrike">
              <a:latin typeface="Arial"/>
            </a:endParaRPr>
          </a:p>
          <a:p>
            <a:pPr>
              <a:lnSpc>
                <a:spcPct val="100000"/>
              </a:lnSpc>
              <a:buNone/>
            </a:pPr>
            <a:endParaRPr b="0" lang="en-PH" sz="1800" spc="-1" strike="noStrike">
              <a:latin typeface="Arial"/>
            </a:endParaRPr>
          </a:p>
          <a:p>
            <a:pPr algn="just">
              <a:lnSpc>
                <a:spcPct val="100000"/>
              </a:lnSpc>
              <a:buNone/>
            </a:pPr>
            <a:r>
              <a:rPr b="0" lang="en-PH" sz="1800" spc="-1" strike="noStrike">
                <a:latin typeface="Lato"/>
                <a:ea typeface="DejaVu Sans"/>
              </a:rPr>
              <a:t>	</a:t>
            </a:r>
            <a:r>
              <a:rPr b="0" lang="en-PH" sz="1800" spc="-1" strike="noStrike">
                <a:latin typeface="Lato"/>
                <a:ea typeface="DejaVu Sans"/>
              </a:rPr>
              <a:t>Ang </a:t>
            </a:r>
            <a:r>
              <a:rPr b="1" lang="en-PH" sz="1800" spc="-1" strike="noStrike">
                <a:latin typeface="Lato"/>
                <a:ea typeface="DejaVu Sans"/>
              </a:rPr>
              <a:t>pang-ukol</a:t>
            </a:r>
            <a:r>
              <a:rPr b="0" lang="en-PH" sz="1800" spc="-1" strike="noStrike">
                <a:latin typeface="Lato"/>
                <a:ea typeface="DejaVu Sans"/>
              </a:rPr>
              <a:t> ay mga salita o </a:t>
            </a:r>
            <a:r>
              <a:rPr b="1" lang="en-PH" sz="1800" spc="-1" strike="noStrike">
                <a:latin typeface="Lato"/>
                <a:ea typeface="DejaVu Sans"/>
              </a:rPr>
              <a:t>parirala na nag-uugnay sa lugar</a:t>
            </a:r>
            <a:r>
              <a:rPr b="0" lang="en-PH" sz="1800" spc="-1" strike="noStrike">
                <a:latin typeface="Lato"/>
                <a:ea typeface="DejaVu Sans"/>
              </a:rPr>
              <a:t>, </a:t>
            </a:r>
            <a:r>
              <a:rPr b="1" lang="en-PH" sz="1800" spc="-1" strike="noStrike">
                <a:latin typeface="Lato"/>
                <a:ea typeface="DejaVu Sans"/>
              </a:rPr>
              <a:t>direksiyon</a:t>
            </a:r>
            <a:r>
              <a:rPr b="0" lang="en-PH" sz="1800" spc="-1" strike="noStrike">
                <a:latin typeface="Lato"/>
                <a:ea typeface="DejaVu Sans"/>
              </a:rPr>
              <a:t>, at </a:t>
            </a:r>
            <a:r>
              <a:rPr b="1" lang="en-PH" sz="1800" spc="-1" strike="noStrike">
                <a:latin typeface="Lato"/>
                <a:ea typeface="DejaVu Sans"/>
              </a:rPr>
              <a:t>kinauukulan</a:t>
            </a:r>
            <a:r>
              <a:rPr b="0" lang="en-PH" sz="1800" spc="-1" strike="noStrike">
                <a:latin typeface="Lato"/>
                <a:ea typeface="DejaVu Sans"/>
              </a:rPr>
              <a:t>. Tinutukoy nito kung </a:t>
            </a:r>
            <a:r>
              <a:rPr b="1" lang="en-PH" sz="1800" spc="-1" strike="noStrike">
                <a:latin typeface="Lato"/>
                <a:ea typeface="DejaVu Sans"/>
              </a:rPr>
              <a:t>sino o ano ang pinagmumulan</a:t>
            </a:r>
            <a:r>
              <a:rPr b="0" lang="en-PH" sz="1800" spc="-1" strike="noStrike">
                <a:latin typeface="Lato"/>
                <a:ea typeface="DejaVu Sans"/>
              </a:rPr>
              <a:t> o </a:t>
            </a:r>
            <a:r>
              <a:rPr b="1" lang="en-PH" sz="1800" spc="-1" strike="noStrike">
                <a:latin typeface="Lato"/>
                <a:ea typeface="DejaVu Sans"/>
              </a:rPr>
              <a:t>pinagbabatayan ng impormasyon</a:t>
            </a:r>
            <a:r>
              <a:rPr b="0" lang="en-PH" sz="1800" spc="-1" strike="noStrike">
                <a:latin typeface="Lato"/>
                <a:ea typeface="DejaVu Sans"/>
              </a:rPr>
              <a:t>.</a:t>
            </a:r>
            <a:endParaRPr b="0" lang="en-PH" sz="1800" spc="-1" strike="noStrike">
              <a:latin typeface="Arial"/>
            </a:endParaRPr>
          </a:p>
          <a:p>
            <a:pPr algn="just">
              <a:lnSpc>
                <a:spcPct val="100000"/>
              </a:lnSpc>
              <a:buNone/>
            </a:pPr>
            <a:endParaRPr b="0" lang="en-PH" sz="1800" spc="-1" strike="noStrike">
              <a:latin typeface="Arial"/>
            </a:endParaRPr>
          </a:p>
          <a:p>
            <a:pPr>
              <a:lnSpc>
                <a:spcPct val="100000"/>
              </a:lnSpc>
              <a:buNone/>
            </a:pPr>
            <a:r>
              <a:rPr b="0" lang="en-PH" sz="1800" spc="-1" strike="noStrike">
                <a:latin typeface="Lato"/>
                <a:ea typeface="DejaVu Sans"/>
              </a:rPr>
              <a:t>Ang ilan sa mga halimbawa ng pang-ukol ay:</a:t>
            </a:r>
            <a:endParaRPr b="0" lang="en-PH" sz="1800" spc="-1" strike="noStrike">
              <a:latin typeface="Arial"/>
            </a:endParaRPr>
          </a:p>
          <a:p>
            <a:pPr>
              <a:lnSpc>
                <a:spcPct val="100000"/>
              </a:lnSpc>
              <a:buNone/>
            </a:pPr>
            <a:endParaRPr b="0" lang="en-PH" sz="1800" spc="-1" strike="noStrike">
              <a:latin typeface="Arial"/>
            </a:endParaRPr>
          </a:p>
          <a:p>
            <a:pPr>
              <a:lnSpc>
                <a:spcPct val="150000"/>
              </a:lnSpc>
              <a:buNone/>
            </a:pPr>
            <a:r>
              <a:rPr b="0" lang="en-PH" sz="1800" spc="-1" strike="noStrike">
                <a:latin typeface="Lato"/>
                <a:ea typeface="DejaVu Sans"/>
              </a:rPr>
              <a:t>• </a:t>
            </a:r>
            <a:r>
              <a:rPr b="0" lang="en-PH" sz="1800" spc="-1" strike="noStrike">
                <a:latin typeface="Lato"/>
                <a:ea typeface="DejaVu Sans"/>
              </a:rPr>
              <a:t>ayon sa/sa mga</a:t>
            </a:r>
            <a:endParaRPr b="0" lang="en-PH" sz="1800" spc="-1" strike="noStrike">
              <a:latin typeface="Arial"/>
            </a:endParaRPr>
          </a:p>
          <a:p>
            <a:pPr>
              <a:lnSpc>
                <a:spcPct val="150000"/>
              </a:lnSpc>
              <a:buNone/>
            </a:pPr>
            <a:r>
              <a:rPr b="0" lang="en-PH" sz="1800" spc="-1" strike="noStrike">
                <a:latin typeface="Lato"/>
                <a:ea typeface="DejaVu Sans"/>
              </a:rPr>
              <a:t>• </a:t>
            </a:r>
            <a:r>
              <a:rPr b="0" lang="en-PH" sz="1800" spc="-1" strike="noStrike">
                <a:latin typeface="Lato"/>
                <a:ea typeface="DejaVu Sans"/>
              </a:rPr>
              <a:t>tungkol kay/kina</a:t>
            </a:r>
            <a:endParaRPr b="0" lang="en-PH" sz="1800" spc="-1" strike="noStrike">
              <a:latin typeface="Arial"/>
            </a:endParaRPr>
          </a:p>
          <a:p>
            <a:pPr>
              <a:lnSpc>
                <a:spcPct val="150000"/>
              </a:lnSpc>
              <a:buNone/>
            </a:pPr>
            <a:r>
              <a:rPr b="0" lang="en-PH" sz="1800" spc="-1" strike="noStrike">
                <a:latin typeface="Lato"/>
                <a:ea typeface="DejaVu Sans"/>
              </a:rPr>
              <a:t>• </a:t>
            </a:r>
            <a:r>
              <a:rPr b="0" lang="en-PH" sz="1800" spc="-1" strike="noStrike">
                <a:latin typeface="Lato"/>
                <a:ea typeface="DejaVu Sans"/>
              </a:rPr>
              <a:t>batay sa/sa mga</a:t>
            </a:r>
            <a:endParaRPr b="0" lang="en-PH" sz="1800" spc="-1" strike="noStrike">
              <a:latin typeface="Arial"/>
            </a:endParaRPr>
          </a:p>
          <a:p>
            <a:pPr>
              <a:lnSpc>
                <a:spcPct val="150000"/>
              </a:lnSpc>
              <a:buNone/>
            </a:pPr>
            <a:r>
              <a:rPr b="0" lang="en-PH" sz="1800" spc="-1" strike="noStrike">
                <a:latin typeface="Lato"/>
                <a:ea typeface="DejaVu Sans"/>
              </a:rPr>
              <a:t>• </a:t>
            </a:r>
            <a:r>
              <a:rPr b="0" lang="en-PH" sz="1800" spc="-1" strike="noStrike">
                <a:latin typeface="Lato"/>
                <a:ea typeface="DejaVu Sans"/>
              </a:rPr>
              <a:t>laban kay/kina</a:t>
            </a:r>
            <a:endParaRPr b="0" lang="en-PH" sz="1800" spc="-1" strike="noStrike">
              <a:latin typeface="Arial"/>
            </a:endParaRPr>
          </a:p>
          <a:p>
            <a:pPr>
              <a:lnSpc>
                <a:spcPct val="100000"/>
              </a:lnSpc>
              <a:buNone/>
            </a:pPr>
            <a:r>
              <a:rPr b="0" lang="en-PH" sz="1800" spc="-1" strike="noStrike">
                <a:latin typeface="Lato"/>
                <a:ea typeface="DejaVu Sans"/>
              </a:rPr>
              <a:t>• </a:t>
            </a:r>
            <a:r>
              <a:rPr b="0" lang="en-PH" sz="1800" spc="-1" strike="noStrike">
                <a:latin typeface="Lato"/>
                <a:ea typeface="DejaVu Sans"/>
              </a:rPr>
              <a:t>alinsunod sa/sa mga</a:t>
            </a:r>
            <a:r>
              <a:rPr b="0" lang="en-PH" sz="1800" spc="-1" strike="noStrike">
                <a:solidFill>
                  <a:srgbClr val="000000"/>
                </a:solidFill>
                <a:latin typeface="Lato"/>
                <a:ea typeface="DejaVu Sans"/>
              </a:rPr>
              <a:t>	</a:t>
            </a:r>
            <a:endParaRPr b="0" lang="en-PH" sz="1800" spc="-1" strike="noStrike">
              <a:latin typeface="Arial"/>
            </a:endParaRPr>
          </a:p>
        </p:txBody>
      </p:sp>
      <p:sp>
        <p:nvSpPr>
          <p:cNvPr id="147" name=""/>
          <p:cNvSpPr/>
          <p:nvPr/>
        </p:nvSpPr>
        <p:spPr>
          <a:xfrm>
            <a:off x="360000" y="1986480"/>
            <a:ext cx="11519640" cy="3953160"/>
          </a:xfrm>
          <a:prstGeom prst="rect">
            <a:avLst/>
          </a:prstGeom>
          <a:noFill/>
          <a:ln w="0">
            <a:noFill/>
          </a:ln>
        </p:spPr>
        <p:style>
          <a:lnRef idx="0"/>
          <a:fillRef idx="0"/>
          <a:effectRef idx="0"/>
          <a:fontRef idx="minor"/>
        </p:style>
      </p:sp>
      <p:sp>
        <p:nvSpPr>
          <p:cNvPr id="148" name=""/>
          <p:cNvSpPr/>
          <p:nvPr/>
        </p:nvSpPr>
        <p:spPr>
          <a:xfrm>
            <a:off x="229680" y="180000"/>
            <a:ext cx="822996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Lato"/>
                <a:ea typeface="Arial Black;Arial Black"/>
              </a:rPr>
              <a:t>Kalikasan, Kaya Nating Alagaan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
          <p:cNvSpPr/>
          <p:nvPr/>
        </p:nvSpPr>
        <p:spPr>
          <a:xfrm>
            <a:off x="180000" y="1152000"/>
            <a:ext cx="11875680" cy="2087640"/>
          </a:xfrm>
          <a:prstGeom prst="rect">
            <a:avLst/>
          </a:prstGeom>
          <a:noFill/>
          <a:ln w="36000">
            <a:noFill/>
          </a:ln>
        </p:spPr>
        <p:style>
          <a:lnRef idx="0"/>
          <a:fillRef idx="0"/>
          <a:effectRef idx="0"/>
          <a:fontRef idx="minor"/>
        </p:style>
        <p:txBody>
          <a:bodyPr lIns="90000" rIns="90000" tIns="45000" bIns="45000" anchor="t">
            <a:noAutofit/>
          </a:bodyPr>
          <a:p>
            <a:pPr algn="just">
              <a:lnSpc>
                <a:spcPct val="100000"/>
              </a:lnSpc>
              <a:buNone/>
            </a:pPr>
            <a:r>
              <a:rPr b="1" lang="en-PH" sz="1800" spc="-1" strike="noStrike">
                <a:solidFill>
                  <a:srgbClr val="000000"/>
                </a:solidFill>
                <a:latin typeface="Lato"/>
                <a:ea typeface="DejaVu Sans"/>
              </a:rPr>
              <a:t>Dalawang Uri ng Pang-ukol</a:t>
            </a:r>
            <a:endParaRPr b="0" lang="en-PH" sz="1800" spc="-1" strike="noStrike">
              <a:latin typeface="Arial"/>
            </a:endParaRPr>
          </a:p>
          <a:p>
            <a:pPr algn="just">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Kapag ang </a:t>
            </a:r>
            <a:r>
              <a:rPr b="1" lang="en-PH" sz="1800" spc="-1" strike="noStrike">
                <a:solidFill>
                  <a:srgbClr val="000000"/>
                </a:solidFill>
                <a:latin typeface="Lato"/>
                <a:ea typeface="DejaVu Sans"/>
              </a:rPr>
              <a:t>tinutukoy ng pang-ukol</a:t>
            </a:r>
            <a:r>
              <a:rPr b="0" lang="en-PH" sz="1800" spc="-1" strike="noStrike">
                <a:solidFill>
                  <a:srgbClr val="000000"/>
                </a:solidFill>
                <a:latin typeface="Lato"/>
                <a:ea typeface="DejaVu Sans"/>
              </a:rPr>
              <a:t> ay batay sa isang </a:t>
            </a:r>
            <a:r>
              <a:rPr b="1" lang="en-PH" sz="1800" spc="-1" strike="noStrike">
                <a:solidFill>
                  <a:srgbClr val="000000"/>
                </a:solidFill>
                <a:latin typeface="Lato"/>
                <a:ea typeface="DejaVu Sans"/>
              </a:rPr>
              <a:t>pangngalang pambalana</a:t>
            </a:r>
            <a:r>
              <a:rPr b="0" lang="en-PH" sz="1800" spc="-1" strike="noStrike">
                <a:solidFill>
                  <a:srgbClr val="000000"/>
                </a:solidFill>
                <a:latin typeface="Lato"/>
                <a:ea typeface="DejaVu Sans"/>
              </a:rPr>
              <a:t> o kaya ay sa isang </a:t>
            </a:r>
            <a:r>
              <a:rPr b="1" lang="en-PH" sz="1800" spc="-1" strike="noStrike">
                <a:solidFill>
                  <a:srgbClr val="000000"/>
                </a:solidFill>
                <a:latin typeface="Lato"/>
                <a:ea typeface="DejaVu Sans"/>
              </a:rPr>
              <a:t>bagay</a:t>
            </a:r>
            <a:r>
              <a:rPr b="0" lang="en-PH" sz="1800" spc="-1" strike="noStrike">
                <a:solidFill>
                  <a:srgbClr val="000000"/>
                </a:solidFill>
                <a:latin typeface="Lato"/>
                <a:ea typeface="DejaVu Sans"/>
              </a:rPr>
              <a:t>, ginagamit ang pang-ukol na </a:t>
            </a:r>
            <a:r>
              <a:rPr b="1" lang="en-PH" sz="1800" spc="-1" strike="noStrike">
                <a:solidFill>
                  <a:srgbClr val="000000"/>
                </a:solidFill>
                <a:latin typeface="Lato"/>
                <a:ea typeface="DejaVu Sans"/>
              </a:rPr>
              <a:t>sa/sa mga</a:t>
            </a:r>
            <a:r>
              <a:rPr b="0" lang="en-PH" sz="1800" spc="-1" strike="noStrike">
                <a:solidFill>
                  <a:srgbClr val="000000"/>
                </a:solidFill>
                <a:latin typeface="Lato"/>
                <a:ea typeface="DejaVu Sans"/>
              </a:rPr>
              <a:t>. Kapag naman tumutukoy ang pang-ukol sa </a:t>
            </a:r>
            <a:r>
              <a:rPr b="1" lang="en-PH" sz="1800" spc="-1" strike="noStrike">
                <a:solidFill>
                  <a:srgbClr val="000000"/>
                </a:solidFill>
                <a:latin typeface="Lato"/>
                <a:ea typeface="DejaVu Sans"/>
              </a:rPr>
              <a:t>isang pangngalang pantangi</a:t>
            </a:r>
            <a:r>
              <a:rPr b="0" lang="en-PH" sz="1800" spc="-1" strike="noStrike">
                <a:solidFill>
                  <a:srgbClr val="000000"/>
                </a:solidFill>
                <a:latin typeface="Lato"/>
                <a:ea typeface="DejaVu Sans"/>
              </a:rPr>
              <a:t>, ang ginagamit ay </a:t>
            </a:r>
            <a:r>
              <a:rPr b="1" lang="en-PH" sz="1800" spc="-1" strike="noStrike">
                <a:solidFill>
                  <a:srgbClr val="000000"/>
                </a:solidFill>
                <a:latin typeface="Lato"/>
                <a:ea typeface="DejaVu Sans"/>
              </a:rPr>
              <a:t>kay/kina</a:t>
            </a:r>
            <a:r>
              <a:rPr b="0" lang="en-PH" sz="1800" spc="-1" strike="noStrike">
                <a:solidFill>
                  <a:srgbClr val="000000"/>
                </a:solidFill>
                <a:latin typeface="Lato"/>
                <a:ea typeface="DejaVu Sans"/>
              </a:rPr>
              <a:t>.</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Suriin ang mga halimbawa sa ibaba:</a:t>
            </a:r>
            <a:endParaRPr b="0" lang="en-PH" sz="1800" spc="-1" strike="noStrike">
              <a:latin typeface="Arial"/>
            </a:endParaRPr>
          </a:p>
        </p:txBody>
      </p:sp>
      <p:graphicFrame>
        <p:nvGraphicFramePr>
          <p:cNvPr id="150" name=""/>
          <p:cNvGraphicFramePr/>
          <p:nvPr/>
        </p:nvGraphicFramePr>
        <p:xfrm>
          <a:off x="2582280" y="3868560"/>
          <a:ext cx="7396560" cy="1620720"/>
        </p:xfrm>
        <a:graphic>
          <a:graphicData uri="http://schemas.openxmlformats.org/drawingml/2006/table">
            <a:tbl>
              <a:tblPr/>
              <a:tblGrid>
                <a:gridCol w="3295800"/>
                <a:gridCol w="4101120"/>
              </a:tblGrid>
              <a:tr h="344880">
                <a:tc>
                  <a:txBody>
                    <a:bodyPr lIns="90000" rIns="90000" anchor="ctr">
                      <a:noAutofit/>
                    </a:bodyPr>
                    <a:p>
                      <a:pPr algn="ctr">
                        <a:lnSpc>
                          <a:spcPct val="100000"/>
                        </a:lnSpc>
                        <a:buNone/>
                      </a:pPr>
                      <a:r>
                        <a:rPr b="1" lang="en-PH" sz="1800" spc="-1" strike="noStrike">
                          <a:latin typeface="Lato"/>
                        </a:rPr>
                        <a:t>sa/sa mga</a:t>
                      </a:r>
                      <a:endParaRPr b="1"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gn="ctr">
                        <a:lnSpc>
                          <a:spcPct val="100000"/>
                        </a:lnSpc>
                        <a:buNone/>
                      </a:pPr>
                      <a:r>
                        <a:rPr b="1" lang="en-PH" sz="1800" spc="-1" strike="noStrike">
                          <a:latin typeface="Lato"/>
                        </a:rPr>
                        <a:t>kay/kina</a:t>
                      </a:r>
                      <a:endParaRPr b="1"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r h="1276200">
                <a:tc>
                  <a:txBody>
                    <a:bodyPr lIns="90000" rIns="90000" anchor="ctr">
                      <a:noAutofit/>
                    </a:bodyPr>
                    <a:p>
                      <a:pPr>
                        <a:lnSpc>
                          <a:spcPct val="100000"/>
                        </a:lnSpc>
                        <a:buNone/>
                      </a:pPr>
                      <a:r>
                        <a:rPr b="0" lang="en-PH" sz="1800" spc="-1" strike="noStrike">
                          <a:latin typeface="Lato"/>
                        </a:rPr>
                        <a:t>ayon sa batas</a:t>
                      </a:r>
                      <a:endParaRPr b="0" lang="en-PH" sz="1800" spc="-1" strike="noStrike">
                        <a:latin typeface="Arial"/>
                      </a:endParaRPr>
                    </a:p>
                    <a:p>
                      <a:pPr>
                        <a:lnSpc>
                          <a:spcPct val="100000"/>
                        </a:lnSpc>
                        <a:buNone/>
                      </a:pPr>
                      <a:r>
                        <a:rPr b="0" lang="en-PH" sz="1800" spc="-1" strike="noStrike">
                          <a:latin typeface="Lato"/>
                        </a:rPr>
                        <a:t>batay sa mga eksperto</a:t>
                      </a:r>
                      <a:endParaRPr b="0" lang="en-PH" sz="1800" spc="-1" strike="noStrike">
                        <a:latin typeface="Arial"/>
                      </a:endParaRPr>
                    </a:p>
                    <a:p>
                      <a:pPr>
                        <a:lnSpc>
                          <a:spcPct val="100000"/>
                        </a:lnSpc>
                        <a:buNone/>
                      </a:pPr>
                      <a:r>
                        <a:rPr b="0" lang="en-PH" sz="1800" spc="-1" strike="noStrike">
                          <a:latin typeface="Lato"/>
                        </a:rPr>
                        <a:t>alinsunod sa kautusan</a:t>
                      </a:r>
                      <a:endParaRPr b="0" lang="en-PH" sz="1800" spc="-1" strike="noStrike">
                        <a:latin typeface="Arial"/>
                      </a:endParaRPr>
                    </a:p>
                    <a:p>
                      <a:pPr>
                        <a:lnSpc>
                          <a:spcPct val="100000"/>
                        </a:lnSpc>
                        <a:buNone/>
                      </a:pPr>
                      <a:r>
                        <a:rPr b="0" lang="en-PH" sz="1800" spc="-1" strike="noStrike">
                          <a:latin typeface="Lato"/>
                        </a:rPr>
                        <a:t>tungkol sa mga ibon</a:t>
                      </a:r>
                      <a:endParaRPr b="0" lang="en-PH" sz="1800" spc="-1" strike="noStrike">
                        <a:latin typeface="Arial"/>
                      </a:endParaRPr>
                    </a:p>
                    <a:p>
                      <a:pPr>
                        <a:lnSpc>
                          <a:spcPct val="100000"/>
                        </a:lnSpc>
                        <a:buNone/>
                      </a:pPr>
                      <a:r>
                        <a:rPr b="0" lang="en-PH" sz="1800" spc="-1" strike="noStrike">
                          <a:latin typeface="Lato"/>
                        </a:rPr>
                        <a:t>laban sa mga tao</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c>
                  <a:txBody>
                    <a:bodyPr lIns="90000" rIns="90000" anchor="ctr">
                      <a:noAutofit/>
                    </a:bodyPr>
                    <a:p>
                      <a:pPr>
                        <a:lnSpc>
                          <a:spcPct val="100000"/>
                        </a:lnSpc>
                        <a:buNone/>
                      </a:pPr>
                      <a:r>
                        <a:rPr b="0" lang="en-PH" sz="1800" spc="-1" strike="noStrike">
                          <a:latin typeface="Lato"/>
                        </a:rPr>
                        <a:t>ayon kay Dr. Martin</a:t>
                      </a:r>
                      <a:endParaRPr b="0" lang="en-PH" sz="1800" spc="-1" strike="noStrike">
                        <a:latin typeface="Arial"/>
                      </a:endParaRPr>
                    </a:p>
                    <a:p>
                      <a:pPr>
                        <a:lnSpc>
                          <a:spcPct val="100000"/>
                        </a:lnSpc>
                        <a:buNone/>
                      </a:pPr>
                      <a:r>
                        <a:rPr b="0" lang="en-PH" sz="1800" spc="-1" strike="noStrike">
                          <a:latin typeface="Lato"/>
                        </a:rPr>
                        <a:t>batay kay Bb. Martin</a:t>
                      </a:r>
                      <a:endParaRPr b="0" lang="en-PH" sz="1800" spc="-1" strike="noStrike">
                        <a:latin typeface="Arial"/>
                      </a:endParaRPr>
                    </a:p>
                    <a:p>
                      <a:pPr>
                        <a:lnSpc>
                          <a:spcPct val="100000"/>
                        </a:lnSpc>
                        <a:buNone/>
                      </a:pPr>
                      <a:r>
                        <a:rPr b="0" lang="en-PH" sz="1800" spc="-1" strike="noStrike">
                          <a:latin typeface="Lato"/>
                        </a:rPr>
                        <a:t>alinsunod kina G. Villamor at Gng. Tan</a:t>
                      </a:r>
                      <a:endParaRPr b="0" lang="en-PH" sz="1800" spc="-1" strike="noStrike">
                        <a:latin typeface="Arial"/>
                      </a:endParaRPr>
                    </a:p>
                    <a:p>
                      <a:pPr>
                        <a:lnSpc>
                          <a:spcPct val="100000"/>
                        </a:lnSpc>
                        <a:buNone/>
                      </a:pPr>
                      <a:r>
                        <a:rPr b="0" lang="en-PH" sz="1800" spc="-1" strike="noStrike">
                          <a:latin typeface="Lato"/>
                        </a:rPr>
                        <a:t>tungkol kina Rizal at Agoncillo</a:t>
                      </a:r>
                      <a:endParaRPr b="0" lang="en-PH" sz="1800" spc="-1" strike="noStrike">
                        <a:latin typeface="Arial"/>
                      </a:endParaRPr>
                    </a:p>
                    <a:p>
                      <a:pPr>
                        <a:lnSpc>
                          <a:spcPct val="100000"/>
                        </a:lnSpc>
                        <a:buNone/>
                      </a:pPr>
                      <a:r>
                        <a:rPr b="0" lang="en-PH" sz="1800" spc="-1" strike="noStrike">
                          <a:latin typeface="Lato"/>
                        </a:rPr>
                        <a:t>laban kay Prop. Tan</a:t>
                      </a:r>
                      <a:endParaRPr b="0" lang="en-PH" sz="18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noFill/>
                  </a:tcPr>
                </a:tc>
              </a:tr>
            </a:tbl>
          </a:graphicData>
        </a:graphic>
      </p:graphicFrame>
      <p:sp>
        <p:nvSpPr>
          <p:cNvPr id="151" name=""/>
          <p:cNvSpPr/>
          <p:nvPr/>
        </p:nvSpPr>
        <p:spPr>
          <a:xfrm>
            <a:off x="229680" y="180000"/>
            <a:ext cx="822996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Lato"/>
                <a:ea typeface="Arial Black;Arial Black"/>
              </a:rPr>
              <a:t>Kalikasan, Kaya Nating Alagaan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2" name="PlaceHolder 1"/>
          <p:cNvSpPr>
            <a:spLocks noGrp="1"/>
          </p:cNvSpPr>
          <p:nvPr>
            <p:ph/>
          </p:nvPr>
        </p:nvSpPr>
        <p:spPr>
          <a:xfrm>
            <a:off x="1980000" y="1044000"/>
            <a:ext cx="8080920" cy="700920"/>
          </a:xfrm>
          <a:prstGeom prst="rect">
            <a:avLst/>
          </a:prstGeom>
          <a:noFill/>
          <a:ln w="0">
            <a:noFill/>
          </a:ln>
        </p:spPr>
        <p:txBody>
          <a:bodyPr lIns="90000" rIns="90000" tIns="45000" bIns="45000" anchor="t">
            <a:noAutofit/>
          </a:bodyPr>
          <a:p>
            <a:pPr algn="ctr">
              <a:lnSpc>
                <a:spcPct val="100000"/>
              </a:lnSpc>
              <a:spcAft>
                <a:spcPts val="601"/>
              </a:spcAft>
              <a:buNone/>
            </a:pPr>
            <a:r>
              <a:rPr b="1" lang="en-US" sz="2400" spc="-1" strike="noStrike">
                <a:solidFill>
                  <a:srgbClr val="000000"/>
                </a:solidFill>
                <a:latin typeface="Arial;Arial"/>
                <a:ea typeface="Arial;Arial"/>
              </a:rPr>
              <a:t>Pagsasanay</a:t>
            </a:r>
            <a:endParaRPr b="0" lang="en-PH" sz="2400" spc="-1" strike="noStrike">
              <a:latin typeface="Arial"/>
            </a:endParaRPr>
          </a:p>
        </p:txBody>
      </p:sp>
      <p:sp>
        <p:nvSpPr>
          <p:cNvPr id="153" name=""/>
          <p:cNvSpPr/>
          <p:nvPr/>
        </p:nvSpPr>
        <p:spPr>
          <a:xfrm>
            <a:off x="180000" y="1532520"/>
            <a:ext cx="11699640" cy="4371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a:t>
            </a:r>
            <a:r>
              <a:rPr b="0" lang="en-PH" sz="1800" spc="-1" strike="noStrike">
                <a:solidFill>
                  <a:srgbClr val="000000"/>
                </a:solidFill>
                <a:latin typeface="Lato"/>
                <a:ea typeface="DejaVu Sans"/>
              </a:rPr>
              <a:t> Punan ng tamang sagot ang mga sumusunod na pangungusap.</a:t>
            </a:r>
            <a:endParaRPr b="0" lang="en-PH" sz="1800" spc="-1" strike="noStrike">
              <a:latin typeface="Arial"/>
            </a:endParaRPr>
          </a:p>
          <a:p>
            <a:pPr>
              <a:lnSpc>
                <a:spcPct val="10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1. (Batay) _______ RA 6148 at RA 9147, dapat na pangalagaan ang mga natural habitat ng mga hayop at halaman.</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(Ayon) _______ Dr. Perry Ong, dumarami ang bilang ng mga nanganganib na endemikong isda sa Pilipinas.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Dapat na iniuulat ng mga nasa pamahalaang bayan ang anumang endemikong hayop o halaman na natagpuan sa kanilang lugar, (alinsunod) ______ RA 9147.</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4. Ang pagbebenta ng mga endemikong hayop at halaman ay (labag) ______ batas.</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5. (Para) _____ Alec Loorz at Dr. Ferdinand Recio, mahalaga na magsama-sama ang kabataan para maprotektahan ang kalikasan.</a:t>
            </a:r>
            <a:endParaRPr b="0" lang="en-PH" sz="1800" spc="-1" strike="noStrike">
              <a:latin typeface="Arial"/>
            </a:endParaRPr>
          </a:p>
        </p:txBody>
      </p:sp>
      <p:sp>
        <p:nvSpPr>
          <p:cNvPr id="154" name=""/>
          <p:cNvSpPr/>
          <p:nvPr/>
        </p:nvSpPr>
        <p:spPr>
          <a:xfrm>
            <a:off x="229680" y="180000"/>
            <a:ext cx="822996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Lato"/>
                <a:ea typeface="Arial Black;Arial Black"/>
              </a:rPr>
              <a:t>Kalikasan, Kaya Nating Alagaan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5" name="PlaceHolder 1"/>
          <p:cNvSpPr>
            <a:spLocks noGrp="1"/>
          </p:cNvSpPr>
          <p:nvPr>
            <p:ph/>
          </p:nvPr>
        </p:nvSpPr>
        <p:spPr>
          <a:xfrm>
            <a:off x="544680" y="1044000"/>
            <a:ext cx="8080920" cy="700920"/>
          </a:xfrm>
          <a:prstGeom prst="rect">
            <a:avLst/>
          </a:prstGeom>
          <a:noFill/>
          <a:ln w="0">
            <a:noFill/>
          </a:ln>
        </p:spPr>
        <p:txBody>
          <a:bodyPr lIns="90000" rIns="90000" tIns="45000" bIns="45000" anchor="t">
            <a:noAutofit/>
          </a:bodyPr>
          <a:p>
            <a:pPr algn="just">
              <a:lnSpc>
                <a:spcPct val="100000"/>
              </a:lnSpc>
              <a:spcAft>
                <a:spcPts val="601"/>
              </a:spcAft>
              <a:buNone/>
            </a:pPr>
            <a:r>
              <a:rPr b="1"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56" name=""/>
          <p:cNvSpPr/>
          <p:nvPr/>
        </p:nvSpPr>
        <p:spPr>
          <a:xfrm>
            <a:off x="360000" y="1491840"/>
            <a:ext cx="11158200" cy="1603800"/>
          </a:xfrm>
          <a:prstGeom prst="rect">
            <a:avLst/>
          </a:prstGeom>
          <a:noFill/>
          <a:ln w="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1. sa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kay</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sa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sa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kina</a:t>
            </a:r>
            <a:endParaRPr b="0" lang="en-PH" sz="1800" spc="-1" strike="noStrike">
              <a:latin typeface="Arial"/>
            </a:endParaRPr>
          </a:p>
        </p:txBody>
      </p:sp>
      <p:sp>
        <p:nvSpPr>
          <p:cNvPr id="157" name=""/>
          <p:cNvSpPr/>
          <p:nvPr/>
        </p:nvSpPr>
        <p:spPr>
          <a:xfrm>
            <a:off x="229680" y="180000"/>
            <a:ext cx="8229960" cy="7351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US" sz="3200" spc="-1" strike="noStrike">
                <a:solidFill>
                  <a:srgbClr val="000000"/>
                </a:solidFill>
                <a:latin typeface="Lato"/>
                <a:ea typeface="Arial Black;Arial Black"/>
              </a:rPr>
              <a:t>Kalikasan, Kaya Nating Alagaan</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2899</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2023-07-11T14:53:35Z</dcterms:modified>
  <cp:revision>297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