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840" cy="6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0720" cy="2790720"/>
          </a:xfrm>
          <a:prstGeom prst="rect">
            <a:avLst/>
          </a:prstGeom>
          <a:ln w="0">
            <a:noFill/>
          </a:ln>
        </p:spPr>
      </p:pic>
      <p:sp>
        <p:nvSpPr>
          <p:cNvPr id="2" name="Rectangle 5"/>
          <p:cNvSpPr/>
          <p:nvPr/>
        </p:nvSpPr>
        <p:spPr>
          <a:xfrm>
            <a:off x="3487320" y="1475280"/>
            <a:ext cx="8696160" cy="3854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160" cy="375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3840" cy="626760"/>
          </a:xfrm>
          <a:prstGeom prst="rect">
            <a:avLst/>
          </a:prstGeom>
          <a:ln w="0">
            <a:noFill/>
          </a:ln>
        </p:spPr>
      </p:pic>
      <p:sp>
        <p:nvSpPr>
          <p:cNvPr id="43"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360" cy="1026360"/>
          </a:xfrm>
          <a:prstGeom prst="rect">
            <a:avLst/>
          </a:prstGeom>
          <a:ln w="0">
            <a:noFill/>
          </a:ln>
        </p:spPr>
      </p:pic>
      <p:sp>
        <p:nvSpPr>
          <p:cNvPr id="45"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160" cy="33764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6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Quadratic Inequalities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Quadratic Inequality</a:t>
            </a:r>
            <a:endParaRPr b="0" lang="en-PH" sz="1800" spc="-1" strike="noStrike">
              <a:latin typeface="Arial"/>
            </a:endParaRPr>
          </a:p>
          <a:p>
            <a:pPr algn="just">
              <a:lnSpc>
                <a:spcPct val="100000"/>
              </a:lnSpc>
              <a:spcBef>
                <a:spcPts val="1417"/>
              </a:spcBef>
              <a:buNone/>
            </a:pPr>
            <a:r>
              <a:rPr b="0" lang="en-PH" sz="1800" spc="-1" strike="noStrike">
                <a:latin typeface="Lato"/>
              </a:rPr>
              <a:t>             </a:t>
            </a:r>
            <a:r>
              <a:rPr b="0" lang="en-PH" sz="1800" spc="-1" strike="noStrike">
                <a:latin typeface="Lato"/>
              </a:rPr>
              <a:t>An equation states that two algebraic expressions are equal while an inequality states that two algebraic expressions are not equal in a particular way. Quadratic inequality is an inequality of degree 2 which can be expressed in terms of the symbols </a:t>
            </a:r>
            <a:r>
              <a:rPr b="1" lang="en-PH" sz="1800" spc="-1" strike="noStrike">
                <a:latin typeface="Lato"/>
              </a:rPr>
              <a:t>&lt;, &gt;, </a:t>
            </a:r>
            <a:r>
              <a:rPr b="1" lang="en-PH" sz="1800" spc="-1" strike="noStrike">
                <a:latin typeface="Times New Roman"/>
                <a:ea typeface="Times New Roman"/>
              </a:rPr>
              <a:t>≤</a:t>
            </a:r>
            <a:r>
              <a:rPr b="1" lang="en-PH" sz="1800" spc="-1" strike="noStrike">
                <a:latin typeface="Lato"/>
                <a:ea typeface="Times New Roman"/>
              </a:rPr>
              <a:t> or </a:t>
            </a:r>
            <a:r>
              <a:rPr b="1" lang="en-PH" sz="1800" spc="-1" strike="noStrike">
                <a:latin typeface="Lato"/>
                <a:ea typeface="€žjäþ"/>
              </a:rPr>
              <a:t>≥ ,</a:t>
            </a:r>
            <a:r>
              <a:rPr b="0" lang="en-PH" sz="1800" spc="-1" strike="noStrike">
                <a:latin typeface="Lato"/>
                <a:ea typeface="€žjäþ"/>
              </a:rPr>
              <a:t> that is, </a:t>
            </a:r>
            <a:r>
              <a:rPr b="1" lang="en-PH" sz="1800" spc="-1" strike="noStrike">
                <a:latin typeface="Lato"/>
                <a:ea typeface="€žjäþ"/>
              </a:rPr>
              <a:t>ax</a:t>
            </a:r>
            <a:r>
              <a:rPr b="1" lang="en-PH" sz="2168" spc="-1" strike="noStrike" baseline="14000000">
                <a:latin typeface="Lato"/>
                <a:ea typeface="€žjäþ"/>
              </a:rPr>
              <a:t>2</a:t>
            </a:r>
            <a:r>
              <a:rPr b="1" lang="en-PH" sz="1800" spc="-1" strike="noStrike">
                <a:latin typeface="Lato"/>
                <a:ea typeface="€žjäþ"/>
              </a:rPr>
              <a:t> + bx + c &gt; 0, </a:t>
            </a:r>
            <a:endParaRPr b="0" lang="en-PH" sz="1800" spc="-1" strike="noStrike">
              <a:latin typeface="Arial"/>
            </a:endParaRPr>
          </a:p>
          <a:p>
            <a:pPr algn="just">
              <a:lnSpc>
                <a:spcPct val="100000"/>
              </a:lnSpc>
              <a:spcBef>
                <a:spcPts val="1417"/>
              </a:spcBef>
              <a:buNone/>
            </a:pPr>
            <a:r>
              <a:rPr b="1" lang="en-PH" sz="1800" spc="-1" strike="noStrike">
                <a:latin typeface="Lato"/>
                <a:ea typeface="€žjäþ"/>
              </a:rPr>
              <a:t>ax</a:t>
            </a:r>
            <a:r>
              <a:rPr b="1" lang="en-PH" sz="2168" spc="-1" strike="noStrike" baseline="14000000">
                <a:latin typeface="Lato"/>
                <a:ea typeface="€žjäþ"/>
              </a:rPr>
              <a:t>2</a:t>
            </a:r>
            <a:r>
              <a:rPr b="1" lang="en-PH" sz="1800" spc="-1" strike="noStrike">
                <a:latin typeface="Lato"/>
                <a:ea typeface="€žjäþ"/>
              </a:rPr>
              <a:t> + bx + c </a:t>
            </a:r>
            <a:r>
              <a:rPr b="1" lang="en-PH" sz="1800" spc="-1" strike="noStrike">
                <a:latin typeface="Times New Roman"/>
                <a:ea typeface="Times New Roman"/>
              </a:rPr>
              <a:t>≥</a:t>
            </a:r>
            <a:r>
              <a:rPr b="1" lang="en-PH" sz="1800" spc="-1" strike="noStrike">
                <a:latin typeface="Lato"/>
                <a:ea typeface="Times New Roman"/>
              </a:rPr>
              <a:t> 0, ax</a:t>
            </a:r>
            <a:r>
              <a:rPr b="1" lang="en-PH" sz="2168" spc="-1" strike="noStrike" baseline="14000000">
                <a:latin typeface="Lato"/>
                <a:ea typeface="Times New Roman"/>
              </a:rPr>
              <a:t>2  </a:t>
            </a:r>
            <a:r>
              <a:rPr b="1" lang="en-PH" sz="1800" spc="-1" strike="noStrike">
                <a:latin typeface="Lato"/>
                <a:ea typeface="Times New Roman"/>
              </a:rPr>
              <a:t>+</a:t>
            </a:r>
            <a:r>
              <a:rPr b="1" lang="en-PH" sz="2168" spc="-1" strike="noStrike" baseline="14000000">
                <a:latin typeface="Lato"/>
                <a:ea typeface="Times New Roman"/>
              </a:rPr>
              <a:t> </a:t>
            </a:r>
            <a:r>
              <a:rPr b="1" lang="en-PH" sz="1800" spc="-1" strike="noStrike">
                <a:latin typeface="Lato"/>
                <a:ea typeface="Times New Roman"/>
              </a:rPr>
              <a:t>bx + c &lt; 0,</a:t>
            </a:r>
            <a:r>
              <a:rPr b="1" lang="en-PH" sz="1800" spc="-1" strike="noStrike">
                <a:latin typeface="Lato"/>
                <a:ea typeface="€žjäþ"/>
              </a:rPr>
              <a:t> or ax</a:t>
            </a:r>
            <a:r>
              <a:rPr b="1" lang="en-PH" sz="2168" spc="-1" strike="noStrike" baseline="14000000">
                <a:latin typeface="Lato"/>
                <a:ea typeface="€žjäþ"/>
              </a:rPr>
              <a:t>2</a:t>
            </a:r>
            <a:r>
              <a:rPr b="1" lang="en-PH" sz="1800" spc="-1" strike="noStrike">
                <a:latin typeface="Lato"/>
                <a:ea typeface="€žjäþ"/>
              </a:rPr>
              <a:t> + bx + c </a:t>
            </a:r>
            <a:r>
              <a:rPr b="1" lang="en-PH" sz="1800" spc="-1" strike="noStrike">
                <a:latin typeface="Times New Roman"/>
                <a:ea typeface="Times New Roman"/>
              </a:rPr>
              <a:t>≤</a:t>
            </a:r>
            <a:r>
              <a:rPr b="1" lang="en-PH" sz="1800" spc="-1" strike="noStrike">
                <a:latin typeface="Lato"/>
                <a:ea typeface="Times New Roman"/>
              </a:rPr>
              <a:t> 0</a:t>
            </a:r>
            <a:r>
              <a:rPr b="0" lang="en-PH" sz="1800" spc="-1" strike="noStrike">
                <a:latin typeface="Lato"/>
                <a:ea typeface="Times New Roman"/>
              </a:rPr>
              <a:t>.Some inequalities can be reduced to a quadratic inequality.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a:t>
            </a:r>
            <a:r>
              <a:rPr b="0" lang="en-PH" sz="1800" spc="-1" strike="noStrike">
                <a:latin typeface="Lato"/>
              </a:rPr>
              <a:t>Reduce the inequality expressed by                                  into a quadratic inequality,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if possible.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Notice that x</a:t>
            </a:r>
            <a:r>
              <a:rPr b="0" lang="en-PH" sz="2168" spc="-1" strike="noStrike" baseline="14000000">
                <a:latin typeface="Lato"/>
              </a:rPr>
              <a:t>2</a:t>
            </a:r>
            <a:r>
              <a:rPr b="0" lang="en-PH" sz="1800" spc="-1" strike="noStrike">
                <a:latin typeface="Lato"/>
              </a:rPr>
              <a:t> - 4x + 4 is a perfect square trinomial that is equal to (x </a:t>
            </a:r>
            <a:r>
              <a:rPr b="0" lang="en-PH" sz="1800" spc="-1" strike="noStrike">
                <a:latin typeface="Lato"/>
                <a:ea typeface="€ÎÖëþ"/>
              </a:rPr>
              <a:t>- 2)</a:t>
            </a:r>
            <a:r>
              <a:rPr b="0" lang="en-PH" sz="2168" spc="-1" strike="noStrike" baseline="14000000">
                <a:latin typeface="Lato"/>
                <a:ea typeface="€ÎÖëþ"/>
              </a:rPr>
              <a:t>2</a:t>
            </a:r>
            <a:r>
              <a:rPr b="0" lang="en-PH" sz="1800" spc="-1" strike="noStrike">
                <a:latin typeface="Lato"/>
                <a:ea typeface="€ÎÖëþ"/>
              </a:rPr>
              <a:t>, then</a:t>
            </a:r>
            <a:endParaRPr b="0" lang="en-PH" sz="1800" spc="-1" strike="noStrike">
              <a:latin typeface="Arial"/>
            </a:endParaRPr>
          </a:p>
          <a:p>
            <a:pPr>
              <a:lnSpc>
                <a:spcPct val="100000"/>
              </a:lnSpc>
              <a:buNone/>
            </a:pPr>
            <a:r>
              <a:rPr b="0" lang="en-PH" sz="1800" spc="-1" strike="noStrike">
                <a:latin typeface="Lato"/>
                <a:ea typeface="€ÎÖëþ"/>
              </a:rPr>
              <a:t>Thus, by simplifying the radical expression, we can have x(x - 2) </a:t>
            </a:r>
            <a:r>
              <a:rPr b="0" lang="en-PH" sz="1800" spc="-1" strike="noStrike">
                <a:latin typeface="Times New Roman"/>
                <a:ea typeface="Times New Roman"/>
              </a:rPr>
              <a:t>≤</a:t>
            </a:r>
            <a:r>
              <a:rPr b="0" lang="en-PH" sz="1800" spc="-1" strike="noStrike">
                <a:latin typeface="Lato"/>
                <a:ea typeface="Times New Roman"/>
              </a:rPr>
              <a:t> 4 and that leads to x</a:t>
            </a:r>
            <a:r>
              <a:rPr b="0" lang="en-PH" sz="2168" spc="-1" strike="noStrike" baseline="14000000">
                <a:latin typeface="Lato"/>
                <a:ea typeface="Times New Roman"/>
              </a:rPr>
              <a:t>2</a:t>
            </a:r>
            <a:r>
              <a:rPr b="0" lang="en-PH" sz="1800" spc="-1" strike="noStrike">
                <a:latin typeface="Lato"/>
                <a:ea typeface="Times New Roman"/>
              </a:rPr>
              <a:t> - 2x </a:t>
            </a:r>
            <a:r>
              <a:rPr b="0" lang="en-PH" sz="1800" spc="-1" strike="noStrike">
                <a:latin typeface="Times New Roman"/>
                <a:ea typeface="Times New Roman"/>
              </a:rPr>
              <a:t>≤</a:t>
            </a:r>
            <a:r>
              <a:rPr b="0" lang="en-PH" sz="1800" spc="-1" strike="noStrike">
                <a:latin typeface="Lato"/>
                <a:ea typeface="Times New Roman"/>
              </a:rPr>
              <a:t> 4. Therefore, we have a quadratic inequality x</a:t>
            </a:r>
            <a:r>
              <a:rPr b="0" lang="en-PH" sz="2168" spc="-1" strike="noStrike" baseline="14000000">
                <a:latin typeface="Lato"/>
                <a:ea typeface="Times New Roman"/>
              </a:rPr>
              <a:t>2</a:t>
            </a:r>
            <a:r>
              <a:rPr b="0" lang="en-PH" sz="1800" spc="-1" strike="noStrike">
                <a:latin typeface="Lato"/>
                <a:ea typeface="Times New Roman"/>
              </a:rPr>
              <a:t> - 2x - 4 </a:t>
            </a:r>
            <a:r>
              <a:rPr b="0" lang="en-PH" sz="1800" spc="-1" strike="noStrike">
                <a:latin typeface="Times New Roman"/>
                <a:ea typeface="Times New Roman"/>
              </a:rPr>
              <a:t>≤</a:t>
            </a:r>
            <a:r>
              <a:rPr b="0" lang="en-PH" sz="1800" spc="-1" strike="noStrike">
                <a:latin typeface="Lato"/>
                <a:ea typeface="Times New Roman"/>
              </a:rPr>
              <a:t> 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8"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29" name="" descr=""/>
          <p:cNvPicPr/>
          <p:nvPr/>
        </p:nvPicPr>
        <p:blipFill>
          <a:blip r:embed="rId1"/>
          <a:stretch/>
        </p:blipFill>
        <p:spPr>
          <a:xfrm>
            <a:off x="5936760" y="1506240"/>
            <a:ext cx="1910520" cy="509040"/>
          </a:xfrm>
          <a:prstGeom prst="rect">
            <a:avLst/>
          </a:prstGeom>
          <a:ln w="0">
            <a:noFill/>
          </a:ln>
        </p:spPr>
      </p:pic>
      <p:pic>
        <p:nvPicPr>
          <p:cNvPr id="130" name="" descr=""/>
          <p:cNvPicPr/>
          <p:nvPr/>
        </p:nvPicPr>
        <p:blipFill>
          <a:blip r:embed="rId2"/>
          <a:srcRect l="2733" t="0" r="0" b="0"/>
          <a:stretch/>
        </p:blipFill>
        <p:spPr>
          <a:xfrm>
            <a:off x="9000360" y="2408760"/>
            <a:ext cx="1439280" cy="3988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Solving Quadratic Inequality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set of all solutions of an inequality is called the solution set of the inequality. The process that we have to perform in solving for the solution set of the given quadratic inequality is as follows:</a:t>
            </a: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850"/>
              </a:spcBef>
              <a:buNone/>
            </a:pPr>
            <a:r>
              <a:rPr b="0" lang="en-PH" sz="1800" spc="-1" strike="noStrike">
                <a:latin typeface="Lato"/>
              </a:rPr>
              <a:t>1. Express the quadratic expression as a product of two binomials. (Use methods in solving quadratic equation in the form ax</a:t>
            </a:r>
            <a:r>
              <a:rPr b="0" lang="en-PH" sz="2168" spc="-1" strike="noStrike" baseline="14000000">
                <a:latin typeface="Lato"/>
              </a:rPr>
              <a:t>2</a:t>
            </a:r>
            <a:r>
              <a:rPr b="0" lang="en-PH" sz="1800" spc="-1" strike="noStrike">
                <a:latin typeface="Lato"/>
              </a:rPr>
              <a:t> + bx + c = 0.)</a:t>
            </a:r>
            <a:endParaRPr b="0" lang="en-PH" sz="1800" spc="-1" strike="noStrike">
              <a:latin typeface="Arial"/>
            </a:endParaRPr>
          </a:p>
          <a:p>
            <a:pPr>
              <a:lnSpc>
                <a:spcPct val="100000"/>
              </a:lnSpc>
              <a:spcBef>
                <a:spcPts val="850"/>
              </a:spcBef>
              <a:buNone/>
            </a:pPr>
            <a:r>
              <a:rPr b="0" lang="en-PH" sz="1800" spc="-1" strike="noStrike">
                <a:latin typeface="Lato"/>
              </a:rPr>
              <a:t>2. Apply properties of inequality that is to show two cases that determine the solution set of the quadratic inequality.</a:t>
            </a:r>
            <a:endParaRPr b="0" lang="en-PH" sz="1800" spc="-1" strike="noStrike">
              <a:latin typeface="Arial"/>
            </a:endParaRPr>
          </a:p>
          <a:p>
            <a:pPr>
              <a:lnSpc>
                <a:spcPct val="100000"/>
              </a:lnSpc>
              <a:spcBef>
                <a:spcPts val="850"/>
              </a:spcBef>
              <a:buNone/>
            </a:pPr>
            <a:r>
              <a:rPr b="0" lang="en-PH" sz="1800" spc="-1" strike="noStrike">
                <a:latin typeface="Lato"/>
              </a:rPr>
              <a:t>3. Choose few values of x that satisfy the inequality.</a:t>
            </a:r>
            <a:endParaRPr b="0" lang="en-PH" sz="1800" spc="-1" strike="noStrike">
              <a:latin typeface="Arial"/>
            </a:endParaRPr>
          </a:p>
          <a:p>
            <a:pPr>
              <a:lnSpc>
                <a:spcPct val="100000"/>
              </a:lnSpc>
              <a:spcBef>
                <a:spcPts val="850"/>
              </a:spcBef>
              <a:buNone/>
            </a:pPr>
            <a:r>
              <a:rPr b="0" lang="en-PH" sz="1800" spc="-1" strike="noStrike">
                <a:latin typeface="Lato"/>
              </a:rPr>
              <a:t>4. Substitute the value and verify if it satisfies the given quadratic inequality.</a:t>
            </a:r>
            <a:endParaRPr b="0" lang="en-PH" sz="1800" spc="-1" strike="noStrike">
              <a:latin typeface="Arial"/>
            </a:endParaRPr>
          </a:p>
          <a:p>
            <a:pPr>
              <a:lnSpc>
                <a:spcPct val="100000"/>
              </a:lnSpc>
              <a:spcBef>
                <a:spcPts val="850"/>
              </a:spcBef>
              <a:buNone/>
            </a:pPr>
            <a:r>
              <a:rPr b="0" lang="en-PH" sz="1800" spc="-1" strike="noStrike">
                <a:latin typeface="Lato"/>
              </a:rPr>
              <a:t>The examples below illustrate how we solve for the solution set of a quadratic inequality.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2"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1:     </a:t>
            </a:r>
            <a:r>
              <a:rPr b="0" lang="en-PH" sz="1800" spc="-1" strike="noStrike">
                <a:latin typeface="Lato"/>
              </a:rPr>
              <a:t>Solve x2 + x </a:t>
            </a:r>
            <a:r>
              <a:rPr b="0" lang="en-PH" sz="1800" spc="-1" strike="noStrike">
                <a:latin typeface="Times New Roman"/>
                <a:ea typeface="Times New Roman"/>
              </a:rPr>
              <a:t>≥</a:t>
            </a:r>
            <a:r>
              <a:rPr b="0" lang="en-PH" sz="1800" spc="-1" strike="noStrike">
                <a:latin typeface="Lato"/>
                <a:ea typeface="Times New Roman"/>
              </a:rPr>
              <a:t> 12.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Times New Roman"/>
              </a:rPr>
              <a:t>Solution:</a:t>
            </a:r>
            <a:endParaRPr b="0" lang="en-PH" sz="1800" spc="-1" strike="noStrike">
              <a:latin typeface="Arial"/>
            </a:endParaRPr>
          </a:p>
          <a:p>
            <a:pPr>
              <a:lnSpc>
                <a:spcPct val="100000"/>
              </a:lnSpc>
              <a:buNone/>
            </a:pPr>
            <a:r>
              <a:rPr b="0" lang="en-PH" sz="1800" spc="-1" strike="noStrike">
                <a:latin typeface="Lato"/>
                <a:ea typeface="Times New Roman"/>
              </a:rPr>
              <a:t>             </a:t>
            </a:r>
            <a:r>
              <a:rPr b="0" lang="en-PH" sz="1800" spc="-1" strike="noStrike">
                <a:latin typeface="Lato"/>
                <a:ea typeface="Times New Roman"/>
              </a:rPr>
              <a:t>Rewrite the given inequality and use any methods in solving a quadratic equation, which will lead to (x + 4)(x - 3) </a:t>
            </a:r>
            <a:r>
              <a:rPr b="0" lang="en-PH" sz="1800" spc="-1" strike="noStrike">
                <a:latin typeface="Times New Roman"/>
                <a:ea typeface="Times New Roman"/>
              </a:rPr>
              <a:t>≥</a:t>
            </a:r>
            <a:r>
              <a:rPr b="0" lang="en-PH" sz="1800" spc="-1" strike="noStrike">
                <a:latin typeface="Lato"/>
                <a:ea typeface="Times New Roman"/>
              </a:rPr>
              <a:t> 0. Apply property (vi) of inequality; we will have Cases 1 and 2.</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Times New Roman"/>
              </a:rPr>
              <a:t>Case 1:</a:t>
            </a:r>
            <a:r>
              <a:rPr b="0" lang="en-PH" sz="1800" spc="-1" strike="noStrike">
                <a:latin typeface="Lato"/>
                <a:ea typeface="Times New Roman"/>
              </a:rPr>
              <a:t> x + 4 </a:t>
            </a:r>
            <a:r>
              <a:rPr b="0" lang="en-PH" sz="1800" spc="-1" strike="noStrike">
                <a:latin typeface="Times New Roman"/>
                <a:ea typeface="Times New Roman"/>
              </a:rPr>
              <a:t>≤</a:t>
            </a:r>
            <a:r>
              <a:rPr b="0" lang="en-PH" sz="1800" spc="-1" strike="noStrike">
                <a:latin typeface="Lato"/>
                <a:ea typeface="Times New Roman"/>
              </a:rPr>
              <a:t> 0 and x – 3 </a:t>
            </a:r>
            <a:r>
              <a:rPr b="0" lang="en-PH" sz="1800" spc="-1" strike="noStrike">
                <a:latin typeface="Times New Roman"/>
                <a:ea typeface="Times New Roman"/>
              </a:rPr>
              <a:t>≤</a:t>
            </a:r>
            <a:r>
              <a:rPr b="0" lang="en-PH" sz="1800" spc="-1" strike="noStrike">
                <a:latin typeface="Lato"/>
                <a:ea typeface="Times New Roman"/>
              </a:rPr>
              <a:t> 0                                    (i.e., both factors must be positive)</a:t>
            </a:r>
            <a:endParaRPr b="0" lang="en-PH" sz="1800" spc="-1" strike="noStrike">
              <a:latin typeface="Arial"/>
            </a:endParaRPr>
          </a:p>
          <a:p>
            <a:pPr>
              <a:lnSpc>
                <a:spcPct val="100000"/>
              </a:lnSpc>
              <a:buNone/>
            </a:pPr>
            <a:r>
              <a:rPr b="0" lang="en-PH" sz="1800" spc="-1" strike="noStrike">
                <a:latin typeface="Lato"/>
                <a:ea typeface="Times New Roman"/>
              </a:rPr>
              <a:t>               </a:t>
            </a:r>
            <a:r>
              <a:rPr b="0" lang="en-PH" sz="1800" spc="-1" strike="noStrike">
                <a:latin typeface="Lato"/>
                <a:ea typeface="Times New Roman"/>
              </a:rPr>
              <a:t>i.e., x </a:t>
            </a:r>
            <a:r>
              <a:rPr b="0" lang="en-PH" sz="1800" spc="-1" strike="noStrike">
                <a:latin typeface="Times New Roman"/>
                <a:ea typeface="Times New Roman"/>
              </a:rPr>
              <a:t>≤</a:t>
            </a:r>
            <a:r>
              <a:rPr b="0" lang="en-PH" sz="1800" spc="-1" strike="noStrike">
                <a:latin typeface="Lato"/>
                <a:ea typeface="Times New Roman"/>
              </a:rPr>
              <a:t> -4 and x </a:t>
            </a:r>
            <a:r>
              <a:rPr b="0" lang="en-PH" sz="1800" spc="-1" strike="noStrike">
                <a:latin typeface="Lato"/>
                <a:ea typeface="€ÎÖëþ"/>
              </a:rPr>
              <a:t>≥ 3</a:t>
            </a:r>
            <a:endParaRPr b="0" lang="en-PH" sz="1800" spc="-1" strike="noStrike">
              <a:latin typeface="Arial"/>
            </a:endParaRPr>
          </a:p>
          <a:p>
            <a:pPr>
              <a:lnSpc>
                <a:spcPct val="100000"/>
              </a:lnSpc>
              <a:buNone/>
            </a:pPr>
            <a:r>
              <a:rPr b="0" lang="en-PH" sz="1800" spc="-1" strike="noStrike">
                <a:latin typeface="Lato"/>
                <a:ea typeface="€ÎÖëþ"/>
              </a:rPr>
              <a:t>               </a:t>
            </a:r>
            <a:r>
              <a:rPr b="0" lang="en-PH" sz="1800" spc="-1" strike="noStrike">
                <a:latin typeface="Lato"/>
                <a:ea typeface="€ÎÖëþ"/>
              </a:rPr>
              <a:t>For x to satisfy both inequalities, x ≥ 3.</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4"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Case 2:</a:t>
            </a:r>
            <a:r>
              <a:rPr b="0" lang="en-PH" sz="1800" spc="-1" strike="noStrike">
                <a:latin typeface="Lato"/>
              </a:rPr>
              <a:t> x + 4 </a:t>
            </a:r>
            <a:r>
              <a:rPr b="0" lang="en-PH" sz="1800" spc="-1" strike="noStrike">
                <a:latin typeface="Times New Roman"/>
                <a:ea typeface="Times New Roman"/>
              </a:rPr>
              <a:t>≤</a:t>
            </a:r>
            <a:r>
              <a:rPr b="0" lang="en-PH" sz="1800" spc="-1" strike="noStrike">
                <a:latin typeface="Lato"/>
                <a:ea typeface="Times New Roman"/>
              </a:rPr>
              <a:t> 0 and x - 3 </a:t>
            </a:r>
            <a:r>
              <a:rPr b="0" lang="en-PH" sz="1800" spc="-1" strike="noStrike">
                <a:latin typeface="Times New Roman"/>
                <a:ea typeface="Times New Roman"/>
              </a:rPr>
              <a:t>≤</a:t>
            </a:r>
            <a:r>
              <a:rPr b="0" lang="en-PH" sz="1800" spc="-1" strike="noStrike">
                <a:latin typeface="Lato"/>
                <a:ea typeface="Times New Roman"/>
              </a:rPr>
              <a:t> 0                                  (i.e., both factors must be negative)</a:t>
            </a:r>
            <a:endParaRPr b="0" lang="en-PH" sz="1800" spc="-1" strike="noStrike">
              <a:latin typeface="Arial"/>
            </a:endParaRPr>
          </a:p>
          <a:p>
            <a:pPr>
              <a:lnSpc>
                <a:spcPct val="100000"/>
              </a:lnSpc>
              <a:buNone/>
            </a:pPr>
            <a:r>
              <a:rPr b="0" lang="en-PH" sz="1800" spc="-1" strike="noStrike">
                <a:latin typeface="Lato"/>
                <a:ea typeface="Times New Roman"/>
              </a:rPr>
              <a:t>               </a:t>
            </a:r>
            <a:r>
              <a:rPr b="0" lang="en-PH" sz="1800" spc="-1" strike="noStrike">
                <a:latin typeface="Lato"/>
                <a:ea typeface="Times New Roman"/>
              </a:rPr>
              <a:t>i.e., x </a:t>
            </a:r>
            <a:r>
              <a:rPr b="0" lang="en-PH" sz="1800" spc="-1" strike="noStrike">
                <a:latin typeface="Times New Roman"/>
                <a:ea typeface="Times New Roman"/>
              </a:rPr>
              <a:t>≤</a:t>
            </a:r>
            <a:r>
              <a:rPr b="0" lang="en-PH" sz="1800" spc="-1" strike="noStrike">
                <a:latin typeface="Lato"/>
                <a:ea typeface="Times New Roman"/>
              </a:rPr>
              <a:t> -4 and x </a:t>
            </a:r>
            <a:r>
              <a:rPr b="0" lang="en-PH" sz="1800" spc="-1" strike="noStrike">
                <a:latin typeface="Lato"/>
                <a:ea typeface="€ÎÖëþ"/>
              </a:rPr>
              <a:t>≤ 3</a:t>
            </a:r>
            <a:endParaRPr b="0" lang="en-PH" sz="1800" spc="-1" strike="noStrike">
              <a:latin typeface="Arial"/>
            </a:endParaRPr>
          </a:p>
          <a:p>
            <a:pPr>
              <a:lnSpc>
                <a:spcPct val="100000"/>
              </a:lnSpc>
              <a:buNone/>
            </a:pPr>
            <a:r>
              <a:rPr b="0" lang="en-PH" sz="1800" spc="-1" strike="noStrike">
                <a:latin typeface="Lato"/>
                <a:ea typeface="€ÎÖëþ"/>
              </a:rPr>
              <a:t>               </a:t>
            </a:r>
            <a:r>
              <a:rPr b="0" lang="en-PH" sz="1800" spc="-1" strike="noStrike">
                <a:latin typeface="Lato"/>
                <a:ea typeface="€ÎÖëþ"/>
              </a:rPr>
              <a:t>For x to satisfy both inequalities, x </a:t>
            </a:r>
            <a:r>
              <a:rPr b="0" lang="en-PH" sz="1800" spc="-1" strike="noStrike">
                <a:latin typeface="Times New Roman"/>
                <a:ea typeface="Times New Roman"/>
              </a:rPr>
              <a:t>≤</a:t>
            </a:r>
            <a:r>
              <a:rPr b="0" lang="en-PH" sz="1800" spc="-1" strike="noStrike">
                <a:latin typeface="Lato"/>
                <a:ea typeface="Times New Roman"/>
              </a:rPr>
              <a:t> -4.</a:t>
            </a:r>
            <a:endParaRPr b="0" lang="en-PH" sz="1800" spc="-1" strike="noStrike">
              <a:latin typeface="Arial"/>
            </a:endParaRPr>
          </a:p>
          <a:p>
            <a:pPr>
              <a:lnSpc>
                <a:spcPct val="100000"/>
              </a:lnSpc>
              <a:buNone/>
            </a:pPr>
            <a:r>
              <a:rPr b="0" lang="en-PH" sz="1800" spc="-1" strike="noStrike">
                <a:latin typeface="Lato"/>
                <a:ea typeface="Times New Roman"/>
              </a:rPr>
              <a:t>Hence, the solution set or the range of values of x of the inequality x</a:t>
            </a:r>
            <a:r>
              <a:rPr b="0" lang="en-PH" sz="2168" spc="-1" strike="noStrike" baseline="14000000">
                <a:latin typeface="Lato"/>
                <a:ea typeface="Times New Roman"/>
              </a:rPr>
              <a:t>2</a:t>
            </a:r>
            <a:r>
              <a:rPr b="0" lang="en-PH" sz="1800" spc="-1" strike="noStrike">
                <a:latin typeface="Lato"/>
                <a:ea typeface="Times New Roman"/>
              </a:rPr>
              <a:t> + x </a:t>
            </a:r>
            <a:r>
              <a:rPr b="0" lang="en-PH" sz="1800" spc="-1" strike="noStrike">
                <a:latin typeface="Times New Roman"/>
                <a:ea typeface="Times New Roman"/>
              </a:rPr>
              <a:t>≥</a:t>
            </a:r>
            <a:r>
              <a:rPr b="0" lang="en-PH" sz="1800" spc="-1" strike="noStrike">
                <a:latin typeface="Lato"/>
                <a:ea typeface="Times New Roman"/>
              </a:rPr>
              <a:t> 12 is x </a:t>
            </a:r>
            <a:r>
              <a:rPr b="0" lang="en-PH" sz="1800" spc="-1" strike="noStrike">
                <a:latin typeface="Times New Roman"/>
                <a:ea typeface="Times New Roman"/>
              </a:rPr>
              <a:t>≤ -</a:t>
            </a:r>
            <a:r>
              <a:rPr b="0" lang="en-PH" sz="1800" spc="-1" strike="noStrike">
                <a:latin typeface="Lato"/>
                <a:ea typeface="Times New Roman"/>
              </a:rPr>
              <a:t>4 or x </a:t>
            </a:r>
            <a:r>
              <a:rPr b="0" lang="en-PH" sz="1800" spc="-1" strike="noStrike">
                <a:latin typeface="Lato"/>
                <a:ea typeface="€ÎÖëþ"/>
              </a:rPr>
              <a:t>≥ 3.</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6"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37" name="" descr=""/>
          <p:cNvPicPr/>
          <p:nvPr/>
        </p:nvPicPr>
        <p:blipFill>
          <a:blip r:embed="rId1"/>
          <a:stretch/>
        </p:blipFill>
        <p:spPr>
          <a:xfrm>
            <a:off x="3240000" y="3801240"/>
            <a:ext cx="5039280" cy="17780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Example 2:</a:t>
            </a:r>
            <a:r>
              <a:rPr b="0" lang="en-PH" sz="1800" spc="-1" strike="noStrike">
                <a:latin typeface="Lato"/>
              </a:rPr>
              <a:t> Solve (x - 3)(x + 1) &gt; 0.</a:t>
            </a:r>
            <a:endParaRPr b="0" lang="en-PH" sz="1800" spc="-1" strike="noStrike">
              <a:latin typeface="Arial"/>
            </a:endParaRPr>
          </a:p>
          <a:p>
            <a:pPr>
              <a:lnSpc>
                <a:spcPct val="100000"/>
              </a:lnSpc>
              <a:buNone/>
            </a:pPr>
            <a:r>
              <a:rPr b="0" lang="en-PH" sz="1800" spc="-1" strike="noStrike">
                <a:latin typeface="Lato"/>
              </a:rPr>
              <a:t>Solution: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Let us use the test of signs method. First, we solve the equation (x - 3)(x + 1) = 0, which gives x </a:t>
            </a:r>
            <a:r>
              <a:rPr b="0" lang="en-PH" sz="1800" spc="-1" strike="noStrike">
                <a:latin typeface="Lato"/>
                <a:ea typeface="€.lêþ"/>
              </a:rPr>
              <a:t>= 3 and x =-1 (these numbers are called critical numbers). These numbers give rise to three ranges of values: x &lt; -1; -1 &lt; x &lt; 3; and x &gt; 3. Set up a table of signs, such as the table below.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9"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0" name="" descr=""/>
          <p:cNvPicPr/>
          <p:nvPr/>
        </p:nvPicPr>
        <p:blipFill>
          <a:blip r:embed="rId1"/>
          <a:stretch/>
        </p:blipFill>
        <p:spPr>
          <a:xfrm>
            <a:off x="1260000" y="3500640"/>
            <a:ext cx="10232280" cy="2258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spcBef>
                <a:spcPts val="1417"/>
              </a:spcBef>
              <a:buNone/>
            </a:pPr>
            <a:r>
              <a:rPr b="0" lang="en-PH" sz="1800" spc="-1" strike="noStrike">
                <a:latin typeface="Lato"/>
              </a:rPr>
              <a:t>        </a:t>
            </a:r>
            <a:r>
              <a:rPr b="0" lang="en-PH" sz="1800" spc="-1" strike="noStrike">
                <a:latin typeface="Lato"/>
              </a:rPr>
              <a:t>In the test of signs method, we are only concerned with the sign of the value after </a:t>
            </a:r>
            <a:r>
              <a:rPr b="0" lang="en-PH" sz="1800" spc="-1" strike="noStrike">
                <a:latin typeface="Lato"/>
                <a:ea typeface="€.lêþ"/>
              </a:rPr>
              <a:t>substituting a selected point that satisfies the range of values. For example, in x &lt; -1, if we choose x = -2, we will observe that x - 3 would be equal to -5. We will only take the sign of the value. We will do this up to the last interval.</a:t>
            </a:r>
            <a:endParaRPr b="0" lang="en-PH" sz="1800" spc="-1" strike="noStrike">
              <a:latin typeface="Arial"/>
            </a:endParaRPr>
          </a:p>
          <a:p>
            <a:pPr algn="just">
              <a:lnSpc>
                <a:spcPct val="100000"/>
              </a:lnSpc>
              <a:spcBef>
                <a:spcPts val="1417"/>
              </a:spcBef>
              <a:buNone/>
            </a:pPr>
            <a:r>
              <a:rPr b="0" lang="en-PH" sz="1800" spc="-1" strike="noStrike">
                <a:latin typeface="Lato"/>
                <a:ea typeface="€.lêþ"/>
              </a:rPr>
              <a:t>         </a:t>
            </a:r>
            <a:r>
              <a:rPr b="0" lang="en-PH" sz="1800" spc="-1" strike="noStrike">
                <a:latin typeface="Lato"/>
                <a:ea typeface="€.lêþ"/>
              </a:rPr>
              <a:t>Here, we want to determine the range of values of x satisfying (x - 3)(x + 1) &gt; 0. Note that using inequality property (v) the solution set are the factors with signs that are either both negative or both positive, or we could just simply look at the last row and select the interval that satisfies the inequality. Therefore, x </a:t>
            </a:r>
            <a:r>
              <a:rPr b="0" lang="en-PH" sz="1800" spc="-1" strike="noStrike">
                <a:latin typeface="Times New Roman"/>
                <a:ea typeface="Times New Roman"/>
              </a:rPr>
              <a:t>≤</a:t>
            </a:r>
            <a:r>
              <a:rPr b="0" lang="en-PH" sz="1800" spc="-1" strike="noStrike">
                <a:latin typeface="Lato"/>
                <a:ea typeface="Times New Roman"/>
              </a:rPr>
              <a:t> -1 and x </a:t>
            </a:r>
            <a:r>
              <a:rPr b="0" lang="en-PH" sz="1800" spc="-1" strike="noStrike">
                <a:latin typeface="Lato"/>
                <a:ea typeface="€.lêþ"/>
              </a:rPr>
              <a:t>≥ 3 are the range of values of x.</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2"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pic>
        <p:nvPicPr>
          <p:cNvPr id="143" name="" descr=""/>
          <p:cNvPicPr/>
          <p:nvPr/>
        </p:nvPicPr>
        <p:blipFill>
          <a:blip r:embed="rId1"/>
          <a:stretch/>
        </p:blipFill>
        <p:spPr>
          <a:xfrm>
            <a:off x="3960000" y="4236120"/>
            <a:ext cx="4138920" cy="1603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p:nvPr>
        </p:nvSpPr>
        <p:spPr>
          <a:xfrm>
            <a:off x="900000" y="695160"/>
            <a:ext cx="10507320" cy="4343040"/>
          </a:xfrm>
          <a:prstGeom prst="rect">
            <a:avLst/>
          </a:prstGeom>
          <a:noFill/>
          <a:ln w="0">
            <a:noFill/>
          </a:ln>
        </p:spPr>
        <p:txBody>
          <a:bodyPr lIns="90000" rIns="90000" tIns="45000" bIns="45000" anchor="t">
            <a:noAutofit/>
          </a:bodyPr>
          <a:p>
            <a:pPr>
              <a:lnSpc>
                <a:spcPct val="100000"/>
              </a:lnSpc>
              <a:buNone/>
            </a:pPr>
            <a:r>
              <a:rPr b="1" lang="en-PH" sz="2000" spc="-1" strike="noStrike">
                <a:latin typeface="Lato"/>
              </a:rPr>
              <a:t>Quadratic Inequalities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PH" sz="1800" spc="-1" strike="noStrike">
                <a:latin typeface="Lato"/>
              </a:rPr>
              <a:t>TAKEAWAYS:</a:t>
            </a: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1417"/>
              </a:spcBef>
              <a:buNone/>
            </a:pPr>
            <a:r>
              <a:rPr b="0" lang="en-PH" sz="1800" spc="-1" strike="noStrike">
                <a:latin typeface="Lato"/>
              </a:rPr>
              <a:t>• </a:t>
            </a:r>
            <a:r>
              <a:rPr b="0" lang="en-PH" sz="1800" spc="-1" strike="noStrike">
                <a:latin typeface="Lato"/>
              </a:rPr>
              <a:t>An equation states that two algebraic expressions are equal while an inequality states that two algebraic expressions are not equal in a particular way.</a:t>
            </a:r>
            <a:endParaRPr b="0" lang="en-PH" sz="1800" spc="-1" strike="noStrike">
              <a:latin typeface="Arial"/>
            </a:endParaRPr>
          </a:p>
          <a:p>
            <a:pPr>
              <a:lnSpc>
                <a:spcPct val="100000"/>
              </a:lnSpc>
              <a:spcBef>
                <a:spcPts val="1417"/>
              </a:spcBef>
              <a:buNone/>
            </a:pPr>
            <a:r>
              <a:rPr b="0" lang="en-PH" sz="1800" spc="-1" strike="noStrike">
                <a:latin typeface="Lato"/>
              </a:rPr>
              <a:t>• </a:t>
            </a:r>
            <a:r>
              <a:rPr b="0" lang="en-PH" sz="1800" spc="-1" strike="noStrike">
                <a:latin typeface="Lato"/>
              </a:rPr>
              <a:t>The set of all solutions of a quadratic inequality is called the solution set of the inequality.</a:t>
            </a:r>
            <a:endParaRPr b="0" lang="en-PH" sz="1800" spc="-1" strike="noStrike">
              <a:latin typeface="Arial"/>
            </a:endParaRPr>
          </a:p>
          <a:p>
            <a:pPr>
              <a:lnSpc>
                <a:spcPct val="100000"/>
              </a:lnSpc>
              <a:spcBef>
                <a:spcPts val="1417"/>
              </a:spcBef>
              <a:buNone/>
            </a:pPr>
            <a:r>
              <a:rPr b="0" lang="en-PH" sz="1800" spc="-1" strike="noStrike">
                <a:latin typeface="Lato"/>
              </a:rPr>
              <a:t>• </a:t>
            </a:r>
            <a:r>
              <a:rPr b="0" lang="en-PH" sz="1800" spc="-1" strike="noStrike">
                <a:latin typeface="Lato"/>
              </a:rPr>
              <a:t>A quadratic inequality is second degree equation that uses an inequality sign instead of an equal sign.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5" name=""/>
          <p:cNvSpPr/>
          <p:nvPr/>
        </p:nvSpPr>
        <p:spPr>
          <a:xfrm>
            <a:off x="-1260000" y="266760"/>
            <a:ext cx="5509800" cy="224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2023-07-10T14:28:11Z</dcterms:modified>
  <cp:revision>60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