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2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move the slide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2000" spc="-1" strike="noStrike">
                <a:latin typeface="Arial"/>
              </a:rPr>
              <a:t>Click to edit the notes format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1400" spc="-1" strike="noStrike">
                <a:latin typeface="Times New Roman"/>
              </a:rPr>
              <a:t>&lt;header&gt;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buNone/>
            </a:pPr>
            <a:r>
              <a:rPr b="0" lang="en-PH" sz="1400" spc="-1" strike="noStrike">
                <a:latin typeface="Times New Roman"/>
              </a:rPr>
              <a:t>&lt;date/time&gt;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en-PH" sz="1400" spc="-1" strike="noStrike">
                <a:latin typeface="Times New Roman"/>
              </a:rPr>
              <a:t>&lt;footer&gt;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buNone/>
            </a:pPr>
            <a:fld id="{45D2A2AE-5912-4633-9307-BC50A3EFBDA2}" type="slidenum">
              <a:rPr b="0" lang="en-PH" sz="1400" spc="-1" strike="noStrike"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080" cy="3081960"/>
          </a:xfrm>
          <a:prstGeom prst="rect">
            <a:avLst/>
          </a:prstGeom>
          <a:ln w="0">
            <a:noFill/>
          </a:ln>
        </p:spPr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F98E244F-BB50-4D51-9846-F23CA19E55F4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080" cy="3081960"/>
          </a:xfrm>
          <a:prstGeom prst="rect">
            <a:avLst/>
          </a:prstGeom>
          <a:ln w="0">
            <a:noFill/>
          </a:ln>
        </p:spPr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21BCE9E7-7695-4AE7-8C62-146D72D77235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080" cy="3081960"/>
          </a:xfrm>
          <a:prstGeom prst="rect">
            <a:avLst/>
          </a:prstGeom>
          <a:ln w="0">
            <a:noFill/>
          </a:ln>
        </p:spPr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7F958E08-AFD9-4829-8314-8AF06D88ED7F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080" cy="3081960"/>
          </a:xfrm>
          <a:prstGeom prst="rect">
            <a:avLst/>
          </a:prstGeom>
          <a:ln w="0">
            <a:noFill/>
          </a:ln>
        </p:spPr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F9C25A98-B2AB-40DB-A00E-A9424F928421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080" cy="3081960"/>
          </a:xfrm>
          <a:prstGeom prst="rect">
            <a:avLst/>
          </a:prstGeom>
          <a:ln w="0">
            <a:noFill/>
          </a:ln>
        </p:spPr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BDFBDA36-A74C-4AF4-BC91-8893D1422D67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080" cy="3081960"/>
          </a:xfrm>
          <a:prstGeom prst="rect">
            <a:avLst/>
          </a:prstGeom>
          <a:ln w="0">
            <a:noFill/>
          </a:ln>
        </p:spPr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BF023B10-B746-4D69-9F0F-668837EF1DA8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080" cy="3081960"/>
          </a:xfrm>
          <a:prstGeom prst="rect">
            <a:avLst/>
          </a:prstGeom>
          <a:ln w="0">
            <a:noFill/>
          </a:ln>
        </p:spPr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88454A47-DD79-4753-A6DD-78080701AD0C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800" cy="6853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4680" cy="27946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120" cy="38581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120" cy="3798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800" cy="6307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240" cy="966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320" cy="10303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120" cy="33804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7"/>
          <p:cNvSpPr/>
          <p:nvPr/>
        </p:nvSpPr>
        <p:spPr>
          <a:xfrm>
            <a:off x="4161600" y="2988000"/>
            <a:ext cx="749088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Liters and Milliliters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" descr=""/>
          <p:cNvPicPr/>
          <p:nvPr/>
        </p:nvPicPr>
        <p:blipFill>
          <a:blip r:embed="rId1"/>
          <a:srcRect l="9633" t="0" r="0" b="0"/>
          <a:stretch/>
        </p:blipFill>
        <p:spPr>
          <a:xfrm>
            <a:off x="3240000" y="720000"/>
            <a:ext cx="5040000" cy="2548800"/>
          </a:xfrm>
          <a:prstGeom prst="rect">
            <a:avLst/>
          </a:prstGeom>
          <a:ln w="0">
            <a:noFill/>
          </a:ln>
        </p:spPr>
      </p:pic>
      <p:pic>
        <p:nvPicPr>
          <p:cNvPr id="132" name="" descr=""/>
          <p:cNvPicPr/>
          <p:nvPr/>
        </p:nvPicPr>
        <p:blipFill>
          <a:blip r:embed="rId2"/>
          <a:srcRect l="4229" t="5551" r="6" b="6"/>
          <a:stretch/>
        </p:blipFill>
        <p:spPr>
          <a:xfrm>
            <a:off x="6840000" y="2520000"/>
            <a:ext cx="4679280" cy="359964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3"/>
          <a:srcRect l="0" t="0" r="0" b="16667"/>
          <a:stretch/>
        </p:blipFill>
        <p:spPr>
          <a:xfrm>
            <a:off x="0" y="36000"/>
            <a:ext cx="4138920" cy="1078920"/>
          </a:xfrm>
          <a:prstGeom prst="rect">
            <a:avLst/>
          </a:prstGeom>
          <a:ln w="0">
            <a:noFill/>
          </a:ln>
        </p:spPr>
      </p:pic>
      <p:sp>
        <p:nvSpPr>
          <p:cNvPr id="134" name=""/>
          <p:cNvSpPr/>
          <p:nvPr/>
        </p:nvSpPr>
        <p:spPr>
          <a:xfrm>
            <a:off x="576000" y="973800"/>
            <a:ext cx="8063640" cy="395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</a:t>
            </a: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Liter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is a unit used to measure capacity. </a:t>
            </a: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We write 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Ðî;âþ"/>
              </a:rPr>
              <a:t>l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 for liters.</a:t>
            </a: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Milliliter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is another unit used to measure capacity.</a:t>
            </a: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We write milliliters as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ml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We measure small amounts of liquid in milliliters.</a:t>
            </a: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60000" indent="-360000"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" descr=""/>
          <p:cNvPicPr/>
          <p:nvPr/>
        </p:nvPicPr>
        <p:blipFill>
          <a:blip r:embed="rId1"/>
          <a:srcRect l="5800" t="0" r="0" b="0"/>
          <a:stretch/>
        </p:blipFill>
        <p:spPr>
          <a:xfrm>
            <a:off x="1260000" y="2520000"/>
            <a:ext cx="8099640" cy="287964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/>
          <p:nvPr/>
        </p:nvSpPr>
        <p:spPr>
          <a:xfrm>
            <a:off x="900000" y="1440000"/>
            <a:ext cx="10257480" cy="345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432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This glass tube can hold up to 10 ml of liquid.</a:t>
            </a:r>
            <a:endParaRPr b="0" lang="en-PH" sz="2400" spc="-1" strike="noStrike">
              <a:latin typeface="Arial"/>
            </a:endParaRPr>
          </a:p>
          <a:p>
            <a:pPr marL="432000" indent="-432000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We can measure up to 10 ml of liquid using this glass tube.</a:t>
            </a:r>
            <a:endParaRPr b="0" lang="en-PH" sz="2400" spc="-1" strike="noStrike">
              <a:latin typeface="Arial"/>
            </a:endParaRPr>
          </a:p>
          <a:p>
            <a:pPr marL="432000" indent="-432000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The capacity of the shampoo bottle is 60 ml.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8920" cy="107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1080000" y="2337480"/>
            <a:ext cx="9539640" cy="3062160"/>
          </a:xfrm>
          <a:prstGeom prst="rect">
            <a:avLst/>
          </a:prstGeom>
          <a:ln w="0">
            <a:noFill/>
          </a:ln>
        </p:spPr>
      </p:pic>
      <p:sp>
        <p:nvSpPr>
          <p:cNvPr id="139" name=""/>
          <p:cNvSpPr/>
          <p:nvPr/>
        </p:nvSpPr>
        <p:spPr>
          <a:xfrm>
            <a:off x="1260000" y="1620000"/>
            <a:ext cx="881748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This beaker can hold up to 100 ml of liquid.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We can measure up to 100 ml of liquid using this beaker.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The capacity of the mug is 300 ml.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8920" cy="107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" descr=""/>
          <p:cNvPicPr/>
          <p:nvPr/>
        </p:nvPicPr>
        <p:blipFill>
          <a:blip r:embed="rId1"/>
          <a:srcRect l="0" t="1150" r="0" b="5498"/>
          <a:stretch/>
        </p:blipFill>
        <p:spPr>
          <a:xfrm>
            <a:off x="1800000" y="2520000"/>
            <a:ext cx="9179640" cy="323964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/>
          <p:nvPr/>
        </p:nvSpPr>
        <p:spPr>
          <a:xfrm>
            <a:off x="1260000" y="1476000"/>
            <a:ext cx="881748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This beaker can hold up to 500 ml of liquid.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We can measure up to 500 ml of liquid using this beaker.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The capacity of the bottle is 500 ml.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850"/>
              </a:spcBef>
              <a:spcAft>
                <a:spcPts val="850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850"/>
              </a:spcBef>
              <a:spcAft>
                <a:spcPts val="850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850"/>
              </a:spcBef>
              <a:spcAft>
                <a:spcPts val="850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850"/>
              </a:spcBef>
              <a:spcAft>
                <a:spcPts val="850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850"/>
              </a:spcBef>
              <a:spcAft>
                <a:spcPts val="850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8920" cy="107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1260000" y="1152000"/>
            <a:ext cx="881748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5.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This bottle can hold up to 1 liter of liquid when it is full.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The capacity of the bottle is 1 l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1 l = 1000 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rcRect l="0" t="0" r="0" b="16667"/>
          <a:stretch/>
        </p:blipFill>
        <p:spPr>
          <a:xfrm>
            <a:off x="0" y="0"/>
            <a:ext cx="4138920" cy="1078920"/>
          </a:xfrm>
          <a:prstGeom prst="rect">
            <a:avLst/>
          </a:prstGeom>
          <a:ln w="0">
            <a:noFill/>
          </a:ln>
        </p:spPr>
      </p:pic>
      <p:pic>
        <p:nvPicPr>
          <p:cNvPr id="146" name="" descr=""/>
          <p:cNvPicPr/>
          <p:nvPr/>
        </p:nvPicPr>
        <p:blipFill>
          <a:blip r:embed="rId2"/>
          <a:srcRect l="11068" t="1238" r="3394" b="1648"/>
          <a:stretch/>
        </p:blipFill>
        <p:spPr>
          <a:xfrm>
            <a:off x="1440000" y="2160000"/>
            <a:ext cx="9539640" cy="359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1260000" y="1152000"/>
            <a:ext cx="881748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6.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These 2 beakers can hold up to 1 l 500 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altogether.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1 l = 1000 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1 l 500 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= 1000 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+ 500 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= 1500 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The capacity of the bottle of soft drink is 1500 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l.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rcRect l="0" t="0" r="0" b="16667"/>
          <a:stretch/>
        </p:blipFill>
        <p:spPr>
          <a:xfrm>
            <a:off x="0" y="0"/>
            <a:ext cx="4138920" cy="1078920"/>
          </a:xfrm>
          <a:prstGeom prst="rect">
            <a:avLst/>
          </a:prstGeom>
          <a:ln w="0">
            <a:noFill/>
          </a:ln>
        </p:spPr>
      </p:pic>
      <p:pic>
        <p:nvPicPr>
          <p:cNvPr id="149" name="" descr=""/>
          <p:cNvPicPr/>
          <p:nvPr/>
        </p:nvPicPr>
        <p:blipFill>
          <a:blip r:embed="rId2"/>
          <a:srcRect l="12618" t="5574" r="7944" b="6118"/>
          <a:stretch/>
        </p:blipFill>
        <p:spPr>
          <a:xfrm>
            <a:off x="2160000" y="1620000"/>
            <a:ext cx="7559640" cy="28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" descr=""/>
          <p:cNvPicPr/>
          <p:nvPr/>
        </p:nvPicPr>
        <p:blipFill>
          <a:blip r:embed="rId1"/>
          <a:srcRect l="1373" t="3601" r="4139" b="4453"/>
          <a:stretch/>
        </p:blipFill>
        <p:spPr>
          <a:xfrm>
            <a:off x="1620360" y="1620000"/>
            <a:ext cx="6479280" cy="2879640"/>
          </a:xfrm>
          <a:prstGeom prst="rect">
            <a:avLst/>
          </a:prstGeom>
          <a:ln w="0">
            <a:noFill/>
          </a:ln>
        </p:spPr>
      </p:pic>
      <p:sp>
        <p:nvSpPr>
          <p:cNvPr id="151" name=""/>
          <p:cNvSpPr/>
          <p:nvPr/>
        </p:nvSpPr>
        <p:spPr>
          <a:xfrm>
            <a:off x="1260000" y="1152000"/>
            <a:ext cx="881748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8.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The total amount of liquid in the beakers is 1200 ml.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1200 ml = 1000 ml + 200 ml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= 1 l 200 ml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The capacity of the fish bowl is 1 l 200 ml.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52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8920" cy="1078920"/>
          </a:xfrm>
          <a:prstGeom prst="rect">
            <a:avLst/>
          </a:prstGeom>
          <a:ln w="0">
            <a:noFill/>
          </a:ln>
        </p:spPr>
      </p:pic>
      <p:pic>
        <p:nvPicPr>
          <p:cNvPr id="153" name="" descr=""/>
          <p:cNvPicPr/>
          <p:nvPr/>
        </p:nvPicPr>
        <p:blipFill>
          <a:blip r:embed="rId3"/>
          <a:stretch/>
        </p:blipFill>
        <p:spPr>
          <a:xfrm>
            <a:off x="9900000" y="2878200"/>
            <a:ext cx="1920600" cy="3241440"/>
          </a:xfrm>
          <a:prstGeom prst="rect">
            <a:avLst/>
          </a:prstGeom>
          <a:ln w="0">
            <a:noFill/>
          </a:ln>
        </p:spPr>
      </p:pic>
      <p:sp>
        <p:nvSpPr>
          <p:cNvPr id="154" name=""/>
          <p:cNvSpPr/>
          <p:nvPr/>
        </p:nvSpPr>
        <p:spPr>
          <a:xfrm>
            <a:off x="7200000" y="4320000"/>
            <a:ext cx="2699640" cy="1079640"/>
          </a:xfrm>
          <a:prstGeom prst="wedgeEllipseCallout">
            <a:avLst>
              <a:gd name="adj1" fmla="val 43638"/>
              <a:gd name="adj2" fmla="val -76120"/>
            </a:avLst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î;âþ"/>
              </a:rPr>
              <a:t>1 l = 1000 ml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7717</TotalTime>
  <Application>LibreOffice/7.2.5.2$MacOSX_X86_64 LibreOffice_project/499f9727c189e6ef3471021d6132d4c694f357e5</Application>
  <AppVersion>15.0000</AppVersion>
  <Words>425</Words>
  <Paragraphs>173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cp:lastPrinted>2023-03-16T06:30:06Z</cp:lastPrinted>
  <dcterms:modified xsi:type="dcterms:W3CDTF">2023-09-14T09:26:21Z</dcterms:modified>
  <cp:revision>688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21</vt:i4>
  </property>
  <property fmtid="{D5CDD505-2E9C-101B-9397-08002B2CF9AE}" pid="3" name="PresentationFormat">
    <vt:lpwstr>Widescreen</vt:lpwstr>
  </property>
  <property fmtid="{D5CDD505-2E9C-101B-9397-08002B2CF9AE}" pid="4" name="Slides">
    <vt:i4>23</vt:i4>
  </property>
</Properties>
</file>