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7440" cy="685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4320" cy="27943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9760" cy="38577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9760" cy="3794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7440" cy="6303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5880" cy="9658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9960" cy="10299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7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8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1760" cy="338004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9052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Subtracting Decimals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645120" y="873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Subtracting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</a:t>
            </a:r>
            <a:r>
              <a:rPr b="0" lang="en-PH" sz="1800" spc="-1" strike="noStrike">
                <a:latin typeface="Lato"/>
              </a:rPr>
              <a:t>The rules on subtracting decimals are the same as the rules in adding decimals.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To subtract decimals: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• </a:t>
            </a:r>
            <a:r>
              <a:rPr b="0" lang="en-PH" sz="1800" spc="-1" strike="noStrike">
                <a:latin typeface="Lato"/>
              </a:rPr>
              <a:t>Write the decimal numbers vertically in such a way that the decimal points are aligned. Use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 0 as the placeholder if needed.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• </a:t>
            </a:r>
            <a:r>
              <a:rPr b="0" lang="en-PH" sz="1800" spc="-1" strike="noStrike">
                <a:latin typeface="Lato"/>
              </a:rPr>
              <a:t>Subtract the digits in the same place-value position as you would subtract whole numbers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from the right progressing to the left.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• </a:t>
            </a:r>
            <a:r>
              <a:rPr b="0" lang="en-PH" sz="1800" spc="-1" strike="noStrike">
                <a:latin typeface="Lato"/>
              </a:rPr>
              <a:t>If the digit is larger than the digit being subtracted from, you have to regroup or borrow a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group of 10 from the column to the left.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• </a:t>
            </a:r>
            <a:r>
              <a:rPr b="0" lang="en-PH" sz="1800" spc="-1" strike="noStrike">
                <a:latin typeface="Lato"/>
              </a:rPr>
              <a:t>Write the decimal point in the difference aligned with the decimal points in the numbers being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subtracted.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/>
          </p:nvPr>
        </p:nvSpPr>
        <p:spPr>
          <a:xfrm>
            <a:off x="645120" y="873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Subtracting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</a:t>
            </a:r>
            <a:r>
              <a:rPr b="0" lang="en-PH" sz="1800" spc="-1" strike="noStrike" u="sng">
                <a:uFillTx/>
                <a:latin typeface="Lato"/>
              </a:rPr>
              <a:t>Example 1:</a:t>
            </a:r>
            <a:r>
              <a:rPr b="0" lang="en-PH" sz="1800" spc="-1" strike="noStrike">
                <a:latin typeface="Lato"/>
              </a:rPr>
              <a:t> Subtract 0.1234 from 0.3459.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</a:t>
            </a:r>
            <a:r>
              <a:rPr b="0" lang="en-PH" sz="1800" spc="-1" strike="noStrike">
                <a:latin typeface="Lato"/>
              </a:rPr>
              <a:t>0.3459                     - First, write the decimal numbers vertically in such a way that the decimal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 − </a:t>
            </a:r>
            <a:r>
              <a:rPr b="0" lang="en-PH" sz="1800" spc="-1" strike="noStrike">
                <a:latin typeface="Lato"/>
                <a:ea typeface="PingFang SC"/>
              </a:rPr>
              <a:t>0.1234                      points are aligned.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    </a:t>
            </a:r>
            <a:r>
              <a:rPr b="0" lang="en-PH" sz="1800" spc="-1" strike="noStrike">
                <a:latin typeface="Lato"/>
                <a:ea typeface="PingFang SC"/>
              </a:rPr>
              <a:t>0.2225                    - Then, subtract the digits in the same place-value position.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                                   </a:t>
            </a:r>
            <a:r>
              <a:rPr b="0" lang="en-PH" sz="1800" spc="-1" strike="noStrike">
                <a:latin typeface="Lato"/>
                <a:ea typeface="PingFang SC"/>
              </a:rPr>
              <a:t>- Write the decimal point in the difference directly below the numbers that                                                 were subtracted.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1080000" y="2880000"/>
            <a:ext cx="126000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/>
          </p:nvPr>
        </p:nvSpPr>
        <p:spPr>
          <a:xfrm>
            <a:off x="645120" y="873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Subtracting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</a:t>
            </a:r>
            <a:r>
              <a:rPr b="0" lang="en-PH" sz="1800" spc="-1" strike="noStrike" u="sng">
                <a:uFillTx/>
                <a:latin typeface="Lato"/>
              </a:rPr>
              <a:t>Example 2:</a:t>
            </a:r>
            <a:r>
              <a:rPr b="0" lang="en-PH" sz="1800" spc="-1" strike="noStrike">
                <a:latin typeface="Lato"/>
              </a:rPr>
              <a:t> Subtract 18.8923 from 25.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       </a:t>
            </a:r>
            <a:r>
              <a:rPr b="0" lang="en-PH" sz="1800" spc="-1" strike="noStrike">
                <a:latin typeface="Lato"/>
              </a:rPr>
              <a:t>- Write the decimal numbers vertically in such a way that the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                  decimal  points are aligned.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       </a:t>
            </a:r>
            <a:r>
              <a:rPr b="0" lang="en-PH" sz="1800" spc="-1" strike="noStrike">
                <a:latin typeface="Lato"/>
              </a:rPr>
              <a:t>- Fill in the empty spaces with zero.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So, 25 – 18.8923 = 6.1077.         - Subtract the digits in the same place-value position. If the digit is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larger than the digit being subtracted from, you have to regroup or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                                       borrow a group of 10 from the column to the left.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       </a:t>
            </a:r>
            <a:r>
              <a:rPr b="0" lang="en-PH" sz="1800" spc="-1" strike="noStrike">
                <a:latin typeface="Lato"/>
              </a:rPr>
              <a:t>- Place the decimal point in the difference. It should align with the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                                       decimal points in the minuend and subtrahend.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530640" y="1922760"/>
            <a:ext cx="2709000" cy="113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645120" y="87300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Subtracting Decimals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</a:t>
            </a:r>
            <a:r>
              <a:rPr b="0" lang="en-PH" sz="1800" spc="-1" strike="noStrike" u="sng">
                <a:uFillTx/>
                <a:latin typeface="Lato"/>
              </a:rPr>
              <a:t>Example 3:</a:t>
            </a:r>
            <a:r>
              <a:rPr b="0" lang="en-PH" sz="1800" spc="-1" strike="noStrike">
                <a:latin typeface="Lato"/>
              </a:rPr>
              <a:t> Subtract 162.20 – 71.54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       </a:t>
            </a:r>
            <a:r>
              <a:rPr b="0" lang="en-PH" sz="1800" spc="-1" strike="noStrike">
                <a:latin typeface="Lato"/>
              </a:rPr>
              <a:t>- Write the decimal numbers vertically in such a way that the decimal  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                                       points are aligned.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       </a:t>
            </a:r>
            <a:r>
              <a:rPr b="0" lang="en-PH" sz="1800" spc="-1" strike="noStrike">
                <a:latin typeface="Lato"/>
              </a:rPr>
              <a:t>- Fill in the empty spaces with zero.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So, 162.20 – 71.54 = 90.66.        - Subtract the digits in the same place-value position. If the digit is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larger than the digit being subtracted from, you have to regroup or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                                       borrow a group of 10 from the column to the left.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       </a:t>
            </a:r>
            <a:r>
              <a:rPr b="0" lang="en-PH" sz="1800" spc="-1" strike="noStrike">
                <a:latin typeface="Lato"/>
              </a:rPr>
              <a:t>- Place the decimal point in the difference. It should align with the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                                       decimal points in the minuend and subtrahend.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-1260000" y="2667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645120" y="1980000"/>
            <a:ext cx="2709000" cy="109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/>
          </p:nvPr>
        </p:nvSpPr>
        <p:spPr>
          <a:xfrm>
            <a:off x="900000" y="98316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32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1" lang="en-PH" sz="1800" spc="-1" strike="noStrike">
                <a:latin typeface="Lato"/>
              </a:rPr>
              <a:t>Subtracting Decimals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Solve the following.                                                       Answers: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1. 32.659 – 21.321 = N         </a:t>
            </a:r>
            <a:r>
              <a:rPr b="0" lang="en-PH" sz="1400" spc="-1" strike="noStrike">
                <a:latin typeface="Lato"/>
                <a:ea typeface="PingFang SC"/>
              </a:rPr>
              <a:t>                                              </a:t>
            </a:r>
            <a:r>
              <a:rPr b="0" lang="en-PH" sz="1800" spc="-1" strike="noStrike">
                <a:latin typeface="Lato"/>
                <a:ea typeface="PingFang SC"/>
              </a:rPr>
              <a:t>1.      32.659                   2.     86.987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2. 86.987 – 5.26 = N</a:t>
            </a:r>
            <a:r>
              <a:rPr b="0" lang="en-PH" sz="1400" spc="-1" strike="noStrike">
                <a:latin typeface="Lato"/>
                <a:ea typeface="PingFang SC"/>
              </a:rPr>
              <a:t>                                                                       </a:t>
            </a:r>
            <a:r>
              <a:rPr b="0" lang="en-PH" sz="1800" spc="-1" strike="noStrike">
                <a:latin typeface="Lato"/>
                <a:ea typeface="PingFang SC"/>
              </a:rPr>
              <a:t>– 21.321</a:t>
            </a:r>
            <a:r>
              <a:rPr b="0" lang="en-PH" sz="1400" spc="-1" strike="noStrike">
                <a:latin typeface="Lato"/>
                <a:ea typeface="PingFang SC"/>
              </a:rPr>
              <a:t>                </a:t>
            </a:r>
            <a:r>
              <a:rPr b="0" lang="en-PH" sz="1800" spc="-1" strike="noStrike">
                <a:latin typeface="Lato"/>
                <a:ea typeface="PingFang SC"/>
              </a:rPr>
              <a:t>             – 5.26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3. 24 – 0.789 = N                                                           =   11.338</a:t>
            </a:r>
            <a:r>
              <a:rPr b="0" lang="en-PH" sz="1400" spc="-1" strike="noStrike">
                <a:latin typeface="Lato"/>
                <a:ea typeface="PingFang SC"/>
              </a:rPr>
              <a:t>                            </a:t>
            </a:r>
            <a:r>
              <a:rPr b="0" lang="en-PH" sz="1800" spc="-1" strike="noStrike">
                <a:latin typeface="Lato"/>
                <a:ea typeface="PingFang SC"/>
              </a:rPr>
              <a:t>=  81.727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                                                                                                     </a:t>
            </a:r>
            <a:r>
              <a:rPr b="0" lang="en-PH" sz="1800" spc="-1" strike="noStrike">
                <a:latin typeface="Lato"/>
                <a:ea typeface="PingFang SC"/>
              </a:rPr>
              <a:t>23.9910  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                                                                                           </a:t>
            </a:r>
            <a:r>
              <a:rPr b="0" lang="en-PH" sz="1800" spc="-1" strike="noStrike">
                <a:latin typeface="Lato"/>
                <a:ea typeface="PingFang SC"/>
              </a:rPr>
              <a:t>3.  </a:t>
            </a:r>
            <a:r>
              <a:rPr b="0" lang="en-PH" sz="1400" spc="-1" strike="noStrike">
                <a:latin typeface="Lato"/>
                <a:ea typeface="PingFang SC"/>
              </a:rPr>
              <a:t>    </a:t>
            </a:r>
            <a:r>
              <a:rPr b="0" lang="en-PH" sz="1800" spc="-1" strike="noStrike">
                <a:latin typeface="Lato"/>
                <a:ea typeface="PingFang SC"/>
              </a:rPr>
              <a:t>  24.000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                                                                                                    – </a:t>
            </a:r>
            <a:r>
              <a:rPr b="0" lang="en-PH" sz="1800" spc="-1" strike="noStrike">
                <a:latin typeface="Lato"/>
                <a:ea typeface="PingFang SC"/>
              </a:rPr>
              <a:t>0.789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                                                                                                  </a:t>
            </a:r>
            <a:r>
              <a:rPr b="0" lang="en-PH" sz="1800" spc="-1" strike="noStrike">
                <a:latin typeface="Lato"/>
                <a:ea typeface="PingFang SC"/>
              </a:rPr>
              <a:t>=  23.211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                                      </a:t>
            </a:r>
            <a:r>
              <a:rPr b="0" lang="en-PH" sz="1400" spc="-1" strike="noStrike">
                <a:latin typeface="Lato"/>
                <a:ea typeface="PingFang SC"/>
              </a:rPr>
              <a:t>                                                                                                                                                      </a:t>
            </a:r>
            <a:endParaRPr b="0" lang="en-PH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400" spc="-1" strike="noStrike">
                <a:latin typeface="Lato"/>
                <a:ea typeface="PingFang SC"/>
              </a:rPr>
              <a:t>                                                                                         </a:t>
            </a:r>
            <a:endParaRPr b="0" lang="en-PH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7"/>
              </a:spcBef>
              <a:buNone/>
            </a:pPr>
            <a:endParaRPr b="0" lang="en-PH" sz="14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-1377720" y="983160"/>
            <a:ext cx="5513400" cy="22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6480000" y="2880000"/>
            <a:ext cx="108000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"/>
          <p:cNvSpPr/>
          <p:nvPr/>
        </p:nvSpPr>
        <p:spPr>
          <a:xfrm>
            <a:off x="9000000" y="2880000"/>
            <a:ext cx="108000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"/>
          <p:cNvSpPr/>
          <p:nvPr/>
        </p:nvSpPr>
        <p:spPr>
          <a:xfrm>
            <a:off x="7740000" y="4319640"/>
            <a:ext cx="108000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"/>
          <p:cNvSpPr/>
          <p:nvPr/>
        </p:nvSpPr>
        <p:spPr>
          <a:xfrm>
            <a:off x="8460000" y="3780000"/>
            <a:ext cx="180000" cy="1800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"/>
          <p:cNvSpPr/>
          <p:nvPr/>
        </p:nvSpPr>
        <p:spPr>
          <a:xfrm>
            <a:off x="8280000" y="3780000"/>
            <a:ext cx="180000" cy="1800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"/>
          <p:cNvSpPr/>
          <p:nvPr/>
        </p:nvSpPr>
        <p:spPr>
          <a:xfrm>
            <a:off x="8280000" y="3780000"/>
            <a:ext cx="180000" cy="1800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"/>
          <p:cNvSpPr/>
          <p:nvPr/>
        </p:nvSpPr>
        <p:spPr>
          <a:xfrm>
            <a:off x="7920000" y="3780000"/>
            <a:ext cx="180000" cy="1800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2023-04-04T11:17:54Z</dcterms:modified>
  <cp:revision>45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