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4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PH"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PH"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PH"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PH"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PH"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PH"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PH"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PH" sz="4400" b="0" strike="noStrike" spc="-1">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PH" sz="3200" b="0" strike="noStrike" spc="-1">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PH"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Rectangle 6"/>
          <p:cNvSpPr/>
          <p:nvPr/>
        </p:nvSpPr>
        <p:spPr>
          <a:xfrm>
            <a:off x="0" y="0"/>
            <a:ext cx="12178800" cy="684468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7" name="Picture 4"/>
          <p:cNvPicPr/>
          <p:nvPr/>
        </p:nvPicPr>
        <p:blipFill>
          <a:blip r:embed="rId15"/>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w="25560">
            <a:noFill/>
          </a:ln>
        </p:spPr>
        <p:style>
          <a:lnRef idx="0">
            <a:scrgbClr r="0" g="0" b="0"/>
          </a:lnRef>
          <a:fillRef idx="0">
            <a:scrgbClr r="0" g="0" b="0"/>
          </a:fillRef>
          <a:effectRef idx="0">
            <a:scrgbClr r="0" g="0" b="0"/>
          </a:effectRef>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w="25560">
            <a:noFill/>
          </a:ln>
        </p:spPr>
        <p:style>
          <a:lnRef idx="0">
            <a:scrgbClr r="0" g="0" b="0"/>
          </a:lnRef>
          <a:fillRef idx="0">
            <a:scrgbClr r="0" g="0" b="0"/>
          </a:fillRef>
          <a:effectRef idx="0">
            <a:scrgbClr r="0" g="0" b="0"/>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PH" sz="4400" b="0" strike="noStrike" spc="-1">
                <a:latin typeface="Arial"/>
              </a:rPr>
              <a:t>Click to edit the title text format</a:t>
            </a: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PH"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PH" sz="2800" b="0" strike="noStrike" spc="-1">
                <a:latin typeface="Arial"/>
              </a:rPr>
              <a:t>Second Outline Level</a:t>
            </a:r>
          </a:p>
          <a:p>
            <a:pPr marL="1296000" lvl="2" indent="-288000">
              <a:spcBef>
                <a:spcPts val="850"/>
              </a:spcBef>
              <a:buClr>
                <a:srgbClr val="000000"/>
              </a:buClr>
              <a:buSzPct val="45000"/>
              <a:buFont typeface="Wingdings" charset="2"/>
              <a:buChar char=""/>
            </a:pPr>
            <a:r>
              <a:rPr lang="en-PH" sz="2400" b="0" strike="noStrike" spc="-1">
                <a:latin typeface="Arial"/>
              </a:rPr>
              <a:t>Third Outline Level</a:t>
            </a:r>
          </a:p>
          <a:p>
            <a:pPr marL="1728000" lvl="3" indent="-216000">
              <a:spcBef>
                <a:spcPts val="567"/>
              </a:spcBef>
              <a:buClr>
                <a:srgbClr val="000000"/>
              </a:buClr>
              <a:buSzPct val="75000"/>
              <a:buFont typeface="Symbol" charset="2"/>
              <a:buChar char=""/>
            </a:pPr>
            <a:r>
              <a:rPr lang="en-PH" sz="2000" b="0" strike="noStrike" spc="-1">
                <a:latin typeface="Arial"/>
              </a:rPr>
              <a:t>Fourth Outline Level</a:t>
            </a:r>
          </a:p>
          <a:p>
            <a:pPr marL="2160000" lvl="4" indent="-216000">
              <a:spcBef>
                <a:spcPts val="283"/>
              </a:spcBef>
              <a:buClr>
                <a:srgbClr val="000000"/>
              </a:buClr>
              <a:buSzPct val="45000"/>
              <a:buFont typeface="Wingdings" charset="2"/>
              <a:buChar char=""/>
            </a:pPr>
            <a:r>
              <a:rPr lang="en-PH" sz="2000" b="0" strike="noStrike" spc="-1">
                <a:latin typeface="Arial"/>
              </a:rPr>
              <a:t>Fifth Outline Level</a:t>
            </a:r>
          </a:p>
          <a:p>
            <a:pPr marL="2592000" lvl="5" indent="-216000">
              <a:spcBef>
                <a:spcPts val="283"/>
              </a:spcBef>
              <a:buClr>
                <a:srgbClr val="000000"/>
              </a:buClr>
              <a:buSzPct val="45000"/>
              <a:buFont typeface="Wingdings" charset="2"/>
              <a:buChar char=""/>
            </a:pPr>
            <a:r>
              <a:rPr lang="en-PH" sz="2000" b="0" strike="noStrike" spc="-1">
                <a:latin typeface="Arial"/>
              </a:rPr>
              <a:t>Sixth Outline Level</a:t>
            </a:r>
          </a:p>
          <a:p>
            <a:pPr marL="3024000" lvl="6" indent="-216000">
              <a:spcBef>
                <a:spcPts val="283"/>
              </a:spcBef>
              <a:buClr>
                <a:srgbClr val="000000"/>
              </a:buClr>
              <a:buSzPct val="45000"/>
              <a:buFont typeface="Wingdings" charset="2"/>
              <a:buChar char=""/>
            </a:pPr>
            <a:r>
              <a:rPr lang="en-PH"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Picture 18"/>
          <p:cNvPicPr/>
          <p:nvPr/>
        </p:nvPicPr>
        <p:blipFill>
          <a:blip r:embed="rId14"/>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w="25560">
            <a:noFill/>
          </a:ln>
        </p:spPr>
        <p:style>
          <a:lnRef idx="0">
            <a:scrgbClr r="0" g="0" b="0"/>
          </a:lnRef>
          <a:fillRef idx="0">
            <a:scrgbClr r="0" g="0" b="0"/>
          </a:fillRef>
          <a:effectRef idx="0">
            <a:scrgbClr r="0" g="0" b="0"/>
          </a:effectRef>
          <a:fontRef idx="minor"/>
        </p:style>
      </p:sp>
      <p:pic>
        <p:nvPicPr>
          <p:cNvPr id="44" name="Picture 10"/>
          <p:cNvPicPr/>
          <p:nvPr/>
        </p:nvPicPr>
        <p:blipFill>
          <a:blip r:embed="rId15"/>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PH" sz="1800" b="0" strike="noStrike" spc="-1">
                <a:solidFill>
                  <a:srgbClr val="FFFFFF"/>
                </a:solidFill>
                <a:latin typeface="Montserrat Medium"/>
                <a:ea typeface="DejaVu Sans"/>
              </a:rPr>
              <a:t>Rex Curriculum Resource </a:t>
            </a:r>
            <a:endParaRPr lang="en-PH" sz="1800" b="0" strike="noStrike" spc="-1">
              <a:latin typeface="Arial"/>
            </a:endParaRPr>
          </a:p>
        </p:txBody>
      </p:sp>
      <p:sp>
        <p:nvSpPr>
          <p:cNvPr id="46" name="TextBox 11"/>
          <p:cNvSpPr/>
          <p:nvPr/>
        </p:nvSpPr>
        <p:spPr>
          <a:xfrm>
            <a:off x="9452520" y="6352200"/>
            <a:ext cx="26100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PH" sz="1800" b="0" strike="noStrike" spc="-1">
                <a:solidFill>
                  <a:srgbClr val="FFFFFF"/>
                </a:solidFill>
                <a:latin typeface="Montserrat Medium"/>
                <a:ea typeface="DejaVu Sans"/>
              </a:rPr>
              <a:t>WWW.REX.COM.PH</a:t>
            </a:r>
            <a:endParaRPr lang="en-PH" sz="1800" b="0" strike="noStrike" spc="-1">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PH" sz="4400" b="0" strike="noStrike" spc="-1">
                <a:latin typeface="Arial"/>
              </a:rPr>
              <a:t>Click to edit the title text format</a:t>
            </a: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PH"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PH" sz="2800" b="0" strike="noStrike" spc="-1">
                <a:latin typeface="Arial"/>
              </a:rPr>
              <a:t>Second Outline Level</a:t>
            </a:r>
          </a:p>
          <a:p>
            <a:pPr marL="1296000" lvl="2" indent="-288000">
              <a:spcBef>
                <a:spcPts val="850"/>
              </a:spcBef>
              <a:buClr>
                <a:srgbClr val="000000"/>
              </a:buClr>
              <a:buSzPct val="45000"/>
              <a:buFont typeface="Wingdings" charset="2"/>
              <a:buChar char=""/>
            </a:pPr>
            <a:r>
              <a:rPr lang="en-PH" sz="2400" b="0" strike="noStrike" spc="-1">
                <a:latin typeface="Arial"/>
              </a:rPr>
              <a:t>Third Outline Level</a:t>
            </a:r>
          </a:p>
          <a:p>
            <a:pPr marL="1728000" lvl="3" indent="-216000">
              <a:spcBef>
                <a:spcPts val="567"/>
              </a:spcBef>
              <a:buClr>
                <a:srgbClr val="000000"/>
              </a:buClr>
              <a:buSzPct val="75000"/>
              <a:buFont typeface="Symbol" charset="2"/>
              <a:buChar char=""/>
            </a:pPr>
            <a:r>
              <a:rPr lang="en-PH" sz="2000" b="0" strike="noStrike" spc="-1">
                <a:latin typeface="Arial"/>
              </a:rPr>
              <a:t>Fourth Outline Level</a:t>
            </a:r>
          </a:p>
          <a:p>
            <a:pPr marL="2160000" lvl="4" indent="-216000">
              <a:spcBef>
                <a:spcPts val="283"/>
              </a:spcBef>
              <a:buClr>
                <a:srgbClr val="000000"/>
              </a:buClr>
              <a:buSzPct val="45000"/>
              <a:buFont typeface="Wingdings" charset="2"/>
              <a:buChar char=""/>
            </a:pPr>
            <a:r>
              <a:rPr lang="en-PH" sz="2000" b="0" strike="noStrike" spc="-1">
                <a:latin typeface="Arial"/>
              </a:rPr>
              <a:t>Fifth Outline Level</a:t>
            </a:r>
          </a:p>
          <a:p>
            <a:pPr marL="2592000" lvl="5" indent="-216000">
              <a:spcBef>
                <a:spcPts val="283"/>
              </a:spcBef>
              <a:buClr>
                <a:srgbClr val="000000"/>
              </a:buClr>
              <a:buSzPct val="45000"/>
              <a:buFont typeface="Wingdings" charset="2"/>
              <a:buChar char=""/>
            </a:pPr>
            <a:r>
              <a:rPr lang="en-PH" sz="2000" b="0" strike="noStrike" spc="-1">
                <a:latin typeface="Arial"/>
              </a:rPr>
              <a:t>Sixth Outline Level</a:t>
            </a:r>
          </a:p>
          <a:p>
            <a:pPr marL="3024000" lvl="6" indent="-216000">
              <a:spcBef>
                <a:spcPts val="283"/>
              </a:spcBef>
              <a:buClr>
                <a:srgbClr val="000000"/>
              </a:buClr>
              <a:buSzPct val="45000"/>
              <a:buFont typeface="Wingdings" charset="2"/>
              <a:buChar char=""/>
            </a:pPr>
            <a:r>
              <a:rPr lang="en-PH"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14"/>
          <a:stretch/>
        </p:blipFill>
        <p:spPr>
          <a:xfrm>
            <a:off x="2755800" y="1508760"/>
            <a:ext cx="6603120" cy="3371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PH" sz="4400" b="0" strike="noStrike" spc="-1">
                <a:latin typeface="Arial"/>
              </a:rPr>
              <a:t>Click to edit the title text format</a:t>
            </a: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PH"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PH" sz="2800" b="0" strike="noStrike" spc="-1">
                <a:latin typeface="Arial"/>
              </a:rPr>
              <a:t>Second Outline Level</a:t>
            </a:r>
          </a:p>
          <a:p>
            <a:pPr marL="1296000" lvl="2" indent="-288000">
              <a:spcBef>
                <a:spcPts val="850"/>
              </a:spcBef>
              <a:buClr>
                <a:srgbClr val="000000"/>
              </a:buClr>
              <a:buSzPct val="45000"/>
              <a:buFont typeface="Wingdings" charset="2"/>
              <a:buChar char=""/>
            </a:pPr>
            <a:r>
              <a:rPr lang="en-PH" sz="2400" b="0" strike="noStrike" spc="-1">
                <a:latin typeface="Arial"/>
              </a:rPr>
              <a:t>Third Outline Level</a:t>
            </a:r>
          </a:p>
          <a:p>
            <a:pPr marL="1728000" lvl="3" indent="-216000">
              <a:spcBef>
                <a:spcPts val="567"/>
              </a:spcBef>
              <a:buClr>
                <a:srgbClr val="000000"/>
              </a:buClr>
              <a:buSzPct val="75000"/>
              <a:buFont typeface="Symbol" charset="2"/>
              <a:buChar char=""/>
            </a:pPr>
            <a:r>
              <a:rPr lang="en-PH" sz="2000" b="0" strike="noStrike" spc="-1">
                <a:latin typeface="Arial"/>
              </a:rPr>
              <a:t>Fourth Outline Level</a:t>
            </a:r>
          </a:p>
          <a:p>
            <a:pPr marL="2160000" lvl="4" indent="-216000">
              <a:spcBef>
                <a:spcPts val="283"/>
              </a:spcBef>
              <a:buClr>
                <a:srgbClr val="000000"/>
              </a:buClr>
              <a:buSzPct val="45000"/>
              <a:buFont typeface="Wingdings" charset="2"/>
              <a:buChar char=""/>
            </a:pPr>
            <a:r>
              <a:rPr lang="en-PH" sz="2000" b="0" strike="noStrike" spc="-1">
                <a:latin typeface="Arial"/>
              </a:rPr>
              <a:t>Fifth Outline Level</a:t>
            </a:r>
          </a:p>
          <a:p>
            <a:pPr marL="2592000" lvl="5" indent="-216000">
              <a:spcBef>
                <a:spcPts val="283"/>
              </a:spcBef>
              <a:buClr>
                <a:srgbClr val="000000"/>
              </a:buClr>
              <a:buSzPct val="45000"/>
              <a:buFont typeface="Wingdings" charset="2"/>
              <a:buChar char=""/>
            </a:pPr>
            <a:r>
              <a:rPr lang="en-PH" sz="2000" b="0" strike="noStrike" spc="-1">
                <a:latin typeface="Arial"/>
              </a:rPr>
              <a:t>Sixth Outline Level</a:t>
            </a:r>
          </a:p>
          <a:p>
            <a:pPr marL="3024000" lvl="6" indent="-216000">
              <a:spcBef>
                <a:spcPts val="283"/>
              </a:spcBef>
              <a:buClr>
                <a:srgbClr val="000000"/>
              </a:buClr>
              <a:buSzPct val="45000"/>
              <a:buFont typeface="Wingdings" charset="2"/>
              <a:buChar char=""/>
            </a:pPr>
            <a:r>
              <a:rPr lang="en-PH"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8"/>
          <p:cNvSpPr/>
          <p:nvPr/>
        </p:nvSpPr>
        <p:spPr>
          <a:xfrm>
            <a:off x="4140000" y="2376000"/>
            <a:ext cx="773856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3600" b="1" strike="noStrike" spc="-1">
                <a:solidFill>
                  <a:srgbClr val="FFFFFF"/>
                </a:solidFill>
                <a:latin typeface="Montserrat medium"/>
                <a:ea typeface="PingFang SC"/>
              </a:rPr>
              <a:t>Classifying Materials as Solids, Liquids, Or Gases Based </a:t>
            </a:r>
            <a:endParaRPr lang="en-PH" sz="3600" b="0" strike="noStrike" spc="-1">
              <a:latin typeface="Arial"/>
            </a:endParaRPr>
          </a:p>
          <a:p>
            <a:pPr algn="ctr">
              <a:lnSpc>
                <a:spcPct val="100000"/>
              </a:lnSpc>
              <a:buNone/>
            </a:pPr>
            <a:r>
              <a:rPr lang="en-US" sz="3600" b="1" strike="noStrike" spc="-1">
                <a:solidFill>
                  <a:srgbClr val="FFFFFF"/>
                </a:solidFill>
                <a:latin typeface="Montserrat medium"/>
                <a:ea typeface="PingFang SC"/>
              </a:rPr>
              <a:t>on Their Observable </a:t>
            </a:r>
            <a:endParaRPr lang="en-PH" sz="3600" b="0" strike="noStrike" spc="-1">
              <a:latin typeface="Arial"/>
            </a:endParaRPr>
          </a:p>
          <a:p>
            <a:pPr algn="ctr">
              <a:lnSpc>
                <a:spcPct val="100000"/>
              </a:lnSpc>
              <a:buNone/>
            </a:pPr>
            <a:r>
              <a:rPr lang="en-US" sz="3600" b="1" strike="noStrike" spc="-1">
                <a:solidFill>
                  <a:srgbClr val="FFFFFF"/>
                </a:solidFill>
                <a:latin typeface="Montserrat medium"/>
                <a:ea typeface="PingFang SC"/>
              </a:rPr>
              <a:t>Characteristics</a:t>
            </a:r>
            <a:endParaRPr lang="en-PH"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154"/>
          <p:cNvPicPr/>
          <p:nvPr/>
        </p:nvPicPr>
        <p:blipFill>
          <a:blip r:embed="rId2"/>
          <a:srcRect t="604" r="3454"/>
          <a:stretch/>
        </p:blipFill>
        <p:spPr>
          <a:xfrm>
            <a:off x="6120000" y="1080000"/>
            <a:ext cx="5039280" cy="4319640"/>
          </a:xfrm>
          <a:prstGeom prst="rect">
            <a:avLst/>
          </a:prstGeom>
          <a:ln w="0">
            <a:noFill/>
          </a:ln>
        </p:spPr>
      </p:pic>
      <p:sp>
        <p:nvSpPr>
          <p:cNvPr id="156" name="Rectangle 155"/>
          <p:cNvSpPr/>
          <p:nvPr/>
        </p:nvSpPr>
        <p:spPr>
          <a:xfrm>
            <a:off x="1080000" y="1080000"/>
            <a:ext cx="5039640" cy="449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1800" b="1" strike="noStrike" spc="-1">
                <a:highlight>
                  <a:srgbClr val="F6F9D4"/>
                </a:highlight>
                <a:latin typeface="Lato"/>
              </a:rPr>
              <a:t>Liquids</a:t>
            </a:r>
            <a:endParaRPr lang="en-PH" sz="1800" b="0" strike="noStrike" spc="-1">
              <a:latin typeface="Arial"/>
            </a:endParaRPr>
          </a:p>
          <a:p>
            <a:pPr algn="just">
              <a:lnSpc>
                <a:spcPct val="200000"/>
              </a:lnSpc>
              <a:buNone/>
            </a:pPr>
            <a:r>
              <a:rPr lang="en-PH" sz="1800" b="0" strike="noStrike" spc="-1">
                <a:latin typeface="Lato"/>
              </a:rPr>
              <a:t>	Compared to molecules in solids, the molecules in liquids are farther apart from each other. The force of attraction among the molecules is weak. They always move, roll, slide, or bump to each </a:t>
            </a:r>
            <a:r>
              <a:rPr lang="en-PH" sz="1800" b="0" strike="noStrike" spc="-1">
                <a:latin typeface="Lato"/>
                <a:ea typeface="€Î›âþ"/>
              </a:rPr>
              <a:t>other. This is the reason why liquids can change shape. Liquids take the shape of their container.</a:t>
            </a:r>
            <a:endParaRPr lang="en-PH" sz="1800" b="0" strike="noStrike" spc="-1">
              <a:latin typeface="Arial"/>
            </a:endParaRPr>
          </a:p>
        </p:txBody>
      </p:sp>
      <p:sp>
        <p:nvSpPr>
          <p:cNvPr id="157" name="Rectangle 156"/>
          <p:cNvSpPr/>
          <p:nvPr/>
        </p:nvSpPr>
        <p:spPr>
          <a:xfrm>
            <a:off x="7236000" y="5400000"/>
            <a:ext cx="3599640" cy="42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Liquid molecules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p:cNvPicPr/>
          <p:nvPr/>
        </p:nvPicPr>
        <p:blipFill>
          <a:blip r:embed="rId2"/>
          <a:stretch/>
        </p:blipFill>
        <p:spPr>
          <a:xfrm>
            <a:off x="540000" y="275760"/>
            <a:ext cx="3059640" cy="2783880"/>
          </a:xfrm>
          <a:prstGeom prst="rect">
            <a:avLst/>
          </a:prstGeom>
          <a:ln w="0">
            <a:noFill/>
          </a:ln>
        </p:spPr>
      </p:pic>
      <p:sp>
        <p:nvSpPr>
          <p:cNvPr id="159" name="Rectangle 158"/>
          <p:cNvSpPr/>
          <p:nvPr/>
        </p:nvSpPr>
        <p:spPr>
          <a:xfrm>
            <a:off x="3780000" y="552240"/>
            <a:ext cx="5579640" cy="173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buNone/>
            </a:pPr>
            <a:r>
              <a:rPr lang="en-PH" sz="1800" b="1" strike="noStrike" spc="-1">
                <a:latin typeface="Lato"/>
              </a:rPr>
              <a:t>Liquids also have properties:</a:t>
            </a:r>
            <a:endParaRPr lang="en-PH" sz="1800" b="0" strike="noStrike" spc="-1">
              <a:latin typeface="Arial"/>
            </a:endParaRPr>
          </a:p>
          <a:p>
            <a:pPr algn="just">
              <a:lnSpc>
                <a:spcPct val="150000"/>
              </a:lnSpc>
              <a:buNone/>
            </a:pPr>
            <a:r>
              <a:rPr lang="en-PH" sz="1800" b="1" strike="noStrike" spc="-1">
                <a:latin typeface="Lato"/>
              </a:rPr>
              <a:t>1. Liquids</a:t>
            </a:r>
            <a:r>
              <a:rPr lang="en-PH" sz="1800" b="0" strike="noStrike" spc="-1">
                <a:latin typeface="Lato"/>
              </a:rPr>
              <a:t> may dissolve some solids. When sugar is placed in  water, it melts or dissolves. Sugar breaks and spreads out.</a:t>
            </a:r>
            <a:endParaRPr lang="en-PH" sz="1800" b="0" strike="noStrike" spc="-1">
              <a:latin typeface="Arial"/>
            </a:endParaRPr>
          </a:p>
        </p:txBody>
      </p:sp>
      <p:pic>
        <p:nvPicPr>
          <p:cNvPr id="160" name="Picture 159"/>
          <p:cNvPicPr/>
          <p:nvPr/>
        </p:nvPicPr>
        <p:blipFill>
          <a:blip r:embed="rId3"/>
          <a:stretch/>
        </p:blipFill>
        <p:spPr>
          <a:xfrm>
            <a:off x="7740000" y="2169720"/>
            <a:ext cx="3959640" cy="3945960"/>
          </a:xfrm>
          <a:prstGeom prst="rect">
            <a:avLst/>
          </a:prstGeom>
          <a:ln w="0">
            <a:noFill/>
          </a:ln>
        </p:spPr>
      </p:pic>
      <p:sp>
        <p:nvSpPr>
          <p:cNvPr id="161" name="Rectangle 160"/>
          <p:cNvSpPr/>
          <p:nvPr/>
        </p:nvSpPr>
        <p:spPr>
          <a:xfrm>
            <a:off x="900000" y="3168000"/>
            <a:ext cx="7163640" cy="297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buNone/>
            </a:pPr>
            <a:r>
              <a:rPr lang="en-PH" sz="1800" b="1" strike="noStrike" spc="-1">
                <a:latin typeface="Lato"/>
              </a:rPr>
              <a:t>2. </a:t>
            </a:r>
            <a:r>
              <a:rPr lang="en-PH" sz="1800" b="0" strike="noStrike" spc="-1">
                <a:latin typeface="Lato"/>
              </a:rPr>
              <a:t>Some liquids, like water, flow easily. Other liquids, like oil, flow very </a:t>
            </a:r>
            <a:endParaRPr lang="en-PH" sz="1800" b="0" strike="noStrike" spc="-1">
              <a:latin typeface="Arial"/>
            </a:endParaRPr>
          </a:p>
          <a:p>
            <a:pPr algn="just">
              <a:lnSpc>
                <a:spcPct val="150000"/>
              </a:lnSpc>
              <a:buNone/>
            </a:pPr>
            <a:r>
              <a:rPr lang="en-PH" sz="1800" b="0" strike="noStrike" spc="-1">
                <a:latin typeface="Lato"/>
              </a:rPr>
              <a:t>slowly. Liquids that fl ow very slowly are described as viscous.</a:t>
            </a:r>
            <a:endParaRPr lang="en-PH" sz="1800" b="0" strike="noStrike" spc="-1">
              <a:latin typeface="Arial"/>
            </a:endParaRPr>
          </a:p>
          <a:p>
            <a:pPr algn="just">
              <a:lnSpc>
                <a:spcPct val="150000"/>
              </a:lnSpc>
              <a:buNone/>
            </a:pPr>
            <a:r>
              <a:rPr lang="en-PH" sz="1800" b="0" strike="noStrike" spc="-1">
                <a:latin typeface="Lato"/>
                <a:ea typeface="€Î›âþ"/>
              </a:rPr>
              <a:t>	</a:t>
            </a:r>
            <a:r>
              <a:rPr lang="en-PH" sz="1800" b="1" strike="noStrike" spc="-1">
                <a:latin typeface="Lato"/>
                <a:ea typeface="€Î›âþ"/>
              </a:rPr>
              <a:t>Viscosity</a:t>
            </a:r>
            <a:r>
              <a:rPr lang="en-PH" sz="1800" b="0" strike="noStrike" spc="-1">
                <a:latin typeface="Lato"/>
                <a:ea typeface="€Î›âþ"/>
              </a:rPr>
              <a:t> is the resistance of a liquid to flow. This is because the </a:t>
            </a:r>
            <a:endParaRPr lang="en-PH" sz="1800" b="0" strike="noStrike" spc="-1">
              <a:latin typeface="Arial"/>
            </a:endParaRPr>
          </a:p>
          <a:p>
            <a:pPr algn="just">
              <a:lnSpc>
                <a:spcPct val="150000"/>
              </a:lnSpc>
              <a:buNone/>
            </a:pPr>
            <a:r>
              <a:rPr lang="en-PH" sz="1800" b="0" strike="noStrike" spc="-1">
                <a:latin typeface="Lato"/>
                <a:ea typeface="€Î›âþ"/>
              </a:rPr>
              <a:t>molecules in a viscous material are strongly attached to each other.</a:t>
            </a:r>
            <a:endParaRPr lang="en-PH" sz="1800" b="0" strike="noStrike" spc="-1">
              <a:latin typeface="Arial"/>
            </a:endParaRPr>
          </a:p>
          <a:p>
            <a:pPr algn="just">
              <a:lnSpc>
                <a:spcPct val="150000"/>
              </a:lnSpc>
              <a:buNone/>
            </a:pPr>
            <a:r>
              <a:rPr lang="en-PH" sz="1800" b="0" strike="noStrike" spc="-1">
                <a:latin typeface="Lato"/>
                <a:ea typeface="€Î›âþ"/>
              </a:rPr>
              <a:t>	Which flows easily: evaporated milk or condensed milk?</a:t>
            </a:r>
            <a:endParaRPr lang="en-PH" sz="1800" b="0" strike="noStrike" spc="-1">
              <a:latin typeface="Arial"/>
            </a:endParaRPr>
          </a:p>
          <a:p>
            <a:pPr algn="just">
              <a:lnSpc>
                <a:spcPct val="150000"/>
              </a:lnSpc>
              <a:buNone/>
            </a:pPr>
            <a:r>
              <a:rPr lang="en-PH" sz="1800" b="0" strike="noStrike" spc="-1">
                <a:latin typeface="Lato"/>
                <a:ea typeface="€Î›âþ"/>
              </a:rPr>
              <a:t>	The condensed milk that does not flow easily is more viscous </a:t>
            </a:r>
            <a:endParaRPr lang="en-PH" sz="1800" b="0" strike="noStrike" spc="-1">
              <a:latin typeface="Arial"/>
            </a:endParaRPr>
          </a:p>
          <a:p>
            <a:pPr algn="just">
              <a:lnSpc>
                <a:spcPct val="150000"/>
              </a:lnSpc>
              <a:buNone/>
            </a:pPr>
            <a:r>
              <a:rPr lang="en-PH" sz="1800" b="0" strike="noStrike" spc="-1">
                <a:latin typeface="Lato"/>
                <a:ea typeface="€Î›âþ"/>
              </a:rPr>
              <a:t>than the evaporated milk that flows easily.</a:t>
            </a:r>
            <a:endParaRPr lang="en-PH" sz="1800" b="0" strike="noStrike" spc="-1">
              <a:latin typeface="Arial"/>
            </a:endParaRPr>
          </a:p>
        </p:txBody>
      </p:sp>
      <p:sp>
        <p:nvSpPr>
          <p:cNvPr id="162" name="Rectangle 161"/>
          <p:cNvSpPr/>
          <p:nvPr/>
        </p:nvSpPr>
        <p:spPr>
          <a:xfrm>
            <a:off x="7740000" y="5652000"/>
            <a:ext cx="3599640" cy="46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How different liquids flow.</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p:nvPr/>
        </p:nvPicPr>
        <p:blipFill>
          <a:blip r:embed="rId2"/>
          <a:stretch/>
        </p:blipFill>
        <p:spPr>
          <a:xfrm>
            <a:off x="7560000" y="965880"/>
            <a:ext cx="4499640" cy="4253760"/>
          </a:xfrm>
          <a:prstGeom prst="rect">
            <a:avLst/>
          </a:prstGeom>
          <a:ln w="0">
            <a:noFill/>
          </a:ln>
        </p:spPr>
      </p:pic>
      <p:sp>
        <p:nvSpPr>
          <p:cNvPr id="164" name="Rectangle 163"/>
          <p:cNvSpPr/>
          <p:nvPr/>
        </p:nvSpPr>
        <p:spPr>
          <a:xfrm>
            <a:off x="684000" y="36000"/>
            <a:ext cx="7055640" cy="618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2000" b="1" strike="noStrike" spc="-1">
                <a:highlight>
                  <a:srgbClr val="F6F9D4"/>
                </a:highlight>
                <a:latin typeface="Lato"/>
              </a:rPr>
              <a:t>Gases</a:t>
            </a:r>
            <a:endParaRPr lang="en-PH" sz="2000" b="0" strike="noStrike" spc="-1">
              <a:latin typeface="Arial"/>
            </a:endParaRPr>
          </a:p>
          <a:p>
            <a:pPr algn="just">
              <a:lnSpc>
                <a:spcPct val="200000"/>
              </a:lnSpc>
              <a:buNone/>
            </a:pPr>
            <a:r>
              <a:rPr lang="en-PH" sz="1800" b="0" strike="noStrike" spc="-1">
                <a:latin typeface="Lato"/>
              </a:rPr>
              <a:t>	In gases, the molecules are farther apart compared to those of liquids. The molecules bounce off and move in every direction. The force of attraction between the molecules is too weak to hold them close.</a:t>
            </a:r>
            <a:endParaRPr lang="en-PH" sz="1800" b="0" strike="noStrike" spc="-1">
              <a:latin typeface="Arial"/>
            </a:endParaRPr>
          </a:p>
          <a:p>
            <a:pPr algn="just">
              <a:lnSpc>
                <a:spcPct val="200000"/>
              </a:lnSpc>
              <a:buNone/>
            </a:pPr>
            <a:r>
              <a:rPr lang="en-PH" sz="1800" b="0" strike="noStrike" spc="-1">
                <a:latin typeface="Lato"/>
              </a:rPr>
              <a:t>	Take a closed, half-filled bottle of perfume. Now, remove the top cover. Can you smell the scent of the perfume? The molecules of the perfume spread out and fill the room, and soon everyone inside the room can smell the scent of the perfume.</a:t>
            </a:r>
            <a:endParaRPr lang="en-PH" sz="1800" b="0" strike="noStrike" spc="-1">
              <a:latin typeface="Arial"/>
            </a:endParaRPr>
          </a:p>
          <a:p>
            <a:pPr algn="just">
              <a:lnSpc>
                <a:spcPct val="200000"/>
              </a:lnSpc>
              <a:buNone/>
            </a:pPr>
            <a:r>
              <a:rPr lang="en-PH" sz="1800" b="0" strike="noStrike" spc="-1">
                <a:latin typeface="Lato"/>
              </a:rPr>
              <a:t>	The attraction among molecules of any gas is weak, so they can change both their shape and volume.</a:t>
            </a:r>
            <a:endParaRPr lang="en-PH" sz="1800" b="0" strike="noStrike" spc="-1">
              <a:latin typeface="Arial"/>
            </a:endParaRPr>
          </a:p>
        </p:txBody>
      </p:sp>
      <p:sp>
        <p:nvSpPr>
          <p:cNvPr id="165" name="Rectangle 164"/>
          <p:cNvSpPr/>
          <p:nvPr/>
        </p:nvSpPr>
        <p:spPr>
          <a:xfrm>
            <a:off x="8344080" y="5220000"/>
            <a:ext cx="3175560" cy="42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Gas molecules.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reeform 165"/>
          <p:cNvSpPr/>
          <p:nvPr/>
        </p:nvSpPr>
        <p:spPr>
          <a:xfrm>
            <a:off x="720000" y="900000"/>
            <a:ext cx="9720000" cy="3959640"/>
          </a:xfrm>
          <a:custGeom>
            <a:avLst/>
            <a:gdLst/>
            <a:ahLst/>
            <a:cxnLst/>
            <a:rect l="l" t="t" r="r" b="b"/>
            <a:pathLst>
              <a:path w="26502" h="11002">
                <a:moveTo>
                  <a:pt x="1833" y="0"/>
                </a:moveTo>
                <a:lnTo>
                  <a:pt x="1834" y="0"/>
                </a:lnTo>
                <a:cubicBezTo>
                  <a:pt x="1512" y="0"/>
                  <a:pt x="1195" y="85"/>
                  <a:pt x="917" y="246"/>
                </a:cubicBezTo>
                <a:cubicBezTo>
                  <a:pt x="638" y="407"/>
                  <a:pt x="407" y="638"/>
                  <a:pt x="246" y="917"/>
                </a:cubicBezTo>
                <a:cubicBezTo>
                  <a:pt x="85" y="1195"/>
                  <a:pt x="0" y="1512"/>
                  <a:pt x="0" y="1834"/>
                </a:cubicBezTo>
                <a:lnTo>
                  <a:pt x="0" y="9167"/>
                </a:lnTo>
                <a:lnTo>
                  <a:pt x="0" y="9168"/>
                </a:lnTo>
                <a:cubicBezTo>
                  <a:pt x="0" y="9489"/>
                  <a:pt x="85" y="9806"/>
                  <a:pt x="246" y="10084"/>
                </a:cubicBezTo>
                <a:cubicBezTo>
                  <a:pt x="407" y="10363"/>
                  <a:pt x="638" y="10594"/>
                  <a:pt x="917" y="10755"/>
                </a:cubicBezTo>
                <a:cubicBezTo>
                  <a:pt x="1195" y="10916"/>
                  <a:pt x="1512" y="11001"/>
                  <a:pt x="1834" y="11001"/>
                </a:cubicBezTo>
                <a:lnTo>
                  <a:pt x="24667" y="11001"/>
                </a:lnTo>
                <a:lnTo>
                  <a:pt x="24668" y="11001"/>
                </a:lnTo>
                <a:cubicBezTo>
                  <a:pt x="24989" y="11001"/>
                  <a:pt x="25306" y="10916"/>
                  <a:pt x="25584" y="10755"/>
                </a:cubicBezTo>
                <a:cubicBezTo>
                  <a:pt x="25863" y="10594"/>
                  <a:pt x="26094" y="10363"/>
                  <a:pt x="26255" y="10084"/>
                </a:cubicBezTo>
                <a:cubicBezTo>
                  <a:pt x="26416" y="9806"/>
                  <a:pt x="26501" y="9489"/>
                  <a:pt x="26501" y="9168"/>
                </a:cubicBezTo>
                <a:lnTo>
                  <a:pt x="26501" y="1833"/>
                </a:lnTo>
                <a:lnTo>
                  <a:pt x="26501" y="1834"/>
                </a:lnTo>
                <a:lnTo>
                  <a:pt x="26501" y="1834"/>
                </a:lnTo>
                <a:cubicBezTo>
                  <a:pt x="26501" y="1512"/>
                  <a:pt x="26416" y="1195"/>
                  <a:pt x="26255" y="917"/>
                </a:cubicBezTo>
                <a:cubicBezTo>
                  <a:pt x="26094" y="638"/>
                  <a:pt x="25863" y="407"/>
                  <a:pt x="25584" y="246"/>
                </a:cubicBezTo>
                <a:cubicBezTo>
                  <a:pt x="25306" y="85"/>
                  <a:pt x="24989" y="0"/>
                  <a:pt x="24668" y="0"/>
                </a:cubicBezTo>
                <a:lnTo>
                  <a:pt x="1833" y="0"/>
                </a:lnTo>
              </a:path>
            </a:pathLst>
          </a:custGeom>
          <a:solidFill>
            <a:srgbClr val="729FCF">
              <a:alpha val="27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1800" b="0" strike="noStrike" spc="-1">
                <a:solidFill>
                  <a:srgbClr val="000000"/>
                </a:solidFill>
                <a:latin typeface="Lato"/>
                <a:ea typeface="DejaVu Sans"/>
              </a:rPr>
              <a:t>	</a:t>
            </a:r>
            <a:r>
              <a:rPr lang="en-PH" sz="1800" b="1" strike="noStrike" spc="-1">
                <a:solidFill>
                  <a:srgbClr val="000000"/>
                </a:solidFill>
                <a:latin typeface="Lato"/>
                <a:ea typeface="DejaVu Sans"/>
              </a:rPr>
              <a:t>Air</a:t>
            </a:r>
            <a:r>
              <a:rPr lang="en-PH" sz="1800" b="0" strike="noStrike" spc="-1">
                <a:solidFill>
                  <a:srgbClr val="000000"/>
                </a:solidFill>
                <a:latin typeface="Lato"/>
                <a:ea typeface="DejaVu Sans"/>
              </a:rPr>
              <a:t> is an example of gas. Air is colorless, tasteless, and invisible. Air can be squeezed</a:t>
            </a:r>
            <a:endParaRPr lang="en-PH" sz="1800" b="0" strike="noStrike" spc="-1">
              <a:latin typeface="Arial"/>
            </a:endParaRPr>
          </a:p>
          <a:p>
            <a:pPr algn="just">
              <a:lnSpc>
                <a:spcPct val="200000"/>
              </a:lnSpc>
              <a:buNone/>
            </a:pPr>
            <a:r>
              <a:rPr lang="en-PH" sz="1800" b="0" strike="noStrike" spc="-1">
                <a:solidFill>
                  <a:srgbClr val="000000"/>
                </a:solidFill>
                <a:latin typeface="Lato"/>
                <a:ea typeface="DejaVu Sans"/>
              </a:rPr>
              <a:t>or compressed. As you press the balloon, it feels harder as it occupies a smaller space. Air can be pushed from both sides (left and right).</a:t>
            </a:r>
            <a:endParaRPr lang="en-PH" sz="1800" b="0" strike="noStrike" spc="-1">
              <a:latin typeface="Arial"/>
            </a:endParaRPr>
          </a:p>
          <a:p>
            <a:pPr algn="just">
              <a:lnSpc>
                <a:spcPct val="200000"/>
              </a:lnSpc>
              <a:buNone/>
            </a:pPr>
            <a:r>
              <a:rPr lang="en-PH" sz="1800" b="0" strike="noStrike" spc="-1">
                <a:solidFill>
                  <a:srgbClr val="000000"/>
                </a:solidFill>
                <a:latin typeface="Lato"/>
                <a:ea typeface="DejaVu Sans"/>
              </a:rPr>
              <a:t>	Moreover, air has heaviness. Gas has definite mass and no definite shape and volume. This heaviness is also called weight.</a:t>
            </a:r>
            <a:endParaRPr lang="en-PH" sz="1800" b="0" strike="noStrike" spc="-1">
              <a:latin typeface="Arial"/>
            </a:endParaRPr>
          </a:p>
          <a:p>
            <a:pPr algn="just">
              <a:lnSpc>
                <a:spcPct val="200000"/>
              </a:lnSpc>
              <a:buNone/>
            </a:pPr>
            <a:r>
              <a:rPr lang="en-PH" sz="1800" b="0" strike="noStrike" spc="-1">
                <a:solidFill>
                  <a:srgbClr val="000000"/>
                </a:solidFill>
                <a:latin typeface="Lato"/>
                <a:ea typeface="DejaVu Sans"/>
              </a:rPr>
              <a:t>Examples of gases are oxygen, carbon dioxide, and cooking gas.</a:t>
            </a:r>
            <a:endParaRPr lang="en-PH" sz="1800" b="0" strike="noStrike" spc="-1">
              <a:latin typeface="Arial"/>
            </a:endParaRPr>
          </a:p>
        </p:txBody>
      </p:sp>
      <p:pic>
        <p:nvPicPr>
          <p:cNvPr id="167" name="Picture 166"/>
          <p:cNvPicPr/>
          <p:nvPr/>
        </p:nvPicPr>
        <p:blipFill>
          <a:blip r:embed="rId2"/>
          <a:srcRect l="4163" t="9994" r="7" b="10012"/>
          <a:stretch/>
        </p:blipFill>
        <p:spPr>
          <a:xfrm>
            <a:off x="7920000" y="4500000"/>
            <a:ext cx="4139280" cy="1439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1080000" y="510480"/>
            <a:ext cx="9539640" cy="110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buNone/>
            </a:pPr>
            <a:r>
              <a:rPr lang="en-PH" sz="1800" b="1" strike="noStrike" spc="-1">
                <a:latin typeface="Lato"/>
              </a:rPr>
              <a:t>Comparing the Characteristics/Properties of States of Matter</a:t>
            </a:r>
            <a:endParaRPr lang="en-PH" sz="1800" b="0" strike="noStrike" spc="-1">
              <a:latin typeface="Arial"/>
            </a:endParaRPr>
          </a:p>
          <a:p>
            <a:pPr algn="just">
              <a:lnSpc>
                <a:spcPct val="150000"/>
              </a:lnSpc>
              <a:buNone/>
            </a:pPr>
            <a:r>
              <a:rPr lang="en-PH" sz="1800" b="0" strike="noStrike" spc="-1">
                <a:latin typeface="Lato"/>
              </a:rPr>
              <a:t>Below is a table that shows the characteristics of the different states of matter:</a:t>
            </a:r>
            <a:endParaRPr lang="en-PH" sz="1800" b="0" strike="noStrike" spc="-1">
              <a:latin typeface="Arial"/>
            </a:endParaRPr>
          </a:p>
        </p:txBody>
      </p:sp>
      <p:graphicFrame>
        <p:nvGraphicFramePr>
          <p:cNvPr id="169" name="Table 168"/>
          <p:cNvGraphicFramePr/>
          <p:nvPr/>
        </p:nvGraphicFramePr>
        <p:xfrm>
          <a:off x="1210320" y="1697760"/>
          <a:ext cx="10129320" cy="3845880"/>
        </p:xfrm>
        <a:graphic>
          <a:graphicData uri="http://schemas.openxmlformats.org/drawingml/2006/table">
            <a:tbl>
              <a:tblPr/>
              <a:tblGrid>
                <a:gridCol w="1641240"/>
                <a:gridCol w="2431440"/>
                <a:gridCol w="2614320"/>
                <a:gridCol w="3442680"/>
              </a:tblGrid>
              <a:tr h="960840">
                <a:tc>
                  <a:txBody>
                    <a:bodyPr/>
                    <a:lstStyle/>
                    <a:p>
                      <a:pPr algn="ctr">
                        <a:lnSpc>
                          <a:spcPct val="100000"/>
                        </a:lnSpc>
                        <a:buNone/>
                      </a:pPr>
                      <a:r>
                        <a:rPr lang="en-PH" sz="1800" b="1" strike="noStrike" spc="-1">
                          <a:latin typeface="Lato"/>
                        </a:rPr>
                        <a:t>State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a:lstStyle/>
                    <a:p>
                      <a:pPr algn="ctr">
                        <a:lnSpc>
                          <a:spcPct val="100000"/>
                        </a:lnSpc>
                        <a:buNone/>
                      </a:pPr>
                      <a:r>
                        <a:rPr lang="en-PH" sz="1800" b="1" strike="noStrike" spc="-1">
                          <a:latin typeface="Lato"/>
                        </a:rPr>
                        <a:t>Mass</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a:lstStyle/>
                    <a:p>
                      <a:pPr algn="ctr">
                        <a:lnSpc>
                          <a:spcPct val="100000"/>
                        </a:lnSpc>
                        <a:buNone/>
                      </a:pPr>
                      <a:r>
                        <a:rPr lang="en-PH" sz="1800" b="1" strike="noStrike" spc="-1">
                          <a:latin typeface="Lato"/>
                        </a:rPr>
                        <a:t>Volume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a:lstStyle/>
                    <a:p>
                      <a:pPr algn="ctr">
                        <a:lnSpc>
                          <a:spcPct val="100000"/>
                        </a:lnSpc>
                        <a:buNone/>
                      </a:pPr>
                      <a:r>
                        <a:rPr lang="en-PH" sz="1800" b="1" strike="noStrike" spc="-1">
                          <a:latin typeface="Lato"/>
                        </a:rPr>
                        <a:t>Shape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960840">
                <a:tc>
                  <a:txBody>
                    <a:bodyPr/>
                    <a:lstStyle/>
                    <a:p>
                      <a:pPr>
                        <a:lnSpc>
                          <a:spcPct val="100000"/>
                        </a:lnSpc>
                        <a:buNone/>
                      </a:pPr>
                      <a:r>
                        <a:rPr lang="en-PH" sz="1800" b="0" strike="noStrike" spc="-1">
                          <a:latin typeface="Lato"/>
                        </a:rPr>
                        <a:t>Solid</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Definite mass</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Definite volume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Has definite shape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960840">
                <a:tc>
                  <a:txBody>
                    <a:bodyPr/>
                    <a:lstStyle/>
                    <a:p>
                      <a:pPr>
                        <a:lnSpc>
                          <a:spcPct val="100000"/>
                        </a:lnSpc>
                        <a:buNone/>
                      </a:pPr>
                      <a:r>
                        <a:rPr lang="en-PH" sz="1800" b="0" strike="noStrike" spc="-1">
                          <a:latin typeface="Lato"/>
                        </a:rPr>
                        <a:t>Liquid</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Definite mass</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Definite volume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rPr>
                        <a:t>Takes the shape of the container</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963720">
                <a:tc>
                  <a:txBody>
                    <a:bodyPr/>
                    <a:lstStyle/>
                    <a:p>
                      <a:pPr>
                        <a:lnSpc>
                          <a:spcPct val="100000"/>
                        </a:lnSpc>
                        <a:buNone/>
                      </a:pPr>
                      <a:r>
                        <a:rPr lang="en-PH" sz="1800" b="0" strike="noStrike" spc="-1">
                          <a:latin typeface="Lato"/>
                        </a:rPr>
                        <a:t>Gas</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Definite mass</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No definite volume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a:lstStyle/>
                    <a:p>
                      <a:pPr>
                        <a:lnSpc>
                          <a:spcPct val="100000"/>
                        </a:lnSpc>
                        <a:buNone/>
                      </a:pPr>
                      <a:r>
                        <a:rPr lang="en-PH" sz="1800" b="0" strike="noStrike" spc="-1">
                          <a:latin typeface="Lato"/>
                          <a:ea typeface="€Î›âþ"/>
                        </a:rPr>
                        <a:t>No definite shape</a:t>
                      </a:r>
                      <a:endParaRPr lang="en-PH" sz="1800" b="0" strike="noStrike" spc="-1">
                        <a:latin typeface="Arial"/>
                      </a:endParaRPr>
                    </a:p>
                  </a:txBody>
                  <a:tcPr marL="90000" marR="90000" anchor="ctr">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reeform 169"/>
          <p:cNvSpPr/>
          <p:nvPr/>
        </p:nvSpPr>
        <p:spPr>
          <a:xfrm>
            <a:off x="900000" y="1080000"/>
            <a:ext cx="10260000" cy="4679640"/>
          </a:xfrm>
          <a:custGeom>
            <a:avLst/>
            <a:gdLst/>
            <a:ahLst/>
            <a:cxnLst/>
            <a:rect l="l" t="t" r="r" b="b"/>
            <a:pathLst>
              <a:path w="27502" h="13002">
                <a:moveTo>
                  <a:pt x="2166" y="0"/>
                </a:moveTo>
                <a:lnTo>
                  <a:pt x="2167" y="0"/>
                </a:lnTo>
                <a:cubicBezTo>
                  <a:pt x="1786" y="0"/>
                  <a:pt x="1413" y="100"/>
                  <a:pt x="1083" y="290"/>
                </a:cubicBezTo>
                <a:cubicBezTo>
                  <a:pt x="754" y="480"/>
                  <a:pt x="480" y="754"/>
                  <a:pt x="290" y="1083"/>
                </a:cubicBezTo>
                <a:cubicBezTo>
                  <a:pt x="100" y="1413"/>
                  <a:pt x="0" y="1786"/>
                  <a:pt x="0" y="2167"/>
                </a:cubicBezTo>
                <a:lnTo>
                  <a:pt x="0" y="10834"/>
                </a:lnTo>
                <a:lnTo>
                  <a:pt x="0" y="10834"/>
                </a:lnTo>
                <a:cubicBezTo>
                  <a:pt x="0" y="11215"/>
                  <a:pt x="100" y="11588"/>
                  <a:pt x="290" y="11918"/>
                </a:cubicBezTo>
                <a:cubicBezTo>
                  <a:pt x="480" y="12247"/>
                  <a:pt x="754" y="12521"/>
                  <a:pt x="1083" y="12711"/>
                </a:cubicBezTo>
                <a:cubicBezTo>
                  <a:pt x="1413" y="12901"/>
                  <a:pt x="1786" y="13001"/>
                  <a:pt x="2167" y="13001"/>
                </a:cubicBezTo>
                <a:lnTo>
                  <a:pt x="25334" y="13001"/>
                </a:lnTo>
                <a:lnTo>
                  <a:pt x="25334" y="13001"/>
                </a:lnTo>
                <a:cubicBezTo>
                  <a:pt x="25715" y="13001"/>
                  <a:pt x="26088" y="12901"/>
                  <a:pt x="26418" y="12711"/>
                </a:cubicBezTo>
                <a:cubicBezTo>
                  <a:pt x="26747" y="12521"/>
                  <a:pt x="27021" y="12247"/>
                  <a:pt x="27211" y="11918"/>
                </a:cubicBezTo>
                <a:cubicBezTo>
                  <a:pt x="27401" y="11588"/>
                  <a:pt x="27501" y="11215"/>
                  <a:pt x="27501" y="10834"/>
                </a:cubicBezTo>
                <a:lnTo>
                  <a:pt x="27501" y="2166"/>
                </a:lnTo>
                <a:lnTo>
                  <a:pt x="27501" y="2167"/>
                </a:lnTo>
                <a:lnTo>
                  <a:pt x="27501" y="2167"/>
                </a:lnTo>
                <a:cubicBezTo>
                  <a:pt x="27501" y="1786"/>
                  <a:pt x="27401" y="1413"/>
                  <a:pt x="27211" y="1083"/>
                </a:cubicBezTo>
                <a:cubicBezTo>
                  <a:pt x="27021" y="754"/>
                  <a:pt x="26747" y="480"/>
                  <a:pt x="26418" y="290"/>
                </a:cubicBezTo>
                <a:cubicBezTo>
                  <a:pt x="26088" y="100"/>
                  <a:pt x="25715" y="0"/>
                  <a:pt x="25334" y="0"/>
                </a:cubicBezTo>
                <a:lnTo>
                  <a:pt x="2166" y="0"/>
                </a:lnTo>
              </a:path>
            </a:pathLst>
          </a:custGeom>
          <a:solidFill>
            <a:srgbClr val="729FCF">
              <a:alpha val="26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spcBef>
                <a:spcPts val="567"/>
              </a:spcBef>
              <a:spcAft>
                <a:spcPts val="567"/>
              </a:spcAft>
              <a:buNone/>
            </a:pPr>
            <a:r>
              <a:rPr lang="en-PH" sz="1800" b="0" strike="noStrike" spc="-1">
                <a:solidFill>
                  <a:srgbClr val="000000"/>
                </a:solidFill>
                <a:latin typeface="Lato"/>
                <a:ea typeface="€Î›âþ"/>
              </a:rPr>
              <a:t>		In addition to solid, liquid, and gas, we also have plasma. </a:t>
            </a:r>
            <a:r>
              <a:rPr lang="en-PH" sz="1800" b="1" strike="noStrike" spc="-1">
                <a:solidFill>
                  <a:srgbClr val="000000"/>
                </a:solidFill>
                <a:latin typeface="Lato"/>
                <a:ea typeface="€Î›âþ"/>
              </a:rPr>
              <a:t>Plasma</a:t>
            </a:r>
            <a:r>
              <a:rPr lang="en-PH" sz="1800" b="0" strike="noStrike" spc="-1">
                <a:solidFill>
                  <a:srgbClr val="000000"/>
                </a:solidFill>
                <a:latin typeface="Lato"/>
                <a:ea typeface="€Î›âþ"/>
              </a:rPr>
              <a:t>, the “fourth state,” </a:t>
            </a:r>
            <a:endParaRPr lang="en-PH" sz="1800" b="0" strike="noStrike" spc="-1">
              <a:latin typeface="Arial"/>
            </a:endParaRPr>
          </a:p>
          <a:p>
            <a:pPr algn="just">
              <a:lnSpc>
                <a:spcPct val="200000"/>
              </a:lnSpc>
              <a:spcBef>
                <a:spcPts val="567"/>
              </a:spcBef>
              <a:spcAft>
                <a:spcPts val="567"/>
              </a:spcAft>
              <a:buNone/>
            </a:pPr>
            <a:r>
              <a:rPr lang="en-PH" sz="1800" b="0" strike="noStrike" spc="-1">
                <a:solidFill>
                  <a:srgbClr val="000000"/>
                </a:solidFill>
                <a:latin typeface="Lato"/>
                <a:ea typeface="€Î›âþ"/>
              </a:rPr>
              <a:t>is characterized by lack of shape, and it cannot be classified as gas, liquid, or solid. Examples of plasma are plasma ball and the contents of a fluorescent bulb.</a:t>
            </a:r>
            <a:endParaRPr lang="en-PH" sz="1800" b="0" strike="noStrike" spc="-1">
              <a:latin typeface="Arial"/>
            </a:endParaRPr>
          </a:p>
          <a:p>
            <a:pPr algn="just">
              <a:lnSpc>
                <a:spcPct val="200000"/>
              </a:lnSpc>
              <a:spcBef>
                <a:spcPts val="567"/>
              </a:spcBef>
              <a:spcAft>
                <a:spcPts val="567"/>
              </a:spcAft>
              <a:buNone/>
            </a:pPr>
            <a:r>
              <a:rPr lang="en-PH" sz="1800" b="0" strike="noStrike" spc="-1">
                <a:solidFill>
                  <a:srgbClr val="000000"/>
                </a:solidFill>
                <a:latin typeface="Lato"/>
                <a:ea typeface="€Î›âþ"/>
              </a:rPr>
              <a:t>		The fifth state has already been discovered by scientists. It is called </a:t>
            </a:r>
            <a:r>
              <a:rPr lang="en-PH" sz="1800" b="1" strike="noStrike" spc="-1">
                <a:solidFill>
                  <a:srgbClr val="000000"/>
                </a:solidFill>
                <a:latin typeface="Lato"/>
                <a:ea typeface="€Î›âþ"/>
              </a:rPr>
              <a:t>Bose-Einstein Condensate</a:t>
            </a:r>
            <a:r>
              <a:rPr lang="en-PH" sz="1800" b="0" strike="noStrike" spc="-1">
                <a:solidFill>
                  <a:srgbClr val="000000"/>
                </a:solidFill>
                <a:latin typeface="Lato"/>
                <a:ea typeface="€Î›âþ"/>
              </a:rPr>
              <a:t> (BEC), but in Grade 3, the focus of study is only on the three states of matter: </a:t>
            </a:r>
            <a:r>
              <a:rPr lang="en-PH" sz="1800" b="1" strike="noStrike" spc="-1">
                <a:solidFill>
                  <a:srgbClr val="000000"/>
                </a:solidFill>
                <a:latin typeface="Lato"/>
                <a:ea typeface="€Î›âþ"/>
              </a:rPr>
              <a:t>solids, liquids, and gases.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468000" y="360000"/>
            <a:ext cx="5939640" cy="565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buNone/>
            </a:pPr>
            <a:r>
              <a:rPr lang="en-PH" sz="1800" b="1" strike="noStrike" spc="-1">
                <a:highlight>
                  <a:srgbClr val="F6F9D4"/>
                </a:highlight>
                <a:latin typeface="Lato"/>
              </a:rPr>
              <a:t>Plasma: The Fourth State of Matter</a:t>
            </a:r>
            <a:endParaRPr lang="en-PH" sz="1800" b="0" strike="noStrike" spc="-1">
              <a:latin typeface="Arial"/>
            </a:endParaRPr>
          </a:p>
          <a:p>
            <a:pPr algn="just">
              <a:lnSpc>
                <a:spcPct val="150000"/>
              </a:lnSpc>
              <a:buNone/>
            </a:pPr>
            <a:r>
              <a:rPr lang="en-PH" sz="1800" b="0" strike="noStrike" spc="-1">
                <a:latin typeface="Lato"/>
              </a:rPr>
              <a:t>	Plasma is different from the other states of matter. It may be formed from heating or from a gas. You can find plasma in fluorescent light bulbs. Inside the long tube is a gas. Electricity flows through the tube when the light is turned on. The electricity charges up, thus, creating glowing plasma inside the bulb.</a:t>
            </a:r>
            <a:endParaRPr lang="en-PH" sz="1800" b="0" strike="noStrike" spc="-1">
              <a:latin typeface="Arial"/>
            </a:endParaRPr>
          </a:p>
          <a:p>
            <a:pPr algn="just">
              <a:lnSpc>
                <a:spcPct val="150000"/>
              </a:lnSpc>
              <a:buNone/>
            </a:pPr>
            <a:r>
              <a:rPr lang="en-PH" sz="1800" b="0" strike="noStrike" spc="-1">
                <a:latin typeface="Lato"/>
              </a:rPr>
              <a:t>	Another example of plasma is a neon sign. Neon signs are glass tubes filled with gas. When light is turned on, electricity flows. The electricity charges the gas and creates plasma inside the tube. The plasma glows a special color depending on what kind of gas is inside. Inert gases are usually used in signs to create different colors.</a:t>
            </a:r>
            <a:endParaRPr lang="en-PH" sz="1800" b="0" strike="noStrike" spc="-1">
              <a:latin typeface="Arial"/>
            </a:endParaRPr>
          </a:p>
        </p:txBody>
      </p:sp>
      <p:pic>
        <p:nvPicPr>
          <p:cNvPr id="172" name="Picture 171"/>
          <p:cNvPicPr/>
          <p:nvPr/>
        </p:nvPicPr>
        <p:blipFill>
          <a:blip r:embed="rId2"/>
          <a:stretch/>
        </p:blipFill>
        <p:spPr>
          <a:xfrm>
            <a:off x="6458400" y="1044000"/>
            <a:ext cx="5457240" cy="4426200"/>
          </a:xfrm>
          <a:prstGeom prst="rect">
            <a:avLst/>
          </a:prstGeom>
          <a:ln w="0">
            <a:noFill/>
          </a:ln>
        </p:spPr>
      </p:pic>
      <p:sp>
        <p:nvSpPr>
          <p:cNvPr id="173" name="Rectangle 172"/>
          <p:cNvSpPr/>
          <p:nvPr/>
        </p:nvSpPr>
        <p:spPr>
          <a:xfrm>
            <a:off x="7380000" y="5580000"/>
            <a:ext cx="413964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ea typeface="€Î›âþ"/>
              </a:rPr>
              <a:t>A fluorescent bulb</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756000" y="288000"/>
            <a:ext cx="9719640" cy="223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buNone/>
            </a:pPr>
            <a:endParaRPr lang="en-PH" sz="1800" b="0" strike="noStrike" spc="-1">
              <a:latin typeface="Arial"/>
            </a:endParaRPr>
          </a:p>
          <a:p>
            <a:pPr algn="just">
              <a:lnSpc>
                <a:spcPct val="150000"/>
              </a:lnSpc>
              <a:buNone/>
            </a:pPr>
            <a:r>
              <a:rPr lang="en-PH" sz="1800" b="0" strike="noStrike" spc="-1">
                <a:latin typeface="Lato"/>
                <a:ea typeface="€Î›âþ"/>
              </a:rPr>
              <a:t>	You see plasma when you look at the stars. Stars are big balls of gases at very high temperatures. The high temperature charges up the atoms and creates plasma.</a:t>
            </a:r>
            <a:endParaRPr lang="en-PH" sz="1800" b="0" strike="noStrike" spc="-1">
              <a:latin typeface="Arial"/>
            </a:endParaRPr>
          </a:p>
        </p:txBody>
      </p:sp>
      <p:pic>
        <p:nvPicPr>
          <p:cNvPr id="175" name="Picture 174"/>
          <p:cNvPicPr/>
          <p:nvPr/>
        </p:nvPicPr>
        <p:blipFill>
          <a:blip r:embed="rId2"/>
          <a:stretch/>
        </p:blipFill>
        <p:spPr>
          <a:xfrm>
            <a:off x="1692000" y="1620000"/>
            <a:ext cx="8999640" cy="3902400"/>
          </a:xfrm>
          <a:prstGeom prst="rect">
            <a:avLst/>
          </a:prstGeom>
          <a:ln w="0">
            <a:noFill/>
          </a:ln>
        </p:spPr>
      </p:pic>
      <p:sp>
        <p:nvSpPr>
          <p:cNvPr id="176" name="Rectangle 175"/>
          <p:cNvSpPr/>
          <p:nvPr/>
        </p:nvSpPr>
        <p:spPr>
          <a:xfrm>
            <a:off x="5220000" y="5680080"/>
            <a:ext cx="215964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Stars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720000" y="360000"/>
            <a:ext cx="9169200" cy="709200"/>
          </a:xfrm>
          <a:prstGeom prst="rect">
            <a:avLst/>
          </a:prstGeom>
          <a:noFill/>
          <a:ln w="0">
            <a:noFill/>
          </a:ln>
        </p:spPr>
        <p:style>
          <a:lnRef idx="0">
            <a:scrgbClr r="0" g="0" b="0"/>
          </a:lnRef>
          <a:fillRef idx="0">
            <a:scrgbClr r="0" g="0" b="0"/>
          </a:fillRef>
          <a:effectRef idx="0">
            <a:scrgbClr r="0" g="0" b="0"/>
          </a:effectRef>
          <a:fontRef idx="minor"/>
        </p:style>
      </p:sp>
      <p:sp>
        <p:nvSpPr>
          <p:cNvPr id="126" name="Rectangle 125"/>
          <p:cNvSpPr/>
          <p:nvPr/>
        </p:nvSpPr>
        <p:spPr>
          <a:xfrm>
            <a:off x="7560000" y="5400000"/>
            <a:ext cx="2875680" cy="342000"/>
          </a:xfrm>
          <a:prstGeom prst="rect">
            <a:avLst/>
          </a:prstGeom>
          <a:noFill/>
          <a:ln w="0">
            <a:noFill/>
          </a:ln>
        </p:spPr>
        <p:style>
          <a:lnRef idx="0">
            <a:scrgbClr r="0" g="0" b="0"/>
          </a:lnRef>
          <a:fillRef idx="0">
            <a:scrgbClr r="0" g="0" b="0"/>
          </a:fillRef>
          <a:effectRef idx="0">
            <a:scrgbClr r="0" g="0" b="0"/>
          </a:effectRef>
          <a:fontRef idx="minor"/>
        </p:style>
      </p:sp>
      <p:sp>
        <p:nvSpPr>
          <p:cNvPr id="127" name="Rectangle 126"/>
          <p:cNvSpPr/>
          <p:nvPr/>
        </p:nvSpPr>
        <p:spPr>
          <a:xfrm>
            <a:off x="10260000" y="5746320"/>
            <a:ext cx="176400" cy="342000"/>
          </a:xfrm>
          <a:prstGeom prst="rect">
            <a:avLst/>
          </a:prstGeom>
          <a:noFill/>
          <a:ln w="0">
            <a:noFill/>
          </a:ln>
        </p:spPr>
        <p:style>
          <a:lnRef idx="0">
            <a:scrgbClr r="0" g="0" b="0"/>
          </a:lnRef>
          <a:fillRef idx="0">
            <a:scrgbClr r="0" g="0" b="0"/>
          </a:fillRef>
          <a:effectRef idx="0">
            <a:scrgbClr r="0" g="0" b="0"/>
          </a:effectRef>
          <a:fontRef idx="minor"/>
        </p:style>
      </p:sp>
      <p:sp>
        <p:nvSpPr>
          <p:cNvPr id="128" name="Rectangle 127"/>
          <p:cNvSpPr/>
          <p:nvPr/>
        </p:nvSpPr>
        <p:spPr>
          <a:xfrm>
            <a:off x="900000" y="900000"/>
            <a:ext cx="1025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spcBef>
                <a:spcPts val="1134"/>
              </a:spcBef>
              <a:spcAft>
                <a:spcPts val="1134"/>
              </a:spcAft>
              <a:buNone/>
            </a:pPr>
            <a:r>
              <a:rPr lang="en-PH" sz="1800" b="1" strike="noStrike" spc="-1">
                <a:latin typeface="Lato"/>
              </a:rPr>
              <a:t>	Classifying</a:t>
            </a:r>
            <a:r>
              <a:rPr lang="en-PH" sz="1800" b="0" strike="noStrike" spc="-1">
                <a:latin typeface="Lato"/>
              </a:rPr>
              <a:t> </a:t>
            </a:r>
            <a:r>
              <a:rPr lang="en-PH" sz="1800" b="0" strike="noStrike" spc="-1">
                <a:latin typeface="Lato"/>
                <a:ea typeface="€Î›âþ"/>
              </a:rPr>
              <a:t>means grouping materials according to their common characteristics or properties.</a:t>
            </a:r>
            <a:endParaRPr lang="en-PH" sz="1800" b="0" strike="noStrike" spc="-1">
              <a:latin typeface="Arial"/>
            </a:endParaRPr>
          </a:p>
          <a:p>
            <a:pPr algn="just">
              <a:lnSpc>
                <a:spcPct val="200000"/>
              </a:lnSpc>
              <a:spcBef>
                <a:spcPts val="1134"/>
              </a:spcBef>
              <a:spcAft>
                <a:spcPts val="1134"/>
              </a:spcAft>
              <a:buNone/>
            </a:pPr>
            <a:r>
              <a:rPr lang="en-PH" sz="2200" b="1" strike="noStrike" spc="-1">
                <a:highlight>
                  <a:srgbClr val="F6F9D4"/>
                </a:highlight>
                <a:latin typeface="Lato"/>
                <a:ea typeface="€Î›âþ"/>
              </a:rPr>
              <a:t>What is Matt er Made of?</a:t>
            </a:r>
            <a:endParaRPr lang="en-PH" sz="2200" b="0" strike="noStrike" spc="-1">
              <a:latin typeface="Arial"/>
            </a:endParaRPr>
          </a:p>
          <a:p>
            <a:pPr algn="just">
              <a:lnSpc>
                <a:spcPct val="200000"/>
              </a:lnSpc>
              <a:spcBef>
                <a:spcPts val="1134"/>
              </a:spcBef>
              <a:spcAft>
                <a:spcPts val="1134"/>
              </a:spcAft>
              <a:buNone/>
            </a:pPr>
            <a:r>
              <a:rPr lang="en-PH" sz="1800" b="0" strike="noStrike" spc="-1">
                <a:latin typeface="Lato"/>
                <a:ea typeface="€Î›âþ"/>
              </a:rPr>
              <a:t>	</a:t>
            </a:r>
            <a:r>
              <a:rPr lang="en-PH" sz="1800" b="1" strike="noStrike" spc="-1">
                <a:latin typeface="Lato"/>
                <a:ea typeface="€Î›âþ"/>
              </a:rPr>
              <a:t>Matter</a:t>
            </a:r>
            <a:r>
              <a:rPr lang="en-PH" sz="1800" b="0" strike="noStrike" spc="-1">
                <a:latin typeface="Lato"/>
                <a:ea typeface="€Î›âþ"/>
              </a:rPr>
              <a:t> is made up of tiny particles called </a:t>
            </a:r>
            <a:r>
              <a:rPr lang="en-PH" sz="1800" b="1" strike="noStrike" spc="-1">
                <a:latin typeface="Lato"/>
                <a:ea typeface="€Î›âþ"/>
              </a:rPr>
              <a:t>molecules</a:t>
            </a:r>
            <a:r>
              <a:rPr lang="en-PH" sz="1800" b="0" strike="noStrike" spc="-1">
                <a:latin typeface="Lato"/>
                <a:ea typeface="€Î›âþ"/>
              </a:rPr>
              <a:t>. A molecule is the smallest particle of a material which has its properties. Molecules can join together to form larger molecules.</a:t>
            </a:r>
            <a:endParaRPr lang="en-PH" sz="1800" b="0" strike="noStrike" spc="-1">
              <a:latin typeface="Arial"/>
            </a:endParaRPr>
          </a:p>
          <a:p>
            <a:pPr algn="just">
              <a:lnSpc>
                <a:spcPct val="200000"/>
              </a:lnSpc>
              <a:spcBef>
                <a:spcPts val="1134"/>
              </a:spcBef>
              <a:spcAft>
                <a:spcPts val="1134"/>
              </a:spcAft>
              <a:buNone/>
            </a:pPr>
            <a:r>
              <a:rPr lang="en-PH" sz="1800" b="0" strike="noStrike" spc="-1">
                <a:latin typeface="Lato"/>
                <a:ea typeface="€Î›âþ"/>
              </a:rPr>
              <a:t>	Molecules of matter are arranged differently in the different </a:t>
            </a:r>
            <a:r>
              <a:rPr lang="en-PH" sz="1800" b="1" strike="noStrike" spc="-1">
                <a:latin typeface="Lato"/>
                <a:ea typeface="€Î›âþ"/>
              </a:rPr>
              <a:t>states of matter</a:t>
            </a:r>
            <a:r>
              <a:rPr lang="en-PH" sz="1800" b="0" strike="noStrike" spc="-1">
                <a:latin typeface="Lato"/>
                <a:ea typeface="€Î›âþ"/>
              </a:rPr>
              <a:t>: </a:t>
            </a:r>
            <a:r>
              <a:rPr lang="en-PH" sz="1800" b="0" i="1" strike="noStrike" spc="-1">
                <a:latin typeface="Lato"/>
                <a:ea typeface="€Î›âþ"/>
              </a:rPr>
              <a:t>solid, liquid, and gas.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7380000" y="3888000"/>
            <a:ext cx="3779640" cy="161964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en-PH" sz="1800" b="1" strike="noStrike" spc="-1">
                <a:solidFill>
                  <a:srgbClr val="000000"/>
                </a:solidFill>
                <a:latin typeface="Lato"/>
                <a:ea typeface="DejaVu Sans"/>
              </a:rPr>
              <a:t>Solid Molecules</a:t>
            </a:r>
            <a:endParaRPr lang="en-PH" sz="1800" b="0" strike="noStrike" spc="-1">
              <a:latin typeface="Arial"/>
            </a:endParaRPr>
          </a:p>
        </p:txBody>
      </p:sp>
      <p:pic>
        <p:nvPicPr>
          <p:cNvPr id="130" name="Picture 129"/>
          <p:cNvPicPr/>
          <p:nvPr/>
        </p:nvPicPr>
        <p:blipFill>
          <a:blip r:embed="rId2"/>
          <a:srcRect b="24913"/>
          <a:stretch/>
        </p:blipFill>
        <p:spPr>
          <a:xfrm>
            <a:off x="6660000" y="792000"/>
            <a:ext cx="5039640" cy="3707280"/>
          </a:xfrm>
          <a:prstGeom prst="rect">
            <a:avLst/>
          </a:prstGeom>
          <a:ln w="0">
            <a:noFill/>
          </a:ln>
        </p:spPr>
      </p:pic>
      <p:sp>
        <p:nvSpPr>
          <p:cNvPr id="131" name="Rectangle 130"/>
          <p:cNvSpPr/>
          <p:nvPr/>
        </p:nvSpPr>
        <p:spPr>
          <a:xfrm>
            <a:off x="720000" y="688320"/>
            <a:ext cx="6299640" cy="5149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2200" b="1" strike="noStrike" spc="-1">
                <a:highlight>
                  <a:srgbClr val="F6F9D4"/>
                </a:highlight>
                <a:latin typeface="Lato"/>
              </a:rPr>
              <a:t>Solids</a:t>
            </a:r>
            <a:endParaRPr lang="en-PH" sz="2200" b="0" strike="noStrike" spc="-1">
              <a:latin typeface="Arial"/>
            </a:endParaRPr>
          </a:p>
          <a:p>
            <a:pPr algn="just">
              <a:lnSpc>
                <a:spcPct val="200000"/>
              </a:lnSpc>
              <a:buNone/>
            </a:pPr>
            <a:r>
              <a:rPr lang="en-PH" sz="1800" b="0" strike="noStrike" spc="-1">
                <a:latin typeface="Lato"/>
              </a:rPr>
              <a:t>	In solids, the molecules are held firmly by the force of attraction </a:t>
            </a:r>
            <a:r>
              <a:rPr lang="en-PH" sz="1800" b="0" strike="noStrike" spc="-1">
                <a:latin typeface="Lato"/>
                <a:ea typeface="€Î›âþ"/>
              </a:rPr>
              <a:t>between them. Force of attraction between molecules is referred to as how strong the molecules are held together. The molecules in solids move very slowly because they are very close together. They are compressed so solids can keep their size and shape. Solids have definite shape and volume. Figure shows the arrangement of molecules in a solid state.</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a:xfrm>
            <a:off x="1121400" y="929880"/>
            <a:ext cx="7698240" cy="122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PH" sz="1800" b="1" strike="noStrike" spc="-1">
                <a:latin typeface="Lato"/>
                <a:ea typeface="€Î›âþ"/>
              </a:rPr>
              <a:t>Examples of solids are stone, wood, pencil, scissors, book, chair, and bag.</a:t>
            </a:r>
            <a:endParaRPr lang="en-PH" sz="1800" b="0" strike="noStrike" spc="-1">
              <a:latin typeface="Arial"/>
            </a:endParaRPr>
          </a:p>
        </p:txBody>
      </p:sp>
      <p:pic>
        <p:nvPicPr>
          <p:cNvPr id="133" name="Picture 132"/>
          <p:cNvPicPr/>
          <p:nvPr/>
        </p:nvPicPr>
        <p:blipFill>
          <a:blip r:embed="rId2"/>
          <a:stretch/>
        </p:blipFill>
        <p:spPr>
          <a:xfrm>
            <a:off x="3996000" y="3341520"/>
            <a:ext cx="2519640" cy="2202120"/>
          </a:xfrm>
          <a:prstGeom prst="rect">
            <a:avLst/>
          </a:prstGeom>
          <a:ln w="0">
            <a:noFill/>
          </a:ln>
        </p:spPr>
      </p:pic>
      <p:sp>
        <p:nvSpPr>
          <p:cNvPr id="134" name="Rectangle 133"/>
          <p:cNvSpPr/>
          <p:nvPr/>
        </p:nvSpPr>
        <p:spPr>
          <a:xfrm>
            <a:off x="1260000" y="1440000"/>
            <a:ext cx="9179640" cy="4319640"/>
          </a:xfrm>
          <a:prstGeom prst="rect">
            <a:avLst/>
          </a:prstGeom>
          <a:noFill/>
          <a:ln w="29160">
            <a:solidFill>
              <a:srgbClr val="000000"/>
            </a:solidFill>
            <a:round/>
          </a:ln>
        </p:spPr>
        <p:style>
          <a:lnRef idx="0">
            <a:scrgbClr r="0" g="0" b="0"/>
          </a:lnRef>
          <a:fillRef idx="0">
            <a:scrgbClr r="0" g="0" b="0"/>
          </a:fillRef>
          <a:effectRef idx="0">
            <a:scrgbClr r="0" g="0" b="0"/>
          </a:effectRef>
          <a:fontRef idx="minor"/>
        </p:style>
      </p:sp>
      <p:pic>
        <p:nvPicPr>
          <p:cNvPr id="135" name="Picture 134"/>
          <p:cNvPicPr/>
          <p:nvPr/>
        </p:nvPicPr>
        <p:blipFill>
          <a:blip r:embed="rId3"/>
          <a:stretch/>
        </p:blipFill>
        <p:spPr>
          <a:xfrm>
            <a:off x="1980000" y="3384000"/>
            <a:ext cx="1799640" cy="2339640"/>
          </a:xfrm>
          <a:prstGeom prst="rect">
            <a:avLst/>
          </a:prstGeom>
          <a:ln w="0">
            <a:noFill/>
          </a:ln>
        </p:spPr>
      </p:pic>
      <p:pic>
        <p:nvPicPr>
          <p:cNvPr id="136" name="Picture 135"/>
          <p:cNvPicPr/>
          <p:nvPr/>
        </p:nvPicPr>
        <p:blipFill>
          <a:blip r:embed="rId4"/>
          <a:stretch/>
        </p:blipFill>
        <p:spPr>
          <a:xfrm>
            <a:off x="1440000" y="1656000"/>
            <a:ext cx="2635920" cy="1533600"/>
          </a:xfrm>
          <a:prstGeom prst="rect">
            <a:avLst/>
          </a:prstGeom>
          <a:ln w="0">
            <a:noFill/>
          </a:ln>
        </p:spPr>
      </p:pic>
      <p:pic>
        <p:nvPicPr>
          <p:cNvPr id="137" name="Picture 136"/>
          <p:cNvPicPr/>
          <p:nvPr/>
        </p:nvPicPr>
        <p:blipFill>
          <a:blip r:embed="rId5"/>
          <a:stretch/>
        </p:blipFill>
        <p:spPr>
          <a:xfrm>
            <a:off x="6840000" y="1656000"/>
            <a:ext cx="3239640" cy="3959640"/>
          </a:xfrm>
          <a:prstGeom prst="rect">
            <a:avLst/>
          </a:prstGeom>
          <a:ln w="0">
            <a:noFill/>
          </a:ln>
        </p:spPr>
      </p:pic>
      <p:pic>
        <p:nvPicPr>
          <p:cNvPr id="138" name="Picture 137"/>
          <p:cNvPicPr/>
          <p:nvPr/>
        </p:nvPicPr>
        <p:blipFill>
          <a:blip r:embed="rId6"/>
          <a:stretch/>
        </p:blipFill>
        <p:spPr>
          <a:xfrm>
            <a:off x="4209120" y="1692000"/>
            <a:ext cx="3350520" cy="1439640"/>
          </a:xfrm>
          <a:prstGeom prst="rect">
            <a:avLst/>
          </a:prstGeom>
          <a:ln w="0">
            <a:noFill/>
          </a:ln>
        </p:spPr>
      </p:pic>
      <p:sp>
        <p:nvSpPr>
          <p:cNvPr id="139" name="Rectangle 138"/>
          <p:cNvSpPr/>
          <p:nvPr/>
        </p:nvSpPr>
        <p:spPr>
          <a:xfrm>
            <a:off x="4320000" y="5860080"/>
            <a:ext cx="359964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Examples of solids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139"/>
          <p:cNvPicPr/>
          <p:nvPr/>
        </p:nvPicPr>
        <p:blipFill>
          <a:blip r:embed="rId2"/>
          <a:stretch/>
        </p:blipFill>
        <p:spPr>
          <a:xfrm>
            <a:off x="7196760" y="1185120"/>
            <a:ext cx="4682880" cy="4214520"/>
          </a:xfrm>
          <a:prstGeom prst="rect">
            <a:avLst/>
          </a:prstGeom>
          <a:ln w="0">
            <a:noFill/>
          </a:ln>
        </p:spPr>
      </p:pic>
      <p:sp>
        <p:nvSpPr>
          <p:cNvPr id="141" name="Rectangle 140"/>
          <p:cNvSpPr/>
          <p:nvPr/>
        </p:nvSpPr>
        <p:spPr>
          <a:xfrm>
            <a:off x="828000" y="720000"/>
            <a:ext cx="6299640" cy="505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spcBef>
                <a:spcPts val="1134"/>
              </a:spcBef>
              <a:spcAft>
                <a:spcPts val="1134"/>
              </a:spcAft>
              <a:buNone/>
            </a:pPr>
            <a:r>
              <a:rPr lang="en-PH" sz="1800" b="0" strike="noStrike" spc="-1">
                <a:latin typeface="Lato"/>
              </a:rPr>
              <a:t>Solids also have special properties:</a:t>
            </a:r>
            <a:endParaRPr lang="en-PH" sz="1800" b="0" strike="noStrike" spc="-1">
              <a:latin typeface="Arial"/>
            </a:endParaRPr>
          </a:p>
          <a:p>
            <a:pPr marL="252000" indent="-252000" algn="just">
              <a:lnSpc>
                <a:spcPct val="200000"/>
              </a:lnSpc>
              <a:spcBef>
                <a:spcPts val="1134"/>
              </a:spcBef>
              <a:spcAft>
                <a:spcPts val="1134"/>
              </a:spcAft>
              <a:buNone/>
              <a:tabLst>
                <a:tab pos="0" algn="l"/>
              </a:tabLst>
            </a:pPr>
            <a:r>
              <a:rPr lang="en-PH" sz="1800" b="1" strike="noStrike" spc="-1">
                <a:latin typeface="Lato"/>
              </a:rPr>
              <a:t>1. </a:t>
            </a:r>
            <a:r>
              <a:rPr lang="en-PH" sz="1800" b="1" strike="noStrike" spc="-1">
                <a:latin typeface="Lato"/>
                <a:ea typeface="€Î›âþ"/>
              </a:rPr>
              <a:t>Hardness </a:t>
            </a:r>
            <a:r>
              <a:rPr lang="en-PH" sz="1800" b="0" strike="noStrike" spc="-1">
                <a:latin typeface="Lato"/>
                <a:ea typeface="€Î›âþ"/>
              </a:rPr>
              <a:t>is the property of solid matter to resist scratching or abrasion. For example, we can use a fingernail to scratch a piece of chalk. If the chalk can be scratched, we describe the chalk as soft and the fingernail that scratched it as hard.</a:t>
            </a:r>
            <a:endParaRPr lang="en-PH" sz="1800" b="0" strike="noStrike" spc="-1">
              <a:latin typeface="Arial"/>
            </a:endParaRPr>
          </a:p>
          <a:p>
            <a:pPr marL="252000" indent="-252000" algn="just">
              <a:lnSpc>
                <a:spcPct val="200000"/>
              </a:lnSpc>
              <a:spcBef>
                <a:spcPts val="1134"/>
              </a:spcBef>
              <a:spcAft>
                <a:spcPts val="1134"/>
              </a:spcAft>
              <a:buNone/>
              <a:tabLst>
                <a:tab pos="0" algn="l"/>
              </a:tabLst>
            </a:pPr>
            <a:r>
              <a:rPr lang="en-PH" sz="1800" b="0" strike="noStrike" spc="-1">
                <a:latin typeface="Lato"/>
                <a:ea typeface="€Î›âþ"/>
              </a:rPr>
              <a:t>	Diamond is the hardest material on Earth. This is the reason why diamond is used to cut other materials such as glass and tiles.</a:t>
            </a:r>
            <a:endParaRPr lang="en-PH" sz="1800" b="0" strike="noStrike" spc="-1">
              <a:latin typeface="Arial"/>
            </a:endParaRPr>
          </a:p>
        </p:txBody>
      </p:sp>
      <p:sp>
        <p:nvSpPr>
          <p:cNvPr id="142" name="Rectangle 141"/>
          <p:cNvSpPr/>
          <p:nvPr/>
        </p:nvSpPr>
        <p:spPr>
          <a:xfrm>
            <a:off x="7776360" y="5500080"/>
            <a:ext cx="35272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A diamond</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p:cNvPicPr/>
          <p:nvPr/>
        </p:nvPicPr>
        <p:blipFill>
          <a:blip r:embed="rId2"/>
          <a:stretch/>
        </p:blipFill>
        <p:spPr>
          <a:xfrm>
            <a:off x="6566040" y="1440000"/>
            <a:ext cx="4593600" cy="3599640"/>
          </a:xfrm>
          <a:prstGeom prst="rect">
            <a:avLst/>
          </a:prstGeom>
          <a:ln w="0">
            <a:noFill/>
          </a:ln>
        </p:spPr>
      </p:pic>
      <p:sp>
        <p:nvSpPr>
          <p:cNvPr id="144" name="Rectangle 143"/>
          <p:cNvSpPr/>
          <p:nvPr/>
        </p:nvSpPr>
        <p:spPr>
          <a:xfrm>
            <a:off x="900000" y="900000"/>
            <a:ext cx="5759640" cy="436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1800" b="1" strike="noStrike" spc="-1">
                <a:latin typeface="Lato"/>
                <a:ea typeface="€Î›âþ"/>
              </a:rPr>
              <a:t>2. Malleability</a:t>
            </a:r>
            <a:r>
              <a:rPr lang="en-PH" sz="1800" b="0" strike="noStrike" spc="-1">
                <a:latin typeface="Lato"/>
                <a:ea typeface="€Î›âþ"/>
              </a:rPr>
              <a:t> is the ability of materials to be pressed, hammered, or rolled into various shapes and sizes without breaking.</a:t>
            </a:r>
            <a:endParaRPr lang="en-PH" sz="1800" b="0" strike="noStrike" spc="-1">
              <a:latin typeface="Arial"/>
            </a:endParaRPr>
          </a:p>
          <a:p>
            <a:pPr algn="just">
              <a:lnSpc>
                <a:spcPct val="200000"/>
              </a:lnSpc>
              <a:buNone/>
            </a:pPr>
            <a:r>
              <a:rPr lang="en-PH" sz="1800" b="0" strike="noStrike" spc="-1">
                <a:latin typeface="Lato"/>
                <a:ea typeface="€Î›âþ"/>
              </a:rPr>
              <a:t>	Observe your gold ring or pair of earrings. The gold is molded and hammered into different shapes, yet it is not broken. Gold is malleable.</a:t>
            </a:r>
            <a:endParaRPr lang="en-PH" sz="1800" b="0" strike="noStrike" spc="-1">
              <a:latin typeface="Arial"/>
            </a:endParaRPr>
          </a:p>
        </p:txBody>
      </p:sp>
      <p:sp>
        <p:nvSpPr>
          <p:cNvPr id="145" name="Rectangle 144"/>
          <p:cNvSpPr/>
          <p:nvPr/>
        </p:nvSpPr>
        <p:spPr>
          <a:xfrm>
            <a:off x="8008920" y="5040000"/>
            <a:ext cx="3690720" cy="5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Gold rings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a:off x="900000" y="900000"/>
            <a:ext cx="5399640" cy="448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1800" b="1" strike="noStrike" spc="-1">
                <a:latin typeface="Lato"/>
              </a:rPr>
              <a:t>3. </a:t>
            </a:r>
            <a:r>
              <a:rPr lang="en-PH" sz="1800" b="1" strike="noStrike" spc="-1">
                <a:latin typeface="Lato"/>
                <a:ea typeface="€Î›âþ"/>
              </a:rPr>
              <a:t>Brittleness</a:t>
            </a:r>
            <a:r>
              <a:rPr lang="en-PH" sz="1800" b="0" strike="noStrike" spc="-1">
                <a:latin typeface="Lato"/>
                <a:ea typeface="€Î›âþ"/>
              </a:rPr>
              <a:t> is the tendency of a material to be easily broken into pieces. What do you think will happen to a glass when you drop it accidentally? The glass will surely break into pieces. The glass</a:t>
            </a:r>
            <a:endParaRPr lang="en-PH" sz="1800" b="0" strike="noStrike" spc="-1">
              <a:latin typeface="Arial"/>
            </a:endParaRPr>
          </a:p>
          <a:p>
            <a:pPr algn="just">
              <a:lnSpc>
                <a:spcPct val="200000"/>
              </a:lnSpc>
              <a:buNone/>
            </a:pPr>
            <a:r>
              <a:rPr lang="en-PH" sz="1800" b="0" strike="noStrike" spc="-1">
                <a:latin typeface="Lato"/>
                <a:ea typeface="€Î›âþ"/>
              </a:rPr>
              <a:t>that breaks into pieces exhibits brittleness. Brittleness is the tendency of a material to be easily broken into pieces. Can you name other brittle materials?</a:t>
            </a:r>
            <a:endParaRPr lang="en-PH" sz="1800" b="0" strike="noStrike" spc="-1">
              <a:latin typeface="Arial"/>
            </a:endParaRPr>
          </a:p>
        </p:txBody>
      </p:sp>
      <p:pic>
        <p:nvPicPr>
          <p:cNvPr id="147" name="Picture 146"/>
          <p:cNvPicPr/>
          <p:nvPr/>
        </p:nvPicPr>
        <p:blipFill>
          <a:blip r:embed="rId2"/>
          <a:stretch/>
        </p:blipFill>
        <p:spPr>
          <a:xfrm>
            <a:off x="6480000" y="1008000"/>
            <a:ext cx="5219640" cy="4161960"/>
          </a:xfrm>
          <a:prstGeom prst="rect">
            <a:avLst/>
          </a:prstGeom>
          <a:ln w="0">
            <a:noFill/>
          </a:ln>
        </p:spPr>
      </p:pic>
      <p:sp>
        <p:nvSpPr>
          <p:cNvPr id="148" name="Rectangle 147"/>
          <p:cNvSpPr/>
          <p:nvPr/>
        </p:nvSpPr>
        <p:spPr>
          <a:xfrm>
            <a:off x="7020000" y="5330880"/>
            <a:ext cx="4319640" cy="42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A broken glass</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900000" y="900000"/>
            <a:ext cx="593964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1800" b="1" strike="noStrike" spc="-1">
                <a:latin typeface="Lato"/>
              </a:rPr>
              <a:t>4. </a:t>
            </a:r>
            <a:r>
              <a:rPr lang="en-PH" sz="1800" b="1" strike="noStrike" spc="-1">
                <a:latin typeface="Lato"/>
                <a:ea typeface="€Î›âþ"/>
              </a:rPr>
              <a:t>Elasticity</a:t>
            </a:r>
            <a:r>
              <a:rPr lang="en-PH" sz="1800" b="0" strike="noStrike" spc="-1">
                <a:latin typeface="Lato"/>
                <a:ea typeface="€Î›âþ"/>
              </a:rPr>
              <a:t> is the property of solid materials to be stretched when pressure is applied on them. Some solids like rubber bands are elastic. You can stretch a rubber band to twice its length. When the pressure is not too strong, the rubber band will go back to its original length and shape when the tension is removed. A thin wire can stretch a little if you hang a weight on it. If the weight is not too heavy, the wire will return to its original length when the weight is removed.</a:t>
            </a:r>
            <a:endParaRPr lang="en-PH" sz="1800" b="0" strike="noStrike" spc="-1">
              <a:latin typeface="Arial"/>
            </a:endParaRPr>
          </a:p>
        </p:txBody>
      </p:sp>
      <p:pic>
        <p:nvPicPr>
          <p:cNvPr id="150" name="Picture 149"/>
          <p:cNvPicPr/>
          <p:nvPr/>
        </p:nvPicPr>
        <p:blipFill>
          <a:blip r:embed="rId2"/>
          <a:stretch/>
        </p:blipFill>
        <p:spPr>
          <a:xfrm>
            <a:off x="6840000" y="1179000"/>
            <a:ext cx="4953600" cy="4220640"/>
          </a:xfrm>
          <a:prstGeom prst="rect">
            <a:avLst/>
          </a:prstGeom>
          <a:ln w="0">
            <a:noFill/>
          </a:ln>
        </p:spPr>
      </p:pic>
      <p:sp>
        <p:nvSpPr>
          <p:cNvPr id="151" name="Rectangle 150"/>
          <p:cNvSpPr/>
          <p:nvPr/>
        </p:nvSpPr>
        <p:spPr>
          <a:xfrm>
            <a:off x="8017200" y="5472000"/>
            <a:ext cx="2890440" cy="42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Stretched rubber band</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1080000" y="1080000"/>
            <a:ext cx="503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200000"/>
              </a:lnSpc>
              <a:buNone/>
            </a:pPr>
            <a:r>
              <a:rPr lang="en-PH" sz="1800" b="1" strike="noStrike" spc="-1">
                <a:latin typeface="Lato"/>
              </a:rPr>
              <a:t>5. </a:t>
            </a:r>
            <a:r>
              <a:rPr lang="en-PH" sz="1800" b="1" strike="noStrike" spc="-1">
                <a:latin typeface="Lato"/>
                <a:ea typeface="€Î›âþ"/>
              </a:rPr>
              <a:t>Strength</a:t>
            </a:r>
            <a:r>
              <a:rPr lang="en-PH" sz="1800" b="0" strike="noStrike" spc="-1">
                <a:latin typeface="Lato"/>
                <a:ea typeface="€Î›âþ"/>
              </a:rPr>
              <a:t> determines how durable the material is. Metals are used to construct buildings, bridges, and roads because they are very strong. Iron and steel are examples of metals used to support buildings and other structures. They are also used for making steel chairs and cabinets. Solids made of strong materials do not wear out easily.</a:t>
            </a:r>
            <a:endParaRPr lang="en-PH" sz="1800" b="0" strike="noStrike" spc="-1">
              <a:latin typeface="Arial"/>
            </a:endParaRPr>
          </a:p>
        </p:txBody>
      </p:sp>
      <p:pic>
        <p:nvPicPr>
          <p:cNvPr id="153" name="Picture 152"/>
          <p:cNvPicPr/>
          <p:nvPr/>
        </p:nvPicPr>
        <p:blipFill>
          <a:blip r:embed="rId2"/>
          <a:stretch/>
        </p:blipFill>
        <p:spPr>
          <a:xfrm>
            <a:off x="6300000" y="1058040"/>
            <a:ext cx="5579640" cy="4161600"/>
          </a:xfrm>
          <a:prstGeom prst="rect">
            <a:avLst/>
          </a:prstGeom>
          <a:ln w="0">
            <a:noFill/>
          </a:ln>
        </p:spPr>
      </p:pic>
      <p:sp>
        <p:nvSpPr>
          <p:cNvPr id="154" name="Rectangle 153"/>
          <p:cNvSpPr/>
          <p:nvPr/>
        </p:nvSpPr>
        <p:spPr>
          <a:xfrm>
            <a:off x="6768000" y="5330880"/>
            <a:ext cx="4679640" cy="42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PH" sz="1800" b="1" strike="noStrike" spc="-1">
                <a:latin typeface="Lato"/>
              </a:rPr>
              <a:t>A bridge made of iron and steel.</a:t>
            </a:r>
            <a:endParaRPr lang="en-PH"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TotalTime>
  <Words>513</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€Î›âþ</vt:lpstr>
      <vt:lpstr>Arial</vt:lpstr>
      <vt:lpstr>DejaVu Sans</vt:lpstr>
      <vt:lpstr>Lato</vt:lpstr>
      <vt:lpstr>Montserrat medium</vt:lpstr>
      <vt:lpstr>Montserrat medium</vt:lpstr>
      <vt:lpstr>PingFang SC</vt:lpstr>
      <vt:lpstr>Symbol</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dc:description/>
  <cp:lastModifiedBy>ATG</cp:lastModifiedBy>
  <cp:revision>107</cp:revision>
  <dcterms:created xsi:type="dcterms:W3CDTF">2019-04-16T02:10:14Z</dcterms:created>
  <dcterms:modified xsi:type="dcterms:W3CDTF">2025-06-10T06:06:16Z</dcterms:modified>
  <dc:language>en-PH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