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7.png" ContentType="image/png"/>
  <Override PartName="/ppt/media/image5.png" ContentType="image/png"/>
  <Override PartName="/ppt/media/image10.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3040" cy="683892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79920" cy="2779920"/>
          </a:xfrm>
          <a:prstGeom prst="rect">
            <a:avLst/>
          </a:prstGeom>
          <a:ln w="0">
            <a:noFill/>
          </a:ln>
        </p:spPr>
      </p:pic>
      <p:sp>
        <p:nvSpPr>
          <p:cNvPr id="2" name="Rectangle 5"/>
          <p:cNvSpPr/>
          <p:nvPr/>
        </p:nvSpPr>
        <p:spPr>
          <a:xfrm>
            <a:off x="3487320" y="1475280"/>
            <a:ext cx="8685360" cy="384336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85360" cy="36504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3040" cy="615960"/>
          </a:xfrm>
          <a:prstGeom prst="rect">
            <a:avLst/>
          </a:prstGeom>
          <a:ln w="0">
            <a:noFill/>
          </a:ln>
        </p:spPr>
      </p:pic>
      <p:sp>
        <p:nvSpPr>
          <p:cNvPr id="43" name="Rectangle 7"/>
          <p:cNvSpPr/>
          <p:nvPr/>
        </p:nvSpPr>
        <p:spPr>
          <a:xfrm>
            <a:off x="10868760" y="0"/>
            <a:ext cx="951480" cy="95148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15560" cy="1015560"/>
          </a:xfrm>
          <a:prstGeom prst="rect">
            <a:avLst/>
          </a:prstGeom>
          <a:ln w="0">
            <a:noFill/>
          </a:ln>
        </p:spPr>
      </p:pic>
      <p:sp>
        <p:nvSpPr>
          <p:cNvPr id="45" name="TextBox 9"/>
          <p:cNvSpPr/>
          <p:nvPr/>
        </p:nvSpPr>
        <p:spPr>
          <a:xfrm>
            <a:off x="185400" y="6362280"/>
            <a:ext cx="46728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42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7360" cy="336564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2808000"/>
            <a:ext cx="8081280" cy="12816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spcBef>
                <a:spcPts val="850"/>
              </a:spcBef>
              <a:spcAft>
                <a:spcPts val="850"/>
              </a:spcAft>
              <a:buNone/>
            </a:pPr>
            <a:r>
              <a:rPr b="1" lang="en-US" sz="3600" spc="-1" strike="noStrike">
                <a:solidFill>
                  <a:srgbClr val="ffffff"/>
                </a:solidFill>
                <a:latin typeface="Montserrat Medium"/>
                <a:ea typeface="DejaVu Sans"/>
              </a:rPr>
              <a:t>My Zoo Is Special</a:t>
            </a:r>
            <a:endParaRPr b="0" lang="en-PH" sz="3600" spc="-1" strike="noStrike">
              <a:latin typeface="Arial"/>
              <a:ea typeface="PingFang SC"/>
            </a:endParaRPr>
          </a:p>
          <a:p>
            <a:pPr algn="ctr">
              <a:lnSpc>
                <a:spcPct val="100000"/>
              </a:lnSpc>
              <a:spcBef>
                <a:spcPts val="850"/>
              </a:spcBef>
              <a:spcAft>
                <a:spcPts val="850"/>
              </a:spcAft>
              <a:buNone/>
            </a:pPr>
            <a:r>
              <a:rPr b="1" lang="en-US" sz="2800" spc="-1" strike="noStrike">
                <a:solidFill>
                  <a:srgbClr val="ffffff"/>
                </a:solidFill>
                <a:latin typeface="Montserrat Medium"/>
                <a:ea typeface="DejaVu Sans"/>
              </a:rPr>
              <a:t>(Adjectives: Sizes, Height and Weight)</a:t>
            </a:r>
            <a:endParaRPr b="0" lang="en-PH" sz="2800" spc="-1" strike="noStrike">
              <a:latin typeface="Arial"/>
              <a:ea typeface="PingFang SC"/>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
          <p:cNvSpPr/>
          <p:nvPr/>
        </p:nvSpPr>
        <p:spPr>
          <a:xfrm>
            <a:off x="612000" y="900000"/>
            <a:ext cx="10006560" cy="5001840"/>
          </a:xfrm>
          <a:prstGeom prst="rect">
            <a:avLst/>
          </a:prstGeom>
          <a:noFill/>
          <a:ln w="57240">
            <a:solidFill>
              <a:srgbClr val="3465a4"/>
            </a:solidFill>
            <a:prstDash val="lgDash"/>
            <a:round/>
          </a:ln>
        </p:spPr>
        <p:style>
          <a:lnRef idx="0"/>
          <a:fillRef idx="0"/>
          <a:effectRef idx="0"/>
          <a:fontRef idx="minor"/>
        </p:style>
        <p:txBody>
          <a:bodyPr lIns="118440" rIns="118440" tIns="73440" bIns="73440" anchor="t">
            <a:noAutofit/>
          </a:bodyPr>
          <a:p>
            <a:pPr algn="just">
              <a:lnSpc>
                <a:spcPct val="200000"/>
              </a:lnSpc>
              <a:buNone/>
            </a:pP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	</a:t>
            </a:r>
            <a:endParaRPr b="0" lang="en-PH" sz="2000" spc="-1" strike="noStrike">
              <a:latin typeface="Arial"/>
            </a:endParaRPr>
          </a:p>
        </p:txBody>
      </p:sp>
      <p:sp>
        <p:nvSpPr>
          <p:cNvPr id="151" name=""/>
          <p:cNvSpPr/>
          <p:nvPr/>
        </p:nvSpPr>
        <p:spPr>
          <a:xfrm>
            <a:off x="1116000" y="360000"/>
            <a:ext cx="8458560" cy="8204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400" spc="-1" strike="noStrike">
                <a:solidFill>
                  <a:srgbClr val="000000"/>
                </a:solidFill>
                <a:highlight>
                  <a:srgbClr val="dee6ef"/>
                </a:highlight>
                <a:latin typeface="Lato"/>
                <a:ea typeface="DejaVu Sans"/>
              </a:rPr>
              <a:t>Grammar</a:t>
            </a:r>
            <a:endParaRPr b="0" lang="en-PH" sz="2400" spc="-1" strike="noStrike">
              <a:latin typeface="Arial"/>
            </a:endParaRPr>
          </a:p>
        </p:txBody>
      </p:sp>
      <p:sp>
        <p:nvSpPr>
          <p:cNvPr id="152" name=""/>
          <p:cNvSpPr/>
          <p:nvPr/>
        </p:nvSpPr>
        <p:spPr>
          <a:xfrm>
            <a:off x="1008000" y="1152000"/>
            <a:ext cx="9430560" cy="4498560"/>
          </a:xfrm>
          <a:prstGeom prst="rect">
            <a:avLst/>
          </a:prstGeom>
          <a:noFill/>
          <a:ln w="0">
            <a:noFill/>
          </a:ln>
        </p:spPr>
        <p:style>
          <a:lnRef idx="0"/>
          <a:fillRef idx="0"/>
          <a:effectRef idx="0"/>
          <a:fontRef idx="minor"/>
        </p:style>
        <p:txBody>
          <a:bodyPr lIns="90000" rIns="90000" tIns="45000" bIns="45000" anchor="ctr">
            <a:noAutofit/>
          </a:bodyPr>
          <a:p>
            <a:pPr algn="just">
              <a:lnSpc>
                <a:spcPct val="200000"/>
              </a:lnSpc>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The words that describe people, places, and things are called </a:t>
            </a:r>
            <a:r>
              <a:rPr b="1" lang="en-PH" sz="2400" spc="-1" strike="noStrike">
                <a:solidFill>
                  <a:srgbClr val="c9211e"/>
                </a:solidFill>
                <a:latin typeface="Lato"/>
                <a:ea typeface="€à'D7éþ"/>
              </a:rPr>
              <a:t>adjectives</a:t>
            </a:r>
            <a:r>
              <a:rPr b="0" lang="en-PH" sz="2400" spc="-1" strike="noStrike">
                <a:solidFill>
                  <a:srgbClr val="000000"/>
                </a:solidFill>
                <a:latin typeface="Lato"/>
                <a:ea typeface="€à'D7éþ"/>
              </a:rPr>
              <a:t>.</a:t>
            </a:r>
            <a:endParaRPr b="0" lang="en-PH" sz="2400" spc="-1" strike="noStrike">
              <a:latin typeface="Arial"/>
            </a:endParaRPr>
          </a:p>
          <a:p>
            <a:pPr algn="just">
              <a:lnSpc>
                <a:spcPct val="200000"/>
              </a:lnSpc>
              <a:buNone/>
            </a:pPr>
            <a:r>
              <a:rPr b="0" lang="en-PH" sz="2400" spc="-1" strike="noStrike">
                <a:solidFill>
                  <a:srgbClr val="000000"/>
                </a:solidFill>
                <a:latin typeface="Lato"/>
                <a:ea typeface="€à'D7éþ"/>
              </a:rPr>
              <a:t>	</a:t>
            </a:r>
            <a:r>
              <a:rPr b="1" lang="en-PH" sz="2400" spc="-1" strike="noStrike">
                <a:solidFill>
                  <a:srgbClr val="c9211e"/>
                </a:solidFill>
                <a:latin typeface="Lato"/>
                <a:ea typeface="€à'D7éþ"/>
              </a:rPr>
              <a:t>Words that describe how much or how many</a:t>
            </a:r>
            <a:r>
              <a:rPr b="0" lang="en-PH" sz="2400" spc="-1" strike="noStrike">
                <a:solidFill>
                  <a:srgbClr val="000000"/>
                </a:solidFill>
                <a:latin typeface="Lato"/>
                <a:ea typeface="€à'D7éþ"/>
              </a:rPr>
              <a:t> can also be used as adjectives: four, eight, a few, several, many, light, and heavy.</a:t>
            </a:r>
            <a:endParaRPr b="0" lang="en-PH" sz="2400" spc="-1" strike="noStrike">
              <a:latin typeface="Arial"/>
            </a:endParaRPr>
          </a:p>
          <a:p>
            <a:pPr algn="just">
              <a:lnSpc>
                <a:spcPct val="200000"/>
              </a:lnSpc>
              <a:buNone/>
            </a:pPr>
            <a:r>
              <a:rPr b="0" lang="en-PH" sz="2400" spc="-1" strike="noStrike">
                <a:solidFill>
                  <a:srgbClr val="000000"/>
                </a:solidFill>
                <a:latin typeface="Lato"/>
                <a:ea typeface="€à'D7éþ"/>
              </a:rPr>
              <a:t>	</a:t>
            </a:r>
            <a:r>
              <a:rPr b="1" lang="en-PH" sz="2400" spc="-1" strike="noStrike">
                <a:solidFill>
                  <a:srgbClr val="c9211e"/>
                </a:solidFill>
                <a:latin typeface="Lato"/>
                <a:ea typeface="€à'D7éþ"/>
              </a:rPr>
              <a:t>Words that describe size and height</a:t>
            </a:r>
            <a:r>
              <a:rPr b="0" lang="en-PH" sz="2400" spc="-1" strike="noStrike">
                <a:solidFill>
                  <a:srgbClr val="000000"/>
                </a:solidFill>
                <a:latin typeface="Lato"/>
                <a:ea typeface="€à'D7éþ"/>
              </a:rPr>
              <a:t> such as small, medium, large, tall, and short are used as adjectives.</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
          <p:cNvSpPr/>
          <p:nvPr/>
        </p:nvSpPr>
        <p:spPr>
          <a:xfrm>
            <a:off x="1080000" y="858960"/>
            <a:ext cx="9358560" cy="4899600"/>
          </a:xfrm>
          <a:prstGeom prst="rect">
            <a:avLst/>
          </a:prstGeom>
          <a:noFill/>
          <a:ln w="38160">
            <a:solidFill>
              <a:srgbClr val="3465a4"/>
            </a:solidFill>
            <a:prstDash val="lgDash"/>
            <a:round/>
          </a:ln>
        </p:spPr>
        <p:style>
          <a:lnRef idx="0"/>
          <a:fillRef idx="0"/>
          <a:effectRef idx="0"/>
          <a:fontRef idx="minor"/>
        </p:style>
        <p:txBody>
          <a:bodyPr lIns="109080" rIns="109080" tIns="64080" bIns="64080" anchor="t">
            <a:noAutofit/>
          </a:bodyPr>
          <a:p>
            <a:pPr algn="just">
              <a:lnSpc>
                <a:spcPct val="150000"/>
              </a:lnSpc>
              <a:spcBef>
                <a:spcPts val="567"/>
              </a:spcBef>
              <a:spcAft>
                <a:spcPts val="567"/>
              </a:spcAft>
              <a:buNone/>
            </a:pPr>
            <a:r>
              <a:rPr b="1" lang="en-PH" sz="2400" spc="-1" strike="noStrike">
                <a:solidFill>
                  <a:srgbClr val="000000"/>
                </a:solidFill>
                <a:highlight>
                  <a:srgbClr val="dee6ef"/>
                </a:highlight>
                <a:latin typeface="Lato"/>
                <a:ea typeface="DejaVu Sans"/>
              </a:rPr>
              <a:t>Writing</a:t>
            </a:r>
            <a:endParaRPr b="0" lang="en-PH" sz="2400" spc="-1" strike="noStrike">
              <a:latin typeface="Arial"/>
            </a:endParaRPr>
          </a:p>
          <a:p>
            <a:pPr algn="just">
              <a:lnSpc>
                <a:spcPct val="150000"/>
              </a:lnSpc>
              <a:spcBef>
                <a:spcPts val="567"/>
              </a:spcBef>
              <a:spcAft>
                <a:spcPts val="567"/>
              </a:spcAft>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Copy the groups of words with adjectives using cursive writing. Write the letters neatly and clearly on your paper.</a:t>
            </a:r>
            <a:endParaRPr b="0" lang="en-PH" sz="2400" spc="-1" strike="noStrike">
              <a:latin typeface="Arial"/>
            </a:endParaRPr>
          </a:p>
          <a:p>
            <a:pPr algn="just">
              <a:lnSpc>
                <a:spcPct val="150000"/>
              </a:lnSpc>
              <a:spcBef>
                <a:spcPts val="567"/>
              </a:spcBef>
              <a:spcAft>
                <a:spcPts val="567"/>
              </a:spcAft>
              <a:buNone/>
            </a:pPr>
            <a:r>
              <a:rPr b="1" lang="en-PH" sz="2400" spc="-1" strike="noStrike">
                <a:solidFill>
                  <a:srgbClr val="000000"/>
                </a:solidFill>
                <a:latin typeface="Lato"/>
                <a:ea typeface="DejaVu Sans"/>
              </a:rPr>
              <a:t>1. several people</a:t>
            </a:r>
            <a:endParaRPr b="0" lang="en-PH" sz="2400" spc="-1" strike="noStrike">
              <a:latin typeface="Arial"/>
            </a:endParaRPr>
          </a:p>
          <a:p>
            <a:pPr algn="just">
              <a:lnSpc>
                <a:spcPct val="150000"/>
              </a:lnSpc>
              <a:spcBef>
                <a:spcPts val="567"/>
              </a:spcBef>
              <a:spcAft>
                <a:spcPts val="567"/>
              </a:spcAft>
              <a:buNone/>
            </a:pPr>
            <a:r>
              <a:rPr b="1" lang="en-PH" sz="2400" spc="-1" strike="noStrike">
                <a:solidFill>
                  <a:srgbClr val="000000"/>
                </a:solidFill>
                <a:latin typeface="Lato"/>
                <a:ea typeface="DejaVu Sans"/>
              </a:rPr>
              <a:t>2. short pants</a:t>
            </a:r>
            <a:endParaRPr b="0" lang="en-PH" sz="2400" spc="-1" strike="noStrike">
              <a:latin typeface="Arial"/>
            </a:endParaRPr>
          </a:p>
          <a:p>
            <a:pPr algn="just">
              <a:lnSpc>
                <a:spcPct val="150000"/>
              </a:lnSpc>
              <a:spcBef>
                <a:spcPts val="567"/>
              </a:spcBef>
              <a:spcAft>
                <a:spcPts val="567"/>
              </a:spcAft>
              <a:buNone/>
            </a:pPr>
            <a:r>
              <a:rPr b="1" lang="en-PH" sz="2400" spc="-1" strike="noStrike">
                <a:solidFill>
                  <a:srgbClr val="000000"/>
                </a:solidFill>
                <a:latin typeface="Lato"/>
                <a:ea typeface="DejaVu Sans"/>
              </a:rPr>
              <a:t>3. interesting book</a:t>
            </a:r>
            <a:endParaRPr b="0" lang="en-PH" sz="2400" spc="-1" strike="noStrike">
              <a:latin typeface="Arial"/>
            </a:endParaRPr>
          </a:p>
          <a:p>
            <a:pPr algn="just">
              <a:lnSpc>
                <a:spcPct val="150000"/>
              </a:lnSpc>
              <a:spcBef>
                <a:spcPts val="567"/>
              </a:spcBef>
              <a:spcAft>
                <a:spcPts val="567"/>
              </a:spcAft>
              <a:buNone/>
            </a:pPr>
            <a:r>
              <a:rPr b="1" lang="en-PH" sz="2400" spc="-1" strike="noStrike">
                <a:solidFill>
                  <a:srgbClr val="000000"/>
                </a:solidFill>
                <a:latin typeface="Lato"/>
                <a:ea typeface="DejaVu Sans"/>
              </a:rPr>
              <a:t>4. tall buildings</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756000" y="504000"/>
            <a:ext cx="9933840" cy="5433840"/>
          </a:xfrm>
          <a:prstGeom prst="rect">
            <a:avLst/>
          </a:prstGeom>
          <a:noFill/>
          <a:ln w="57240">
            <a:solidFill>
              <a:srgbClr val="3465a4"/>
            </a:solidFill>
            <a:prstDash val="lgDash"/>
            <a:round/>
          </a:ln>
        </p:spPr>
        <p:style>
          <a:lnRef idx="0"/>
          <a:fillRef idx="0"/>
          <a:effectRef idx="0"/>
          <a:fontRef idx="minor"/>
        </p:style>
        <p:txBody>
          <a:bodyPr lIns="118440" rIns="118440" tIns="73440" bIns="73440" anchor="t">
            <a:noAutofit/>
          </a:bodyPr>
          <a:p>
            <a:pPr algn="just">
              <a:lnSpc>
                <a:spcPct val="200000"/>
              </a:lnSpc>
              <a:buNone/>
            </a:pP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	</a:t>
            </a:r>
            <a:endParaRPr b="0" lang="en-PH" sz="2000" spc="-1" strike="noStrike">
              <a:latin typeface="Arial"/>
            </a:endParaRPr>
          </a:p>
        </p:txBody>
      </p:sp>
      <p:sp>
        <p:nvSpPr>
          <p:cNvPr id="126" name=""/>
          <p:cNvSpPr/>
          <p:nvPr/>
        </p:nvSpPr>
        <p:spPr>
          <a:xfrm>
            <a:off x="974520" y="720000"/>
            <a:ext cx="9643680" cy="503820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spcBef>
                <a:spcPts val="567"/>
              </a:spcBef>
              <a:spcAft>
                <a:spcPts val="567"/>
              </a:spcAft>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Earth Day is celebrated every year around the</a:t>
            </a:r>
            <a:endParaRPr b="0" lang="en-PH" sz="2400" spc="-1" strike="noStrike">
              <a:latin typeface="Arial"/>
            </a:endParaRPr>
          </a:p>
          <a:p>
            <a:pPr algn="just">
              <a:lnSpc>
                <a:spcPct val="200000"/>
              </a:lnSpc>
              <a:spcBef>
                <a:spcPts val="567"/>
              </a:spcBef>
              <a:spcAft>
                <a:spcPts val="567"/>
              </a:spcAft>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world to make people aware of the importance of</a:t>
            </a:r>
            <a:endParaRPr b="0" lang="en-PH" sz="2400" spc="-1" strike="noStrike">
              <a:latin typeface="Arial"/>
            </a:endParaRPr>
          </a:p>
          <a:p>
            <a:pPr algn="just">
              <a:lnSpc>
                <a:spcPct val="200000"/>
              </a:lnSpc>
              <a:spcBef>
                <a:spcPts val="567"/>
              </a:spcBef>
              <a:spcAft>
                <a:spcPts val="567"/>
              </a:spcAft>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caring for the environment. </a:t>
            </a:r>
            <a:endParaRPr b="0" lang="en-PH" sz="2400" spc="-1" strike="noStrike">
              <a:latin typeface="Arial"/>
            </a:endParaRPr>
          </a:p>
          <a:p>
            <a:pPr algn="just">
              <a:lnSpc>
                <a:spcPct val="200000"/>
              </a:lnSpc>
              <a:spcBef>
                <a:spcPts val="567"/>
              </a:spcBef>
              <a:spcAft>
                <a:spcPts val="567"/>
              </a:spcAft>
              <a:buNone/>
            </a:pPr>
            <a:r>
              <a:rPr b="0" lang="en-PH" sz="2400" spc="-1" strike="noStrike">
                <a:solidFill>
                  <a:srgbClr val="000000"/>
                </a:solidFill>
                <a:latin typeface="Lato"/>
                <a:ea typeface="DejaVu Sans"/>
              </a:rPr>
              <a:t>Also, taking care of animals shows love for them.</a:t>
            </a:r>
            <a:endParaRPr b="0" lang="en-PH" sz="2400" spc="-1" strike="noStrike">
              <a:latin typeface="Arial"/>
            </a:endParaRPr>
          </a:p>
        </p:txBody>
      </p:sp>
      <p:pic>
        <p:nvPicPr>
          <p:cNvPr id="127" name="" descr=""/>
          <p:cNvPicPr/>
          <p:nvPr/>
        </p:nvPicPr>
        <p:blipFill>
          <a:blip r:embed="rId1"/>
          <a:stretch/>
        </p:blipFill>
        <p:spPr>
          <a:xfrm>
            <a:off x="7380000" y="2700000"/>
            <a:ext cx="4810680" cy="3418560"/>
          </a:xfrm>
          <a:prstGeom prst="rect">
            <a:avLst/>
          </a:prstGeom>
          <a:ln w="0">
            <a:noFill/>
          </a:ln>
        </p:spPr>
      </p:pic>
      <p:pic>
        <p:nvPicPr>
          <p:cNvPr id="128" name="" descr=""/>
          <p:cNvPicPr/>
          <p:nvPr/>
        </p:nvPicPr>
        <p:blipFill>
          <a:blip r:embed="rId2"/>
          <a:stretch/>
        </p:blipFill>
        <p:spPr>
          <a:xfrm>
            <a:off x="190800" y="180000"/>
            <a:ext cx="3456000" cy="287856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756000" y="504000"/>
            <a:ext cx="6442560" cy="5433840"/>
          </a:xfrm>
          <a:prstGeom prst="rect">
            <a:avLst/>
          </a:prstGeom>
          <a:noFill/>
          <a:ln w="57240">
            <a:solidFill>
              <a:srgbClr val="3465a4"/>
            </a:solidFill>
            <a:prstDash val="lgDash"/>
            <a:round/>
          </a:ln>
        </p:spPr>
        <p:style>
          <a:lnRef idx="0"/>
          <a:fillRef idx="0"/>
          <a:effectRef idx="0"/>
          <a:fontRef idx="minor"/>
        </p:style>
        <p:txBody>
          <a:bodyPr lIns="118440" rIns="118440" tIns="73440" bIns="73440" anchor="t">
            <a:noAutofit/>
          </a:bodyPr>
          <a:p>
            <a:pPr algn="just">
              <a:lnSpc>
                <a:spcPct val="200000"/>
              </a:lnSpc>
              <a:buNone/>
            </a:pP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	</a:t>
            </a:r>
            <a:endParaRPr b="0" lang="en-PH" sz="2000" spc="-1" strike="noStrike">
              <a:latin typeface="Arial"/>
            </a:endParaRPr>
          </a:p>
        </p:txBody>
      </p:sp>
      <p:sp>
        <p:nvSpPr>
          <p:cNvPr id="130" name=""/>
          <p:cNvSpPr/>
          <p:nvPr/>
        </p:nvSpPr>
        <p:spPr>
          <a:xfrm>
            <a:off x="974520" y="720000"/>
            <a:ext cx="6044040" cy="50382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400" spc="-1" strike="noStrike">
                <a:solidFill>
                  <a:srgbClr val="000000"/>
                </a:solidFill>
                <a:latin typeface="Lato"/>
                <a:ea typeface="DejaVu Sans"/>
              </a:rPr>
              <a:t>My Zoo Is Special</a:t>
            </a:r>
            <a:endParaRPr b="0" lang="en-PH" sz="2400" spc="-1" strike="noStrike">
              <a:latin typeface="Arial"/>
            </a:endParaRPr>
          </a:p>
          <a:p>
            <a:pPr algn="ctr">
              <a:lnSpc>
                <a:spcPct val="100000"/>
              </a:lnSpc>
              <a:buNone/>
            </a:pPr>
            <a:r>
              <a:rPr b="0" lang="en-PH" sz="2400" spc="-1" strike="noStrike">
                <a:solidFill>
                  <a:srgbClr val="000000"/>
                </a:solidFill>
                <a:latin typeface="Lato"/>
                <a:ea typeface="DejaVu Sans"/>
              </a:rPr>
              <a:t>by Keith Dylan</a:t>
            </a:r>
            <a:endParaRPr b="0" lang="en-PH" sz="2400" spc="-1" strike="noStrike">
              <a:latin typeface="Arial"/>
            </a:endParaRPr>
          </a:p>
          <a:p>
            <a:pPr algn="just">
              <a:lnSpc>
                <a:spcPct val="115000"/>
              </a:lnSpc>
              <a:spcBef>
                <a:spcPts val="1417"/>
              </a:spcBef>
              <a:spcAft>
                <a:spcPts val="1417"/>
              </a:spcAft>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Would you believe it? I have a zoo where I can go anytime I want to. It is not the same as the city zoo where we see lions, tigers, giraffes, and other animals.</a:t>
            </a:r>
            <a:endParaRPr b="0" lang="en-PH" sz="2400" spc="-1" strike="noStrike">
              <a:latin typeface="Arial"/>
            </a:endParaRPr>
          </a:p>
          <a:p>
            <a:pPr algn="just">
              <a:lnSpc>
                <a:spcPct val="115000"/>
              </a:lnSpc>
              <a:spcBef>
                <a:spcPts val="1417"/>
              </a:spcBef>
              <a:spcAft>
                <a:spcPts val="1417"/>
              </a:spcAft>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My zoo is special. There are big and tiny animals. There are three cows, two carabaos, a horse, a few goats, a rooster, and rabbits. There are ants, bees, butterflies, moths, frogs, and fireflies.</a:t>
            </a:r>
            <a:endParaRPr b="0" lang="en-PH" sz="2400" spc="-1" strike="noStrike">
              <a:latin typeface="Arial"/>
            </a:endParaRPr>
          </a:p>
        </p:txBody>
      </p:sp>
      <p:pic>
        <p:nvPicPr>
          <p:cNvPr id="131" name="" descr=""/>
          <p:cNvPicPr/>
          <p:nvPr/>
        </p:nvPicPr>
        <p:blipFill>
          <a:blip r:embed="rId1"/>
          <a:stretch/>
        </p:blipFill>
        <p:spPr>
          <a:xfrm>
            <a:off x="7380000" y="1080000"/>
            <a:ext cx="4810680" cy="503856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2" name="" descr=""/>
          <p:cNvPicPr/>
          <p:nvPr/>
        </p:nvPicPr>
        <p:blipFill>
          <a:blip r:embed="rId1"/>
          <a:stretch/>
        </p:blipFill>
        <p:spPr>
          <a:xfrm>
            <a:off x="227880" y="360000"/>
            <a:ext cx="4774680" cy="5758560"/>
          </a:xfrm>
          <a:prstGeom prst="rect">
            <a:avLst/>
          </a:prstGeom>
          <a:ln w="0">
            <a:noFill/>
          </a:ln>
        </p:spPr>
      </p:pic>
      <p:sp>
        <p:nvSpPr>
          <p:cNvPr id="133" name=""/>
          <p:cNvSpPr/>
          <p:nvPr/>
        </p:nvSpPr>
        <p:spPr>
          <a:xfrm>
            <a:off x="5004000" y="1440000"/>
            <a:ext cx="6442560" cy="4497840"/>
          </a:xfrm>
          <a:prstGeom prst="rect">
            <a:avLst/>
          </a:prstGeom>
          <a:noFill/>
          <a:ln w="57240">
            <a:solidFill>
              <a:srgbClr val="3465a4"/>
            </a:solidFill>
            <a:prstDash val="lgDash"/>
            <a:round/>
          </a:ln>
        </p:spPr>
        <p:style>
          <a:lnRef idx="0"/>
          <a:fillRef idx="0"/>
          <a:effectRef idx="0"/>
          <a:fontRef idx="minor"/>
        </p:style>
        <p:txBody>
          <a:bodyPr lIns="118440" rIns="118440" tIns="73440" bIns="73440" anchor="t">
            <a:noAutofit/>
          </a:bodyPr>
          <a:p>
            <a:pPr algn="just">
              <a:lnSpc>
                <a:spcPct val="200000"/>
              </a:lnSpc>
              <a:buNone/>
            </a:pP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	</a:t>
            </a:r>
            <a:endParaRPr b="0" lang="en-PH" sz="2000" spc="-1" strike="noStrike">
              <a:latin typeface="Arial"/>
            </a:endParaRPr>
          </a:p>
        </p:txBody>
      </p:sp>
      <p:sp>
        <p:nvSpPr>
          <p:cNvPr id="134" name=""/>
          <p:cNvSpPr/>
          <p:nvPr/>
        </p:nvSpPr>
        <p:spPr>
          <a:xfrm>
            <a:off x="5222520" y="1620000"/>
            <a:ext cx="6044040" cy="4138200"/>
          </a:xfrm>
          <a:prstGeom prst="rect">
            <a:avLst/>
          </a:prstGeom>
          <a:noFill/>
          <a:ln w="0">
            <a:noFill/>
          </a:ln>
        </p:spPr>
        <p:style>
          <a:lnRef idx="0"/>
          <a:fillRef idx="0"/>
          <a:effectRef idx="0"/>
          <a:fontRef idx="minor"/>
        </p:style>
        <p:txBody>
          <a:bodyPr lIns="90000" rIns="90000" tIns="45000" bIns="45000" anchor="ctr">
            <a:noAutofit/>
          </a:bodyPr>
          <a:p>
            <a:pPr algn="just">
              <a:lnSpc>
                <a:spcPct val="150000"/>
              </a:lnSpc>
              <a:spcBef>
                <a:spcPts val="283"/>
              </a:spcBef>
              <a:spcAft>
                <a:spcPts val="283"/>
              </a:spcAft>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I watch my father and grandfather use the carabaos in the rice fields. I see them milk the cows and the goats. Our rooster serves as our alarm clock as it crows early in the morning. Rabbits are fun to watch. They make squeaking noises as they run around.</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5" name="" descr=""/>
          <p:cNvPicPr/>
          <p:nvPr/>
        </p:nvPicPr>
        <p:blipFill>
          <a:blip r:embed="rId1"/>
          <a:stretch/>
        </p:blipFill>
        <p:spPr>
          <a:xfrm>
            <a:off x="7200000" y="1080000"/>
            <a:ext cx="4966560" cy="5083560"/>
          </a:xfrm>
          <a:prstGeom prst="rect">
            <a:avLst/>
          </a:prstGeom>
          <a:ln w="0">
            <a:noFill/>
          </a:ln>
        </p:spPr>
      </p:pic>
      <p:sp>
        <p:nvSpPr>
          <p:cNvPr id="136" name=""/>
          <p:cNvSpPr/>
          <p:nvPr/>
        </p:nvSpPr>
        <p:spPr>
          <a:xfrm>
            <a:off x="612000" y="504000"/>
            <a:ext cx="6442560" cy="5433840"/>
          </a:xfrm>
          <a:prstGeom prst="rect">
            <a:avLst/>
          </a:prstGeom>
          <a:noFill/>
          <a:ln w="57240">
            <a:solidFill>
              <a:srgbClr val="3465a4"/>
            </a:solidFill>
            <a:prstDash val="lgDash"/>
            <a:round/>
          </a:ln>
        </p:spPr>
        <p:style>
          <a:lnRef idx="0"/>
          <a:fillRef idx="0"/>
          <a:effectRef idx="0"/>
          <a:fontRef idx="minor"/>
        </p:style>
        <p:txBody>
          <a:bodyPr lIns="118440" rIns="118440" tIns="73440" bIns="73440" anchor="t">
            <a:noAutofit/>
          </a:bodyPr>
          <a:p>
            <a:pPr algn="just">
              <a:lnSpc>
                <a:spcPct val="200000"/>
              </a:lnSpc>
              <a:buNone/>
            </a:pP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	</a:t>
            </a:r>
            <a:endParaRPr b="0" lang="en-PH" sz="2000" spc="-1" strike="noStrike">
              <a:latin typeface="Arial"/>
            </a:endParaRPr>
          </a:p>
        </p:txBody>
      </p:sp>
      <p:sp>
        <p:nvSpPr>
          <p:cNvPr id="137" name=""/>
          <p:cNvSpPr/>
          <p:nvPr/>
        </p:nvSpPr>
        <p:spPr>
          <a:xfrm>
            <a:off x="830520" y="792000"/>
            <a:ext cx="6044040" cy="4606200"/>
          </a:xfrm>
          <a:prstGeom prst="rect">
            <a:avLst/>
          </a:prstGeom>
          <a:noFill/>
          <a:ln w="0">
            <a:noFill/>
          </a:ln>
        </p:spPr>
        <p:style>
          <a:lnRef idx="0"/>
          <a:fillRef idx="0"/>
          <a:effectRef idx="0"/>
          <a:fontRef idx="minor"/>
        </p:style>
        <p:txBody>
          <a:bodyPr lIns="90000" rIns="90000" tIns="45000" bIns="45000" anchor="ctr">
            <a:noAutofit/>
          </a:bodyPr>
          <a:p>
            <a:pPr algn="just">
              <a:lnSpc>
                <a:spcPct val="150000"/>
              </a:lnSpc>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I watch ants as they march in a row, carrying crumbs. Bees and butterflies can be seen in our garden full of flowers. At night, fireflies are a lovely sight as they glow in the dark and moths hover around our lamps at night. On a rainy night, I am entertained by the loud croaks of bullfrogs.</a:t>
            </a:r>
            <a:endParaRPr b="0" lang="en-PH" sz="2400" spc="-1" strike="noStrike">
              <a:latin typeface="Arial"/>
            </a:endParaRPr>
          </a:p>
          <a:p>
            <a:pPr algn="just">
              <a:lnSpc>
                <a:spcPct val="150000"/>
              </a:lnSpc>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So, there! That’s my zoo. Anybody can visit it and I do not charge any fee. It’s free! Come and visit my zoo.</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
          <p:cNvSpPr/>
          <p:nvPr/>
        </p:nvSpPr>
        <p:spPr>
          <a:xfrm>
            <a:off x="612000" y="900000"/>
            <a:ext cx="10006560" cy="5001840"/>
          </a:xfrm>
          <a:prstGeom prst="rect">
            <a:avLst/>
          </a:prstGeom>
          <a:noFill/>
          <a:ln w="57240">
            <a:solidFill>
              <a:srgbClr val="3465a4"/>
            </a:solidFill>
            <a:prstDash val="lgDash"/>
            <a:round/>
          </a:ln>
        </p:spPr>
        <p:style>
          <a:lnRef idx="0"/>
          <a:fillRef idx="0"/>
          <a:effectRef idx="0"/>
          <a:fontRef idx="minor"/>
        </p:style>
        <p:txBody>
          <a:bodyPr lIns="118440" rIns="118440" tIns="73440" bIns="73440" anchor="t">
            <a:noAutofit/>
          </a:bodyPr>
          <a:p>
            <a:pPr algn="just">
              <a:lnSpc>
                <a:spcPct val="200000"/>
              </a:lnSpc>
              <a:buNone/>
            </a:pP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	</a:t>
            </a:r>
            <a:endParaRPr b="0" lang="en-PH" sz="2000" spc="-1" strike="noStrike">
              <a:latin typeface="Arial"/>
            </a:endParaRPr>
          </a:p>
        </p:txBody>
      </p:sp>
      <p:sp>
        <p:nvSpPr>
          <p:cNvPr id="139" name=""/>
          <p:cNvSpPr/>
          <p:nvPr/>
        </p:nvSpPr>
        <p:spPr>
          <a:xfrm>
            <a:off x="1116000" y="360000"/>
            <a:ext cx="8458560" cy="8204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400" spc="-1" strike="noStrike">
                <a:solidFill>
                  <a:srgbClr val="000000"/>
                </a:solidFill>
                <a:highlight>
                  <a:srgbClr val="dee6ef"/>
                </a:highlight>
                <a:latin typeface="Lato"/>
                <a:ea typeface="DejaVu Sans"/>
              </a:rPr>
              <a:t>Question words: Who, What, Where, When, Why, and How</a:t>
            </a:r>
            <a:endParaRPr b="0" lang="en-PH" sz="2400" spc="-1" strike="noStrike">
              <a:latin typeface="Arial"/>
            </a:endParaRPr>
          </a:p>
        </p:txBody>
      </p:sp>
      <p:sp>
        <p:nvSpPr>
          <p:cNvPr id="140" name=""/>
          <p:cNvSpPr/>
          <p:nvPr/>
        </p:nvSpPr>
        <p:spPr>
          <a:xfrm>
            <a:off x="1008000" y="1152000"/>
            <a:ext cx="9430560" cy="44985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567"/>
              </a:spcBef>
              <a:spcAft>
                <a:spcPts val="567"/>
              </a:spcAft>
              <a:buNone/>
            </a:pPr>
            <a:r>
              <a:rPr b="1" lang="en-PH" sz="2400" spc="-1" strike="noStrike">
                <a:solidFill>
                  <a:srgbClr val="000000"/>
                </a:solidFill>
                <a:latin typeface="Lato"/>
                <a:ea typeface="DejaVu Sans"/>
              </a:rPr>
              <a:t>Who</a:t>
            </a:r>
            <a:r>
              <a:rPr b="0" lang="en-PH" sz="2400" spc="-1" strike="noStrike">
                <a:solidFill>
                  <a:srgbClr val="000000"/>
                </a:solidFill>
                <a:latin typeface="Lato"/>
                <a:ea typeface="DejaVu Sans"/>
              </a:rPr>
              <a:t>, </a:t>
            </a:r>
            <a:r>
              <a:rPr b="1" lang="en-PH" sz="2400" spc="-1" strike="noStrike">
                <a:solidFill>
                  <a:srgbClr val="000000"/>
                </a:solidFill>
                <a:latin typeface="Lato"/>
                <a:ea typeface="DejaVu Sans"/>
              </a:rPr>
              <a:t>What</a:t>
            </a:r>
            <a:r>
              <a:rPr b="0" lang="en-PH" sz="2400" spc="-1" strike="noStrike">
                <a:solidFill>
                  <a:srgbClr val="000000"/>
                </a:solidFill>
                <a:latin typeface="Lato"/>
                <a:ea typeface="DejaVu Sans"/>
              </a:rPr>
              <a:t>, </a:t>
            </a:r>
            <a:r>
              <a:rPr b="1" lang="en-PH" sz="2400" spc="-1" strike="noStrike">
                <a:solidFill>
                  <a:srgbClr val="000000"/>
                </a:solidFill>
                <a:latin typeface="Lato"/>
                <a:ea typeface="DejaVu Sans"/>
              </a:rPr>
              <a:t>Where</a:t>
            </a:r>
            <a:r>
              <a:rPr b="0" lang="en-PH" sz="2400" spc="-1" strike="noStrike">
                <a:solidFill>
                  <a:srgbClr val="000000"/>
                </a:solidFill>
                <a:latin typeface="Lato"/>
                <a:ea typeface="DejaVu Sans"/>
              </a:rPr>
              <a:t>, </a:t>
            </a:r>
            <a:r>
              <a:rPr b="1" lang="en-PH" sz="2400" spc="-1" strike="noStrike">
                <a:solidFill>
                  <a:srgbClr val="000000"/>
                </a:solidFill>
                <a:latin typeface="Lato"/>
                <a:ea typeface="DejaVu Sans"/>
              </a:rPr>
              <a:t>When</a:t>
            </a:r>
            <a:r>
              <a:rPr b="0" lang="en-PH" sz="2400" spc="-1" strike="noStrike">
                <a:solidFill>
                  <a:srgbClr val="000000"/>
                </a:solidFill>
                <a:latin typeface="Lato"/>
                <a:ea typeface="DejaVu Sans"/>
              </a:rPr>
              <a:t>, </a:t>
            </a:r>
            <a:r>
              <a:rPr b="1" lang="en-PH" sz="2400" spc="-1" strike="noStrike">
                <a:solidFill>
                  <a:srgbClr val="000000"/>
                </a:solidFill>
                <a:latin typeface="Lato"/>
                <a:ea typeface="DejaVu Sans"/>
              </a:rPr>
              <a:t>How</a:t>
            </a:r>
            <a:r>
              <a:rPr b="0" lang="en-PH" sz="2400" spc="-1" strike="noStrike">
                <a:solidFill>
                  <a:srgbClr val="000000"/>
                </a:solidFill>
                <a:latin typeface="Lato"/>
                <a:ea typeface="DejaVu Sans"/>
              </a:rPr>
              <a:t>, and </a:t>
            </a:r>
            <a:r>
              <a:rPr b="1" lang="en-PH" sz="2400" spc="-1" strike="noStrike">
                <a:solidFill>
                  <a:srgbClr val="000000"/>
                </a:solidFill>
                <a:latin typeface="Lato"/>
                <a:ea typeface="DejaVu Sans"/>
              </a:rPr>
              <a:t>Why</a:t>
            </a:r>
            <a:r>
              <a:rPr b="0" lang="en-PH" sz="2400" spc="-1" strike="noStrike">
                <a:solidFill>
                  <a:srgbClr val="000000"/>
                </a:solidFill>
                <a:latin typeface="Lato"/>
                <a:ea typeface="DejaVu Sans"/>
              </a:rPr>
              <a:t> </a:t>
            </a:r>
            <a:r>
              <a:rPr b="0" lang="en-PH" sz="2400" spc="-1" strike="noStrike">
                <a:solidFill>
                  <a:srgbClr val="000000"/>
                </a:solidFill>
                <a:latin typeface="Lato"/>
                <a:ea typeface="€à'D7éþ"/>
              </a:rPr>
              <a:t>are question words.</a:t>
            </a:r>
            <a:endParaRPr b="0" lang="en-PH" sz="2400" spc="-1" strike="noStrike">
              <a:latin typeface="Arial"/>
            </a:endParaRPr>
          </a:p>
          <a:p>
            <a:pPr algn="just">
              <a:lnSpc>
                <a:spcPct val="100000"/>
              </a:lnSpc>
              <a:spcBef>
                <a:spcPts val="567"/>
              </a:spcBef>
              <a:spcAft>
                <a:spcPts val="567"/>
              </a:spcAft>
              <a:buNone/>
            </a:pPr>
            <a:r>
              <a:rPr b="1" lang="en-PH" sz="2400" spc="-1" strike="noStrike">
                <a:solidFill>
                  <a:srgbClr val="c9211e"/>
                </a:solidFill>
                <a:latin typeface="Lato"/>
                <a:ea typeface="€à'D7éþ"/>
              </a:rPr>
              <a:t>Who</a:t>
            </a:r>
            <a:r>
              <a:rPr b="0" lang="en-PH" sz="2400" spc="-1" strike="noStrike">
                <a:solidFill>
                  <a:srgbClr val="000000"/>
                </a:solidFill>
                <a:latin typeface="Lato"/>
                <a:ea typeface="€à'D7éþ"/>
              </a:rPr>
              <a:t> is a question word that is used when asking for a person.</a:t>
            </a:r>
            <a:endParaRPr b="0" lang="en-PH" sz="2400" spc="-1" strike="noStrike">
              <a:latin typeface="Arial"/>
            </a:endParaRPr>
          </a:p>
          <a:p>
            <a:pPr marL="900000" indent="-900000" algn="just">
              <a:lnSpc>
                <a:spcPct val="100000"/>
              </a:lnSpc>
              <a:spcBef>
                <a:spcPts val="567"/>
              </a:spcBef>
              <a:spcAft>
                <a:spcPts val="567"/>
              </a:spcAft>
              <a:buNone/>
              <a:tabLst>
                <a:tab algn="l" pos="0"/>
              </a:tabLst>
            </a:pPr>
            <a:r>
              <a:rPr b="1" lang="en-PH" sz="2400" spc="-1" strike="noStrike">
                <a:solidFill>
                  <a:srgbClr val="c9211e"/>
                </a:solidFill>
                <a:latin typeface="Lato"/>
                <a:ea typeface="€à'D7éþ"/>
              </a:rPr>
              <a:t>What</a:t>
            </a:r>
            <a:r>
              <a:rPr b="0" lang="en-PH" sz="2400" spc="-1" strike="noStrike">
                <a:solidFill>
                  <a:srgbClr val="000000"/>
                </a:solidFill>
                <a:latin typeface="Lato"/>
                <a:ea typeface="€à'D7éþ"/>
              </a:rPr>
              <a:t> is a question word that is used when asking for an object, animal, or an event.</a:t>
            </a:r>
            <a:endParaRPr b="0" lang="en-PH" sz="2400" spc="-1" strike="noStrike">
              <a:latin typeface="Arial"/>
            </a:endParaRPr>
          </a:p>
          <a:p>
            <a:pPr marL="900000" indent="-900000" algn="just">
              <a:lnSpc>
                <a:spcPct val="100000"/>
              </a:lnSpc>
              <a:spcBef>
                <a:spcPts val="567"/>
              </a:spcBef>
              <a:spcAft>
                <a:spcPts val="567"/>
              </a:spcAft>
              <a:buNone/>
              <a:tabLst>
                <a:tab algn="l" pos="0"/>
              </a:tabLst>
            </a:pPr>
            <a:r>
              <a:rPr b="1" lang="en-PH" sz="2400" spc="-1" strike="noStrike">
                <a:solidFill>
                  <a:srgbClr val="c9211e"/>
                </a:solidFill>
                <a:latin typeface="Lato"/>
                <a:ea typeface="€à'D7éþ"/>
              </a:rPr>
              <a:t>Where</a:t>
            </a:r>
            <a:r>
              <a:rPr b="0" lang="en-PH" sz="2400" spc="-1" strike="noStrike">
                <a:solidFill>
                  <a:srgbClr val="000000"/>
                </a:solidFill>
                <a:latin typeface="Lato"/>
                <a:ea typeface="€à'D7éþ"/>
              </a:rPr>
              <a:t> is a question word that is used when asking for a place.</a:t>
            </a:r>
            <a:endParaRPr b="0" lang="en-PH" sz="2400" spc="-1" strike="noStrike">
              <a:latin typeface="Arial"/>
            </a:endParaRPr>
          </a:p>
          <a:p>
            <a:pPr marL="900000" indent="-900000" algn="just">
              <a:lnSpc>
                <a:spcPct val="100000"/>
              </a:lnSpc>
              <a:spcBef>
                <a:spcPts val="567"/>
              </a:spcBef>
              <a:spcAft>
                <a:spcPts val="567"/>
              </a:spcAft>
              <a:buNone/>
              <a:tabLst>
                <a:tab algn="l" pos="0"/>
              </a:tabLst>
            </a:pPr>
            <a:r>
              <a:rPr b="1" lang="en-PH" sz="2400" spc="-1" strike="noStrike">
                <a:solidFill>
                  <a:srgbClr val="c9211e"/>
                </a:solidFill>
                <a:latin typeface="Lato"/>
                <a:ea typeface="€à'D7éþ"/>
              </a:rPr>
              <a:t>When</a:t>
            </a:r>
            <a:r>
              <a:rPr b="0" lang="en-PH" sz="2400" spc="-1" strike="noStrike">
                <a:solidFill>
                  <a:srgbClr val="000000"/>
                </a:solidFill>
                <a:latin typeface="Lato"/>
                <a:ea typeface="€à'D7éþ"/>
              </a:rPr>
              <a:t> is a question word that is used when asking for a day, week, month, year, or time.</a:t>
            </a:r>
            <a:endParaRPr b="0" lang="en-PH" sz="2400" spc="-1" strike="noStrike">
              <a:latin typeface="Arial"/>
            </a:endParaRPr>
          </a:p>
          <a:p>
            <a:pPr marL="900000" indent="-900000" algn="just">
              <a:lnSpc>
                <a:spcPct val="100000"/>
              </a:lnSpc>
              <a:spcBef>
                <a:spcPts val="567"/>
              </a:spcBef>
              <a:spcAft>
                <a:spcPts val="567"/>
              </a:spcAft>
              <a:buNone/>
              <a:tabLst>
                <a:tab algn="l" pos="0"/>
              </a:tabLst>
            </a:pPr>
            <a:r>
              <a:rPr b="1" lang="en-PH" sz="2400" spc="-1" strike="noStrike">
                <a:solidFill>
                  <a:srgbClr val="c9211e"/>
                </a:solidFill>
                <a:latin typeface="Lato"/>
                <a:ea typeface="€à'D7éþ"/>
              </a:rPr>
              <a:t>Why</a:t>
            </a:r>
            <a:r>
              <a:rPr b="0" lang="en-PH" sz="2400" spc="-1" strike="noStrike">
                <a:solidFill>
                  <a:srgbClr val="000000"/>
                </a:solidFill>
                <a:latin typeface="Lato"/>
                <a:ea typeface="€à'D7éþ"/>
              </a:rPr>
              <a:t> is a question word that is used when asking for a reason.</a:t>
            </a:r>
            <a:endParaRPr b="0" lang="en-PH" sz="2400" spc="-1" strike="noStrike">
              <a:latin typeface="Arial"/>
            </a:endParaRPr>
          </a:p>
          <a:p>
            <a:pPr marL="900000" indent="-900000" algn="just">
              <a:lnSpc>
                <a:spcPct val="100000"/>
              </a:lnSpc>
              <a:spcBef>
                <a:spcPts val="567"/>
              </a:spcBef>
              <a:spcAft>
                <a:spcPts val="567"/>
              </a:spcAft>
              <a:buNone/>
              <a:tabLst>
                <a:tab algn="l" pos="0"/>
              </a:tabLst>
            </a:pPr>
            <a:r>
              <a:rPr b="1" lang="en-PH" sz="2400" spc="-1" strike="noStrike">
                <a:solidFill>
                  <a:srgbClr val="c9211e"/>
                </a:solidFill>
                <a:latin typeface="Lato"/>
                <a:ea typeface="€à'D7éþ"/>
              </a:rPr>
              <a:t>How</a:t>
            </a:r>
            <a:r>
              <a:rPr b="0" lang="en-PH" sz="2400" spc="-1" strike="noStrike">
                <a:solidFill>
                  <a:srgbClr val="000000"/>
                </a:solidFill>
                <a:latin typeface="Lato"/>
                <a:ea typeface="€à'D7éþ"/>
              </a:rPr>
              <a:t> is a question word that is used when asking for the manner or the way something was done.</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
          <p:cNvSpPr/>
          <p:nvPr/>
        </p:nvSpPr>
        <p:spPr>
          <a:xfrm>
            <a:off x="612000" y="1620000"/>
            <a:ext cx="10006560" cy="4281840"/>
          </a:xfrm>
          <a:prstGeom prst="rect">
            <a:avLst/>
          </a:prstGeom>
          <a:noFill/>
          <a:ln w="57240">
            <a:solidFill>
              <a:srgbClr val="3465a4"/>
            </a:solidFill>
            <a:round/>
          </a:ln>
        </p:spPr>
        <p:style>
          <a:lnRef idx="0"/>
          <a:fillRef idx="0"/>
          <a:effectRef idx="0"/>
          <a:fontRef idx="minor"/>
        </p:style>
        <p:txBody>
          <a:bodyPr lIns="118440" rIns="118440" tIns="73440" bIns="73440" anchor="t">
            <a:noAutofit/>
          </a:bodyPr>
          <a:p>
            <a:pPr algn="just">
              <a:lnSpc>
                <a:spcPct val="200000"/>
              </a:lnSpc>
              <a:buNone/>
            </a:pP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	</a:t>
            </a:r>
            <a:endParaRPr b="0" lang="en-PH" sz="2000" spc="-1" strike="noStrike">
              <a:latin typeface="Arial"/>
            </a:endParaRPr>
          </a:p>
        </p:txBody>
      </p:sp>
      <p:sp>
        <p:nvSpPr>
          <p:cNvPr id="142" name=""/>
          <p:cNvSpPr/>
          <p:nvPr/>
        </p:nvSpPr>
        <p:spPr>
          <a:xfrm>
            <a:off x="720000" y="366120"/>
            <a:ext cx="9538560" cy="1108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2400" spc="-1" strike="noStrike">
                <a:solidFill>
                  <a:srgbClr val="000000"/>
                </a:solidFill>
                <a:highlight>
                  <a:srgbClr val="dee6ef"/>
                </a:highlight>
                <a:latin typeface="Lato"/>
                <a:ea typeface="€à'D7éþ"/>
              </a:rPr>
              <a:t>Oral Language</a:t>
            </a:r>
            <a:endParaRPr b="0" lang="en-PH" sz="2400" spc="-1" strike="noStrike">
              <a:latin typeface="Arial"/>
            </a:endParaRPr>
          </a:p>
          <a:p>
            <a:pPr algn="just">
              <a:lnSpc>
                <a:spcPct val="100000"/>
              </a:lnSpc>
              <a:buNone/>
            </a:pPr>
            <a:r>
              <a:rPr b="0" lang="en-PH" sz="2400" spc="-1" strike="noStrike">
                <a:solidFill>
                  <a:srgbClr val="000000"/>
                </a:solidFill>
                <a:highlight>
                  <a:srgbClr val="dee6ef"/>
                </a:highlight>
                <a:latin typeface="Lato"/>
                <a:ea typeface="€à'D7éþ"/>
              </a:rPr>
              <a:t>	</a:t>
            </a:r>
            <a:r>
              <a:rPr b="0" lang="en-PH" sz="2400" spc="-1" strike="noStrike">
                <a:solidFill>
                  <a:srgbClr val="000000"/>
                </a:solidFill>
                <a:latin typeface="Lato"/>
                <a:ea typeface="€à'D7éþ"/>
              </a:rPr>
              <a:t>With your group mates, prepare for a short performance through a dialogue, a mock interview, or a talk show.</a:t>
            </a:r>
            <a:endParaRPr b="0" lang="en-PH" sz="2400" spc="-1" strike="noStrike">
              <a:latin typeface="Arial"/>
            </a:endParaRPr>
          </a:p>
        </p:txBody>
      </p:sp>
      <p:sp>
        <p:nvSpPr>
          <p:cNvPr id="143" name=""/>
          <p:cNvSpPr/>
          <p:nvPr/>
        </p:nvSpPr>
        <p:spPr>
          <a:xfrm>
            <a:off x="720000" y="1800000"/>
            <a:ext cx="9718560" cy="377856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spcBef>
                <a:spcPts val="567"/>
              </a:spcBef>
              <a:spcAft>
                <a:spcPts val="567"/>
              </a:spcAft>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In a </a:t>
            </a:r>
            <a:r>
              <a:rPr b="1" lang="en-PH" sz="2400" spc="-1" strike="noStrike">
                <a:solidFill>
                  <a:srgbClr val="c9211e"/>
                </a:solidFill>
                <a:latin typeface="Lato"/>
                <a:ea typeface="DejaVu Sans"/>
              </a:rPr>
              <a:t>dialogue</a:t>
            </a:r>
            <a:r>
              <a:rPr b="0" lang="en-PH" sz="2400" spc="-1" strike="noStrike">
                <a:solidFill>
                  <a:srgbClr val="000000"/>
                </a:solidFill>
                <a:latin typeface="Lato"/>
                <a:ea typeface="DejaVu Sans"/>
              </a:rPr>
              <a:t>, the members of the group will talk about a common experience they had. Make sure that the sentences to be used contain verbs and adjectives.</a:t>
            </a:r>
            <a:endParaRPr b="0" lang="en-PH" sz="2400" spc="-1" strike="noStrike">
              <a:latin typeface="Arial"/>
            </a:endParaRPr>
          </a:p>
          <a:p>
            <a:pPr algn="just">
              <a:lnSpc>
                <a:spcPct val="115000"/>
              </a:lnSpc>
              <a:spcBef>
                <a:spcPts val="567"/>
              </a:spcBef>
              <a:spcAft>
                <a:spcPts val="567"/>
              </a:spcAft>
              <a:buNone/>
            </a:pPr>
            <a:r>
              <a:rPr b="0" lang="en-PH" sz="2400" spc="-1" strike="noStrike">
                <a:solidFill>
                  <a:srgbClr val="000000"/>
                </a:solidFill>
                <a:latin typeface="Lato"/>
                <a:ea typeface="DejaVu Sans"/>
              </a:rPr>
              <a:t>	</a:t>
            </a:r>
            <a:r>
              <a:rPr b="0" lang="en-PH" sz="2400" spc="-1" strike="noStrike" u="dbl">
                <a:solidFill>
                  <a:srgbClr val="000000"/>
                </a:solidFill>
                <a:uFillTx/>
                <a:latin typeface="Lato"/>
                <a:ea typeface="DejaVu Sans"/>
              </a:rPr>
              <a:t>If you will choose a </a:t>
            </a:r>
            <a:r>
              <a:rPr b="1" lang="en-PH" sz="2400" spc="-1" strike="noStrike" u="dbl">
                <a:solidFill>
                  <a:srgbClr val="000000"/>
                </a:solidFill>
                <a:uFillTx/>
                <a:latin typeface="Lato"/>
                <a:ea typeface="DejaVu Sans"/>
              </a:rPr>
              <a:t>dialogue</a:t>
            </a:r>
            <a:r>
              <a:rPr b="0" lang="en-PH" sz="2400" spc="-1" strike="noStrike" u="dbl">
                <a:solidFill>
                  <a:srgbClr val="000000"/>
                </a:solidFill>
                <a:uFillTx/>
                <a:latin typeface="Lato"/>
                <a:ea typeface="DejaVu Sans"/>
              </a:rPr>
              <a:t>, you may talk about any of the following topics:</a:t>
            </a:r>
            <a:endParaRPr b="0" lang="en-PH" sz="2400" spc="-1" strike="noStrike">
              <a:latin typeface="Arial"/>
            </a:endParaRPr>
          </a:p>
          <a:p>
            <a:pPr algn="just">
              <a:lnSpc>
                <a:spcPct val="115000"/>
              </a:lnSpc>
              <a:spcBef>
                <a:spcPts val="567"/>
              </a:spcBef>
              <a:spcAft>
                <a:spcPts val="567"/>
              </a:spcAft>
              <a:buNone/>
            </a:pPr>
            <a:r>
              <a:rPr b="0" lang="en-PH" sz="2400" spc="-1" strike="noStrike">
                <a:solidFill>
                  <a:srgbClr val="000000"/>
                </a:solidFill>
                <a:latin typeface="Lato"/>
                <a:ea typeface="DejaVu Sans"/>
              </a:rPr>
              <a:t>1. Taking care of a pet</a:t>
            </a:r>
            <a:endParaRPr b="0" lang="en-PH" sz="2400" spc="-1" strike="noStrike">
              <a:latin typeface="Arial"/>
            </a:endParaRPr>
          </a:p>
          <a:p>
            <a:pPr algn="just">
              <a:lnSpc>
                <a:spcPct val="115000"/>
              </a:lnSpc>
              <a:spcBef>
                <a:spcPts val="567"/>
              </a:spcBef>
              <a:spcAft>
                <a:spcPts val="567"/>
              </a:spcAft>
              <a:buNone/>
            </a:pPr>
            <a:r>
              <a:rPr b="0" lang="en-PH" sz="2400" spc="-1" strike="noStrike">
                <a:solidFill>
                  <a:srgbClr val="000000"/>
                </a:solidFill>
                <a:latin typeface="Lato"/>
                <a:ea typeface="DejaVu Sans"/>
              </a:rPr>
              <a:t>2. A trip to _______</a:t>
            </a:r>
            <a:endParaRPr b="0" lang="en-PH" sz="2400" spc="-1" strike="noStrike">
              <a:latin typeface="Arial"/>
            </a:endParaRPr>
          </a:p>
          <a:p>
            <a:pPr algn="just">
              <a:lnSpc>
                <a:spcPct val="115000"/>
              </a:lnSpc>
              <a:spcBef>
                <a:spcPts val="567"/>
              </a:spcBef>
              <a:spcAft>
                <a:spcPts val="567"/>
              </a:spcAft>
              <a:buNone/>
            </a:pPr>
            <a:r>
              <a:rPr b="0" lang="en-PH" sz="2400" spc="-1" strike="noStrike">
                <a:solidFill>
                  <a:srgbClr val="000000"/>
                </a:solidFill>
                <a:latin typeface="Lato"/>
                <a:ea typeface="DejaVu Sans"/>
              </a:rPr>
              <a:t>3. Unique plants</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
          <p:cNvSpPr/>
          <p:nvPr/>
        </p:nvSpPr>
        <p:spPr>
          <a:xfrm>
            <a:off x="612000" y="900000"/>
            <a:ext cx="10006560" cy="5001840"/>
          </a:xfrm>
          <a:prstGeom prst="rect">
            <a:avLst/>
          </a:prstGeom>
          <a:noFill/>
          <a:ln w="57240">
            <a:solidFill>
              <a:srgbClr val="3465a4"/>
            </a:solidFill>
            <a:round/>
          </a:ln>
        </p:spPr>
        <p:style>
          <a:lnRef idx="0"/>
          <a:fillRef idx="0"/>
          <a:effectRef idx="0"/>
          <a:fontRef idx="minor"/>
        </p:style>
        <p:txBody>
          <a:bodyPr lIns="118440" rIns="118440" tIns="73440" bIns="73440" anchor="t">
            <a:noAutofit/>
          </a:bodyPr>
          <a:p>
            <a:pPr algn="just">
              <a:lnSpc>
                <a:spcPct val="200000"/>
              </a:lnSpc>
              <a:buNone/>
            </a:pP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	</a:t>
            </a:r>
            <a:endParaRPr b="0" lang="en-PH" sz="2000" spc="-1" strike="noStrike">
              <a:latin typeface="Arial"/>
            </a:endParaRPr>
          </a:p>
        </p:txBody>
      </p:sp>
      <p:sp>
        <p:nvSpPr>
          <p:cNvPr id="145" name=""/>
          <p:cNvSpPr/>
          <p:nvPr/>
        </p:nvSpPr>
        <p:spPr>
          <a:xfrm>
            <a:off x="720000" y="330120"/>
            <a:ext cx="8458560" cy="820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400" spc="-1" strike="noStrike">
                <a:solidFill>
                  <a:srgbClr val="000000"/>
                </a:solidFill>
                <a:highlight>
                  <a:srgbClr val="dee6ef"/>
                </a:highlight>
                <a:latin typeface="Lato"/>
                <a:ea typeface="€à'D7éþ"/>
              </a:rPr>
              <a:t>Oral Language</a:t>
            </a:r>
            <a:endParaRPr b="0" lang="en-PH" sz="2400" spc="-1" strike="noStrike">
              <a:latin typeface="Arial"/>
            </a:endParaRPr>
          </a:p>
        </p:txBody>
      </p:sp>
      <p:sp>
        <p:nvSpPr>
          <p:cNvPr id="146" name=""/>
          <p:cNvSpPr/>
          <p:nvPr/>
        </p:nvSpPr>
        <p:spPr>
          <a:xfrm>
            <a:off x="1008000" y="1152000"/>
            <a:ext cx="9430560" cy="449856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283"/>
              </a:spcBef>
              <a:spcAft>
                <a:spcPts val="283"/>
              </a:spcAft>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In a </a:t>
            </a:r>
            <a:r>
              <a:rPr b="1" lang="en-PH" sz="2400" spc="-1" strike="noStrike">
                <a:solidFill>
                  <a:srgbClr val="c9211e"/>
                </a:solidFill>
                <a:latin typeface="Lato"/>
                <a:ea typeface="DejaVu Sans"/>
              </a:rPr>
              <a:t>mock interview</a:t>
            </a:r>
            <a:r>
              <a:rPr b="0" lang="en-PH" sz="2400" spc="-1" strike="noStrike">
                <a:solidFill>
                  <a:srgbClr val="000000"/>
                </a:solidFill>
                <a:latin typeface="Lato"/>
                <a:ea typeface="DejaVu Sans"/>
              </a:rPr>
              <a:t>, one or two of the members may pretend to be famous persons who have just arrived in the country. The rest of the members may take the role of press people who write for newspapers or magazines. The press people will ask questions to the newly arrived visitors. Use verbs and adjectives in your questions and statements.</a:t>
            </a:r>
            <a:endParaRPr b="0" lang="en-PH" sz="2400" spc="-1" strike="noStrike">
              <a:latin typeface="Arial"/>
            </a:endParaRPr>
          </a:p>
          <a:p>
            <a:pPr algn="just">
              <a:lnSpc>
                <a:spcPct val="150000"/>
              </a:lnSpc>
              <a:spcBef>
                <a:spcPts val="283"/>
              </a:spcBef>
              <a:spcAft>
                <a:spcPts val="283"/>
              </a:spcAft>
              <a:buNone/>
            </a:pPr>
            <a:r>
              <a:rPr b="0" lang="en-PH" sz="2400" spc="-1" strike="noStrike" u="dbl">
                <a:solidFill>
                  <a:srgbClr val="000000"/>
                </a:solidFill>
                <a:uFillTx/>
                <a:latin typeface="Lato"/>
                <a:ea typeface="DejaVu Sans"/>
              </a:rPr>
              <a:t>	</a:t>
            </a:r>
            <a:r>
              <a:rPr b="0" lang="en-PH" sz="2400" spc="-1" strike="noStrike" u="dbl">
                <a:solidFill>
                  <a:srgbClr val="000000"/>
                </a:solidFill>
                <a:uFillTx/>
                <a:latin typeface="Lato"/>
                <a:ea typeface="DejaVu Sans"/>
              </a:rPr>
              <a:t>If you will choose a </a:t>
            </a:r>
            <a:r>
              <a:rPr b="1" lang="en-PH" sz="2400" spc="-1" strike="noStrike" u="dbl">
                <a:solidFill>
                  <a:srgbClr val="000000"/>
                </a:solidFill>
                <a:uFillTx/>
                <a:latin typeface="Lato"/>
                <a:ea typeface="DejaVu Sans"/>
              </a:rPr>
              <a:t>mock interview</a:t>
            </a:r>
            <a:r>
              <a:rPr b="0" lang="en-PH" sz="2400" spc="-1" strike="noStrike" u="dbl">
                <a:solidFill>
                  <a:srgbClr val="000000"/>
                </a:solidFill>
                <a:uFillTx/>
                <a:latin typeface="Lato"/>
                <a:ea typeface="DejaVu Sans"/>
              </a:rPr>
              <a:t>, one of you may pretend to be a popular artist or singer who encourages fans to be environment-friendly.</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
          <p:cNvSpPr/>
          <p:nvPr/>
        </p:nvSpPr>
        <p:spPr>
          <a:xfrm>
            <a:off x="612000" y="900000"/>
            <a:ext cx="10006560" cy="5001840"/>
          </a:xfrm>
          <a:prstGeom prst="rect">
            <a:avLst/>
          </a:prstGeom>
          <a:noFill/>
          <a:ln w="57240">
            <a:solidFill>
              <a:srgbClr val="3465a4"/>
            </a:solidFill>
            <a:round/>
          </a:ln>
        </p:spPr>
        <p:style>
          <a:lnRef idx="0"/>
          <a:fillRef idx="0"/>
          <a:effectRef idx="0"/>
          <a:fontRef idx="minor"/>
        </p:style>
        <p:txBody>
          <a:bodyPr lIns="118440" rIns="118440" tIns="73440" bIns="73440" anchor="t">
            <a:noAutofit/>
          </a:bodyPr>
          <a:p>
            <a:pPr algn="just">
              <a:lnSpc>
                <a:spcPct val="200000"/>
              </a:lnSpc>
              <a:buNone/>
            </a:pP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	</a:t>
            </a:r>
            <a:endParaRPr b="0" lang="en-PH" sz="2000" spc="-1" strike="noStrike">
              <a:latin typeface="Arial"/>
            </a:endParaRPr>
          </a:p>
        </p:txBody>
      </p:sp>
      <p:sp>
        <p:nvSpPr>
          <p:cNvPr id="148" name=""/>
          <p:cNvSpPr/>
          <p:nvPr/>
        </p:nvSpPr>
        <p:spPr>
          <a:xfrm>
            <a:off x="720000" y="330120"/>
            <a:ext cx="8458560" cy="820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400" spc="-1" strike="noStrike">
                <a:solidFill>
                  <a:srgbClr val="000000"/>
                </a:solidFill>
                <a:highlight>
                  <a:srgbClr val="dee6ef"/>
                </a:highlight>
                <a:latin typeface="Lato"/>
                <a:ea typeface="€à'D7éþ"/>
              </a:rPr>
              <a:t>Oral Language</a:t>
            </a:r>
            <a:endParaRPr b="0" lang="en-PH" sz="2400" spc="-1" strike="noStrike">
              <a:latin typeface="Arial"/>
            </a:endParaRPr>
          </a:p>
        </p:txBody>
      </p:sp>
      <p:sp>
        <p:nvSpPr>
          <p:cNvPr id="149" name=""/>
          <p:cNvSpPr/>
          <p:nvPr/>
        </p:nvSpPr>
        <p:spPr>
          <a:xfrm>
            <a:off x="1008000" y="1152000"/>
            <a:ext cx="9430560" cy="449856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850"/>
              </a:spcBef>
              <a:spcAft>
                <a:spcPts val="850"/>
              </a:spcAft>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In a</a:t>
            </a:r>
            <a:r>
              <a:rPr b="1" lang="en-PH" sz="2400" spc="-1" strike="noStrike">
                <a:solidFill>
                  <a:srgbClr val="c9211e"/>
                </a:solidFill>
                <a:latin typeface="Lato"/>
                <a:ea typeface="DejaVu Sans"/>
              </a:rPr>
              <a:t> talk show</a:t>
            </a:r>
            <a:r>
              <a:rPr b="0" lang="en-PH" sz="2400" spc="-1" strike="noStrike">
                <a:solidFill>
                  <a:srgbClr val="000000"/>
                </a:solidFill>
                <a:latin typeface="Lato"/>
                <a:ea typeface="DejaVu Sans"/>
              </a:rPr>
              <a:t>, two members may pretend to be hosts of a television talk show. They have guests who will pretend to be artists, singers, famous players, or government officials. The hosts will ask questions and the guests answer them using verbs and adjectives.</a:t>
            </a:r>
            <a:endParaRPr b="0" lang="en-PH" sz="2400" spc="-1" strike="noStrike">
              <a:latin typeface="Arial"/>
            </a:endParaRPr>
          </a:p>
          <a:p>
            <a:pPr algn="just">
              <a:lnSpc>
                <a:spcPct val="150000"/>
              </a:lnSpc>
              <a:spcBef>
                <a:spcPts val="850"/>
              </a:spcBef>
              <a:spcAft>
                <a:spcPts val="850"/>
              </a:spcAft>
              <a:buNone/>
            </a:pPr>
            <a:r>
              <a:rPr b="0" lang="en-PH" sz="2400" spc="-1" strike="noStrike">
                <a:solidFill>
                  <a:srgbClr val="000000"/>
                </a:solidFill>
                <a:latin typeface="Lato"/>
                <a:ea typeface="DejaVu Sans"/>
              </a:rPr>
              <a:t>	</a:t>
            </a:r>
            <a:r>
              <a:rPr b="0" lang="en-PH" sz="2400" spc="-1" strike="noStrike" u="dbl">
                <a:solidFill>
                  <a:srgbClr val="000000"/>
                </a:solidFill>
                <a:uFillTx/>
                <a:latin typeface="Lato"/>
                <a:ea typeface="DejaVu Sans"/>
              </a:rPr>
              <a:t>If you will choose a </a:t>
            </a:r>
            <a:r>
              <a:rPr b="1" lang="en-PH" sz="2400" spc="-1" strike="noStrike" u="dbl">
                <a:solidFill>
                  <a:srgbClr val="000000"/>
                </a:solidFill>
                <a:uFillTx/>
                <a:latin typeface="Lato"/>
                <a:ea typeface="DejaVu Sans"/>
              </a:rPr>
              <a:t>talk show</a:t>
            </a:r>
            <a:r>
              <a:rPr b="0" lang="en-PH" sz="2400" spc="-1" strike="noStrike" u="dbl">
                <a:solidFill>
                  <a:srgbClr val="000000"/>
                </a:solidFill>
                <a:uFillTx/>
                <a:latin typeface="Lato"/>
                <a:ea typeface="DejaVu Sans"/>
              </a:rPr>
              <a:t>, you may pretend that the guests are a mayor and vice mayor. Talk about the importance of keeping the city or town clean and green.</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2958</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2023-08-24T10:59:33Z</dcterms:modified>
  <cp:revision>186</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