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A221364-E909-4502-A3F7-3CD28FEAA855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C7D26E3-B35B-45F1-831C-5EBF315D4F30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860B360-8528-46DB-8A20-C4A5486404D5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3BCE748-EC09-4783-8D52-5A0434C5070F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B6B504B6-4608-44B8-9328-32FC921972F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BE908244-9523-49F9-BC9E-57CE67D789F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0F00F7A2-25E8-4DB8-A8EA-58DDF245220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895322C6-4CC4-49D8-AA36-EA5ECCB37A2C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3D128136-651D-48D1-9603-67974344FE75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7B2BD52F-6F85-47B0-A980-50E88434184B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D66E46EE-DDB9-43DA-8A8D-92101A15813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2F6D08A-5CB0-4811-9B4E-B1DC22D2E4F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E543D610-5319-410E-923E-FC7FF8377D9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3B939D8E-B4B9-4DAB-A171-15CD2518319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3EEA1607-A899-41D3-9BC1-36C1F08B3431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3CE9C001-8616-41CA-A6D1-F4347413A5A1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15701B43-CFBA-4DD9-AA3F-40E1CCE08E50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EE282752-D9C8-4F26-87FC-D516D9BF6E8F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C5CDA18F-6EC0-4398-A35A-2621B89515D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7A65F777-1A2A-4C84-89E6-DE0EC354926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819AF7B5-7400-40E4-9CF0-EA86F8A8165D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20C2AFAB-3089-452E-B9AC-FBF8BD432938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5F06E0B-5B63-428D-B19B-E8F1E8E01A36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D27D52D5-F552-4667-B133-C6330176A390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A380F8BF-612F-40BB-AFDD-1AFFBB74BA69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890B4E19-02C2-4422-B04D-8E22E7091B6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714B7150-D78B-4F53-B6E8-5E06BBF252E9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33A1001C-3B42-407E-8BF4-54DAAA8A9911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88F5C8C9-B7A6-4677-8D7F-220795C504F9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C34FDD9E-5143-4923-A2AE-4F8FF8AF88C7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B620BE3-90FA-4DAB-BBD5-F368C2ECF746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E111F85-353A-4563-BF46-F1E4DD87EA8E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A372C8B-630F-4F27-BBE7-52EC98FF3D4B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211164B-412A-4FAA-9795-8C2213477AA4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615E41E-E1B3-4719-B726-E4C26B7FB9B9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56966F2-1D9F-4521-A682-EBEFD8C2145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5920" cy="6841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rgbClr val="c00000"/>
              </a:solidFill>
              <a:latin typeface="Calibri"/>
              <a:ea typeface="DejaVu Sans"/>
            </a:endParaRPr>
          </a:p>
        </p:txBody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2800" cy="27828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8240" cy="384624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3" name="Rectangle 8"/>
          <p:cNvSpPr/>
          <p:nvPr/>
        </p:nvSpPr>
        <p:spPr>
          <a:xfrm>
            <a:off x="3487320" y="5337720"/>
            <a:ext cx="8688240" cy="3679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rgbClr val="c00000"/>
              </a:solidFill>
              <a:latin typeface="Calibri"/>
              <a:ea typeface="DejaVu Sans"/>
            </a:endParaRPr>
          </a:p>
        </p:txBody>
      </p:sp>
      <p:sp>
        <p:nvSpPr>
          <p:cNvPr id="4" name="PlaceHolder 1"/>
          <p:cNvSpPr>
            <a:spLocks noGrp="1"/>
          </p:cNvSpPr>
          <p:nvPr>
            <p:ph type="ftr" idx="1"/>
          </p:nvPr>
        </p:nvSpPr>
        <p:spPr>
          <a:xfrm>
            <a:off x="4038480" y="6356520"/>
            <a:ext cx="40986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&lt;footer&gt;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ldNum" idx="2"/>
          </p:nvPr>
        </p:nvSpPr>
        <p:spPr>
          <a:xfrm>
            <a:off x="8610480" y="6356520"/>
            <a:ext cx="27270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800" spc="-1" strike="noStrike">
                <a:solidFill>
                  <a:srgbClr val="000000"/>
                </a:solidFill>
                <a:latin typeface="Calibri"/>
                <a:ea typeface="DejaVu Sans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62212143-3E92-4BE1-84D1-98D9D49FD274}" type="slidenum">
              <a:rPr b="0" lang="en-U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&lt;number&gt;</a:t>
            </a:fld>
            <a:endParaRPr b="0" lang="en-PH" sz="1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dt" idx="3"/>
          </p:nvPr>
        </p:nvSpPr>
        <p:spPr>
          <a:xfrm>
            <a:off x="838080" y="6356520"/>
            <a:ext cx="27270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buNone/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5920" cy="618840"/>
          </a:xfrm>
          <a:prstGeom prst="rect">
            <a:avLst/>
          </a:prstGeom>
          <a:ln w="0">
            <a:noFill/>
          </a:ln>
        </p:spPr>
      </p:pic>
      <p:sp>
        <p:nvSpPr>
          <p:cNvPr id="46" name="Rectangle 7"/>
          <p:cNvSpPr/>
          <p:nvPr/>
        </p:nvSpPr>
        <p:spPr>
          <a:xfrm>
            <a:off x="10868760" y="0"/>
            <a:ext cx="954360" cy="95436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pic>
        <p:nvPicPr>
          <p:cNvPr id="47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8440" cy="1018440"/>
          </a:xfrm>
          <a:prstGeom prst="rect">
            <a:avLst/>
          </a:prstGeom>
          <a:ln w="0">
            <a:noFill/>
          </a:ln>
        </p:spPr>
      </p:pic>
      <p:sp>
        <p:nvSpPr>
          <p:cNvPr id="48" name="TextBox 9"/>
          <p:cNvSpPr/>
          <p:nvPr/>
        </p:nvSpPr>
        <p:spPr>
          <a:xfrm>
            <a:off x="185400" y="6362280"/>
            <a:ext cx="46756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TextBox 11"/>
          <p:cNvSpPr/>
          <p:nvPr/>
        </p:nvSpPr>
        <p:spPr>
          <a:xfrm>
            <a:off x="9452520" y="6352200"/>
            <a:ext cx="2607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1"/>
          <p:cNvSpPr>
            <a:spLocks noGrp="1"/>
          </p:cNvSpPr>
          <p:nvPr>
            <p:ph type="ftr" idx="4"/>
          </p:nvPr>
        </p:nvSpPr>
        <p:spPr>
          <a:xfrm>
            <a:off x="4038480" y="6356520"/>
            <a:ext cx="40986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&lt;footer&gt;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sldNum" idx="5"/>
          </p:nvPr>
        </p:nvSpPr>
        <p:spPr>
          <a:xfrm>
            <a:off x="8610480" y="6356520"/>
            <a:ext cx="27270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50D35FE-DDC7-411F-8723-B57502736CFD}" type="slidenum">
              <a:rPr b="0" lang="en-US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&lt;number&gt;</a:t>
            </a:fld>
            <a:endParaRPr b="0" lang="en-PH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dt" idx="6"/>
          </p:nvPr>
        </p:nvSpPr>
        <p:spPr>
          <a:xfrm>
            <a:off x="838080" y="6356520"/>
            <a:ext cx="27270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0240" cy="3368520"/>
          </a:xfrm>
          <a:prstGeom prst="rect">
            <a:avLst/>
          </a:prstGeom>
          <a:ln w="12700">
            <a:noFill/>
          </a:ln>
        </p:spPr>
      </p:pic>
      <p:sp>
        <p:nvSpPr>
          <p:cNvPr id="92" name="PlaceHolder 1"/>
          <p:cNvSpPr>
            <a:spLocks noGrp="1"/>
          </p:cNvSpPr>
          <p:nvPr>
            <p:ph type="ftr" idx="7"/>
          </p:nvPr>
        </p:nvSpPr>
        <p:spPr>
          <a:xfrm>
            <a:off x="4038480" y="6356520"/>
            <a:ext cx="40986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&lt;footer&gt;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sldNum" idx="8"/>
          </p:nvPr>
        </p:nvSpPr>
        <p:spPr>
          <a:xfrm>
            <a:off x="8610480" y="6356520"/>
            <a:ext cx="27270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800" spc="-1" strike="noStrike">
                <a:solidFill>
                  <a:srgbClr val="000000"/>
                </a:solidFill>
                <a:latin typeface="Calibri"/>
                <a:ea typeface="DejaVu Sans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02323AEF-07F3-458F-B9BE-B54352E9F521}" type="slidenum">
              <a:rPr b="0" lang="en-U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&lt;number&gt;</a:t>
            </a:fld>
            <a:endParaRPr b="0" lang="en-PH" sz="1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dt" idx="9"/>
          </p:nvPr>
        </p:nvSpPr>
        <p:spPr>
          <a:xfrm>
            <a:off x="838080" y="6356520"/>
            <a:ext cx="27270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buNone/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Rectangle 132"/>
          <p:cNvSpPr/>
          <p:nvPr/>
        </p:nvSpPr>
        <p:spPr>
          <a:xfrm>
            <a:off x="4540680" y="2556000"/>
            <a:ext cx="6824160" cy="663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Kahalagahan ng Pakikialam ng Pamahalaan sa Presyo sa Pamilihan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Rectangle 6"/>
          <p:cNvSpPr/>
          <p:nvPr/>
        </p:nvSpPr>
        <p:spPr>
          <a:xfrm>
            <a:off x="-113040" y="532080"/>
            <a:ext cx="6772680" cy="72576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35" name="Rectangle 7"/>
          <p:cNvSpPr/>
          <p:nvPr/>
        </p:nvSpPr>
        <p:spPr>
          <a:xfrm>
            <a:off x="426960" y="532080"/>
            <a:ext cx="6326280" cy="62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Pakikialam ng Pamahalaan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720000" y="1440000"/>
            <a:ext cx="10619640" cy="161964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just">
              <a:lnSpc>
                <a:spcPct val="100000"/>
              </a:lnSpc>
            </a:pPr>
            <a:r>
              <a:rPr b="1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Dapat regulahin o ipagbawal ng Estado ang mga monopolyo kapag kinakailangan ng kapakanang pambayan. Hindi dapat payagan ang mga kombinasyong sumusupil sa kalakalan o ang malayang kompetisyon.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0" lang="en-PH" sz="1600" spc="-1" strike="noStrike">
                <a:solidFill>
                  <a:srgbClr val="000000"/>
                </a:solidFill>
                <a:latin typeface="Lato"/>
                <a:ea typeface="DejaVu Sans"/>
              </a:rPr>
              <a:t>Artikulo XII Seksiyon 19</a:t>
            </a:r>
            <a:endParaRPr b="0" lang="en-PH" sz="1600" spc="-1" strike="noStrike">
              <a:solidFill>
                <a:srgbClr val="000000"/>
              </a:solidFill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0" lang="en-PH" sz="1600" spc="-1" strike="noStrike">
                <a:solidFill>
                  <a:srgbClr val="000000"/>
                </a:solidFill>
                <a:latin typeface="Lato"/>
                <a:ea typeface="DejaVu Sans"/>
              </a:rPr>
              <a:t>1987 Saligang Batas ng Pilipinas</a:t>
            </a:r>
            <a:endParaRPr b="0" lang="en-PH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"/>
          <p:cNvSpPr/>
          <p:nvPr/>
        </p:nvSpPr>
        <p:spPr>
          <a:xfrm>
            <a:off x="720000" y="3312000"/>
            <a:ext cx="10619640" cy="223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Bagaman hindi hinihikayat ng pamahalaan ang pagkakaroon ng monopolyo ay kinikilala nito na may mga produkto o serbisyo, gaya ng koryente o tubig, na mas mainam na ipagkaloob lamang ng isang kompanya. Pinagkakalooban sila ng pamahalaan ng prangkisa o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</a:rPr>
              <a:t>franchise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, na pahintulot upang mamuhunan sa gawaing pambayan kapalit ang maayos na produkto o serbisyo. Maliban sa koryente at tubig, ang mga negosyo sa pamamahayag (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</a:rPr>
              <a:t>broadcasting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), telekomunikasyon, at pampublikong sasakyan ay nangangailangan din ng prangkisa. Ang prangkisa ay maaaring bawiin ng pamahalaan dahil sa paglabag ng isang kompanya sa batas o kaya ay pagkatapos ng isang takdang panahon.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Rectangle 4"/>
          <p:cNvSpPr/>
          <p:nvPr/>
        </p:nvSpPr>
        <p:spPr>
          <a:xfrm>
            <a:off x="-113040" y="532080"/>
            <a:ext cx="6772680" cy="72576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39" name="Rectangle 5"/>
          <p:cNvSpPr/>
          <p:nvPr/>
        </p:nvSpPr>
        <p:spPr>
          <a:xfrm>
            <a:off x="426960" y="532080"/>
            <a:ext cx="6326280" cy="62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Pakikialam ng Pamahalaan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>
            <a:off x="720000" y="1440000"/>
            <a:ext cx="5939640" cy="395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Komisyon sa Kompetisyon ng Pilipinas </a:t>
            </a:r>
            <a:r>
              <a:rPr b="1" i="1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(Philippine Competition Commission)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ay ipinatutupad 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Batas Republika Blg. 10667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 o 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Philippine Competition Act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. Ipinagbabawal nito ang kasunduang pumipigil sa kompetisyon gaya 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price-fixing,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 pandaraya 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bid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 o subasta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(bid-rigging)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, paglimita ng produkto o serbisyo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(output limitation),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 at paghahati ng pamilihan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(market sharing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o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market allocation)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. Ang napatunayang lumabag ay maaaring pagmultahin at maaari ding makulong ang mga direktor at opisyal ng korporasyon.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1" name="" descr=""/>
          <p:cNvPicPr/>
          <p:nvPr/>
        </p:nvPicPr>
        <p:blipFill>
          <a:blip r:embed="rId1"/>
          <a:srcRect l="13396" t="0" r="8249" b="0"/>
          <a:stretch/>
        </p:blipFill>
        <p:spPr>
          <a:xfrm>
            <a:off x="6696000" y="1260000"/>
            <a:ext cx="5219280" cy="3039480"/>
          </a:xfrm>
          <a:prstGeom prst="rect">
            <a:avLst/>
          </a:prstGeom>
          <a:ln w="0">
            <a:noFill/>
          </a:ln>
        </p:spPr>
      </p:pic>
      <p:sp>
        <p:nvSpPr>
          <p:cNvPr id="142" name=""/>
          <p:cNvSpPr/>
          <p:nvPr/>
        </p:nvSpPr>
        <p:spPr>
          <a:xfrm>
            <a:off x="7200000" y="4336920"/>
            <a:ext cx="4282200" cy="88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0" i="1" lang="en-PH" sz="1400" spc="-1" strike="noStrike">
                <a:solidFill>
                  <a:srgbClr val="000000"/>
                </a:solidFill>
                <a:latin typeface="Lato"/>
              </a:rPr>
              <a:t>Ang Philippine Competition Commission ay isang lupon na malaya, may kakayahang magsagawa ng mga pagdinig , at nakasasaklaw sa mga isyung may kinalaman sa kompetisyon sa pamilihan.</a:t>
            </a:r>
            <a:endParaRPr b="0" lang="en-PH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Rectangle 8"/>
          <p:cNvSpPr/>
          <p:nvPr/>
        </p:nvSpPr>
        <p:spPr>
          <a:xfrm>
            <a:off x="-113040" y="532080"/>
            <a:ext cx="6772680" cy="72576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4" name="Rectangle 9"/>
          <p:cNvSpPr/>
          <p:nvPr/>
        </p:nvSpPr>
        <p:spPr>
          <a:xfrm>
            <a:off x="426960" y="532080"/>
            <a:ext cx="6326280" cy="62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Pakikialam ng Pamahalaan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" name=""/>
          <p:cNvSpPr/>
          <p:nvPr/>
        </p:nvSpPr>
        <p:spPr>
          <a:xfrm>
            <a:off x="720000" y="1440000"/>
            <a:ext cx="10439640" cy="233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Isa rin sa hakbangin na ginagawa ng pamahalaan ay ang palagiang pagbabantay sa presyo ng mga produkto at serbisyo. 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Kagawaran ng Kalakalan at Industriya (</a:t>
            </a:r>
            <a:r>
              <a:rPr b="1" i="1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Department of Trade and Industry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o DTI)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 ay nagpapalabas ng mga </a:t>
            </a:r>
            <a:r>
              <a:rPr b="1" i="1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suggested retail price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 (SRP)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 sa mgaprodukto upang hindi mapagsamantalahan ng mga negosyante ang mga mamimili at makabili ng kanilang pangangailangan at kagustuhan ang mga tao sa tamang presyo.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Rectangle 10"/>
          <p:cNvSpPr/>
          <p:nvPr/>
        </p:nvSpPr>
        <p:spPr>
          <a:xfrm>
            <a:off x="-113040" y="532080"/>
            <a:ext cx="6772680" cy="72576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7" name="Rectangle 11"/>
          <p:cNvSpPr/>
          <p:nvPr/>
        </p:nvSpPr>
        <p:spPr>
          <a:xfrm>
            <a:off x="426960" y="532080"/>
            <a:ext cx="6326280" cy="62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Pakikialam ng Pamahalaan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"/>
          <p:cNvSpPr/>
          <p:nvPr/>
        </p:nvSpPr>
        <p:spPr>
          <a:xfrm>
            <a:off x="720000" y="1440000"/>
            <a:ext cx="10439640" cy="468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Maaari ding makialam ang pamahalaan sa pamilihan kapag ang bansa ay nakararanas ng krisis o kalamidad. Sa bisa 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Batas Republika Blg. 7581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 na kilala bilang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Price Act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, ang pamahalaan ay nagpapatupad 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price ceiling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 o pinakamataas na presyo sa pagbili ng mga produkto. Awtomatiko namang ipinatutupad ang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price freeze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 (pagpapanatili sa umiiral na presyo) o kaya ay isinasailalim sa price control ang mga pangunahing produkto na kailangan ng mga mamamayan kapag ang isang lugar ay: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>
              <a:lnSpc>
                <a:spcPct val="100000"/>
              </a:lnSpc>
              <a:buClr>
                <a:srgbClr val="000000"/>
              </a:buClr>
              <a:buSzPct val="45000"/>
              <a:buFont typeface="Symbol"/>
              <a:buChar char="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pinangyarihan ng sakuna o nasa ilalim 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state of calamity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;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>
              <a:lnSpc>
                <a:spcPct val="100000"/>
              </a:lnSpc>
              <a:buClr>
                <a:srgbClr val="000000"/>
              </a:buClr>
              <a:buSzPct val="45000"/>
              <a:buFont typeface="Symbol"/>
              <a:buChar char="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isinailalim sa isang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emergency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;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>
              <a:lnSpc>
                <a:spcPct val="100000"/>
              </a:lnSpc>
              <a:buClr>
                <a:srgbClr val="000000"/>
              </a:buClr>
              <a:buSzPct val="45000"/>
              <a:buFont typeface="Symbol"/>
              <a:buChar char="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sinuspinde ang pribilehiyo 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writ of habeas corpus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 dito;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>
              <a:lnSpc>
                <a:spcPct val="100000"/>
              </a:lnSpc>
              <a:buClr>
                <a:srgbClr val="000000"/>
              </a:buClr>
              <a:buSzPct val="45000"/>
              <a:buFont typeface="Symbol"/>
              <a:buChar char="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nasa ilalim ng batas militar;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>
              <a:lnSpc>
                <a:spcPct val="100000"/>
              </a:lnSpc>
              <a:buClr>
                <a:srgbClr val="000000"/>
              </a:buClr>
              <a:buSzPct val="45000"/>
              <a:buFont typeface="Symbol"/>
              <a:buChar char="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nasa estado ng rebelyon o pag-aaklas; o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>
              <a:lnSpc>
                <a:spcPct val="100000"/>
              </a:lnSpc>
              <a:buClr>
                <a:srgbClr val="000000"/>
              </a:buClr>
              <a:buSzPct val="45000"/>
              <a:buFont typeface="Symbol"/>
              <a:buChar char="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nasa estado ng digmaan.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Sinusugan ito ng Batas Republika Blg. 10623 na pinahihintulutan ang price control nang hindi lalampas sa 60 araw maliban na lamang kung babawiin nang mas maaga ng Pangulo.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Rectangle 15"/>
          <p:cNvSpPr/>
          <p:nvPr/>
        </p:nvSpPr>
        <p:spPr>
          <a:xfrm>
            <a:off x="-113040" y="552240"/>
            <a:ext cx="3681000" cy="651600"/>
          </a:xfrm>
          <a:prstGeom prst="rect">
            <a:avLst/>
          </a:prstGeom>
          <a:gradFill rotWithShape="0">
            <a:gsLst>
              <a:gs pos="0">
                <a:srgbClr val="e8a202"/>
              </a:gs>
              <a:gs pos="100000">
                <a:srgbClr val="ffe994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0" name="Rectangle 192"/>
          <p:cNvSpPr/>
          <p:nvPr/>
        </p:nvSpPr>
        <p:spPr>
          <a:xfrm>
            <a:off x="540000" y="480240"/>
            <a:ext cx="2867760" cy="651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Arial;Arial"/>
              </a:rPr>
              <a:t>Pagsasanay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Rectangle 194"/>
          <p:cNvSpPr/>
          <p:nvPr/>
        </p:nvSpPr>
        <p:spPr>
          <a:xfrm>
            <a:off x="720000" y="1496160"/>
            <a:ext cx="10969200" cy="69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2" name=""/>
          <p:cNvSpPr/>
          <p:nvPr/>
        </p:nvSpPr>
        <p:spPr>
          <a:xfrm>
            <a:off x="770040" y="1496160"/>
            <a:ext cx="10209600" cy="342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I. Panuto: Sagutin ang sumusunod na tanong. 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Font typeface="StarSymbol"/>
              <a:buAutoNum type="arabicPeriod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Ano ang pagkakaiba 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</a:rPr>
              <a:t>price freeze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 at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</a:rPr>
              <a:t>price ceiling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?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Font typeface="StarSymbol"/>
              <a:buAutoNum type="arabicPeriod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Alin sa sumusunod na sitwasyon ang maaaring maparusahan sa ilalim ng Philippine Competition Act?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Font typeface="StarSymbol"/>
              <a:buAutoNum type="alphaLcParenR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Pagbili ng isang korporasyon sa isang naluluging kompanya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Font typeface="StarSymbol"/>
              <a:buAutoNum type="alphaLcParenR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Pagkakaroon ng kasunduan ng dalawang kompanya kung sa anong lugar nila iaalok o ibebenta ang isang produkto o serbisyo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Font typeface="StarSymbol"/>
              <a:buAutoNum type="alphaLcParenR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Pagsasanib o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</a:rPr>
              <a:t>merger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 ng dalawang maliit na kompanya upang makipagsabayan sa mga mas malaking kompanya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Rectangle 1"/>
          <p:cNvSpPr/>
          <p:nvPr/>
        </p:nvSpPr>
        <p:spPr>
          <a:xfrm>
            <a:off x="-113040" y="552240"/>
            <a:ext cx="5480280" cy="651600"/>
          </a:xfrm>
          <a:prstGeom prst="rect">
            <a:avLst/>
          </a:prstGeom>
          <a:gradFill rotWithShape="0">
            <a:gsLst>
              <a:gs pos="0">
                <a:srgbClr val="e8a202"/>
              </a:gs>
              <a:gs pos="100000">
                <a:srgbClr val="ffe994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4" name="Rectangle 2"/>
          <p:cNvSpPr/>
          <p:nvPr/>
        </p:nvSpPr>
        <p:spPr>
          <a:xfrm>
            <a:off x="426960" y="527760"/>
            <a:ext cx="4940280" cy="67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5" name="Rectangle 3"/>
          <p:cNvSpPr/>
          <p:nvPr/>
        </p:nvSpPr>
        <p:spPr>
          <a:xfrm>
            <a:off x="540000" y="195480"/>
            <a:ext cx="4827240" cy="1196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Arial;Arial"/>
              </a:rPr>
              <a:t>Susi sa Pagwawasto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"/>
          <p:cNvSpPr/>
          <p:nvPr/>
        </p:nvSpPr>
        <p:spPr>
          <a:xfrm>
            <a:off x="900000" y="1620000"/>
            <a:ext cx="9899640" cy="1153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16000" indent="-216000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Font typeface="StarSymbol"/>
              <a:buAutoNum type="arabicPeriod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Ang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</a:rPr>
              <a:t>price freeze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 ay ang pagpapanatili ng kasalukuyang presyo ng produkto samantalang ang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</a:rPr>
              <a:t>price ceiling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ay ang pinakamataas na presyo na maaaring ipagbili ang isang produkto.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Font typeface="StarSymbol"/>
              <a:buAutoNum type="arabicPeriod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B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1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1970</TotalTime>
  <Application>LibreOffice/7.4.2.3$MacOSX_X86_64 LibreOffice_project/382eef1f22670f7f4118c8c2dd222ec7ad009daf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2023-05-11T15:47:26Z</dcterms:modified>
  <cp:revision>208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17</vt:i4>
  </property>
</Properties>
</file>