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_rels/presentation.xml.rels" ContentType="application/vnd.openxmlformats-package.relationships+xml"/>
  <Override PartName="/ppt/media/image1.png" ContentType="image/png"/>
  <Override PartName="/ppt/media/image36.png" ContentType="image/png"/>
  <Override PartName="/ppt/media/image2.png" ContentType="image/png"/>
  <Override PartName="/ppt/media/image37.png" ContentType="image/png"/>
  <Override PartName="/ppt/media/image3.png" ContentType="image/png"/>
  <Override PartName="/ppt/media/image38.png" ContentType="image/png"/>
  <Override PartName="/ppt/media/image4.png" ContentType="image/png"/>
  <Override PartName="/ppt/media/image39.png" ContentType="image/png"/>
  <Override PartName="/ppt/media/image6.png" ContentType="image/png"/>
  <Override PartName="/ppt/media/image21.png" ContentType="image/png"/>
  <Override PartName="/ppt/media/image11.png" ContentType="image/png"/>
  <Override PartName="/ppt/media/image7.png" ContentType="image/png"/>
  <Override PartName="/ppt/media/image22.png" ContentType="image/png"/>
  <Override PartName="/ppt/media/image8.png" ContentType="image/png"/>
  <Override PartName="/ppt/media/image23.png" ContentType="image/png"/>
  <Override PartName="/ppt/media/image9.png" ContentType="image/png"/>
  <Override PartName="/ppt/media/image24.png" ContentType="image/png"/>
  <Override PartName="/ppt/media/image10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8.png" ContentType="image/png"/>
  <Override PartName="/ppt/media/image19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20.png" ContentType="image/png"/>
  <Override PartName="/ppt/media/image5.png" ContentType="image/png"/>
  <Override PartName="/ppt/media/image25.png" ContentType="image/png"/>
  <Override PartName="/ppt/media/image40.png" ContentType="image/png"/>
  <Override PartName="/ppt/media/image26.png" ContentType="image/png"/>
  <Override PartName="/ppt/media/image41.png" ContentType="image/png"/>
  <Override PartName="/ppt/media/image27.png" ContentType="image/png"/>
  <Override PartName="/ppt/media/image42.png" ContentType="image/png"/>
  <Override PartName="/ppt/media/image28.png" ContentType="image/png"/>
  <Override PartName="/ppt/media/image43.png" ContentType="image/png"/>
  <Override PartName="/ppt/media/image45.png" ContentType="image/png"/>
  <Override PartName="/ppt/media/image46.png" ContentType="image/png"/>
  <Override PartName="/ppt/media/image48.png" ContentType="image/png"/>
  <Override PartName="/ppt/media/image30.png" ContentType="image/png"/>
  <Override PartName="/ppt/media/image49.png" ContentType="image/png"/>
  <Override PartName="/ppt/media/image47.png" ContentType="image/png"/>
  <Override PartName="/ppt/media/image29.png" ContentType="image/png"/>
  <Override PartName="/ppt/media/image44.png" ContentType="image/png"/>
  <Override PartName="/ppt/media/image35.png" ContentType="image/png"/>
  <Override PartName="/ppt/media/image17.png" ContentType="image/png"/>
  <Override PartName="/ppt/media/image50.png" ContentType="image/png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8288000" cy="10287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image" Target="../media/image47.png"/><Relationship Id="rId3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image" Target="../media/image49.png"/><Relationship Id="rId3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18285840" cy="10284840"/>
          </a:xfrm>
          <a:prstGeom prst="rect">
            <a:avLst/>
          </a:prstGeom>
          <a:ln w="0">
            <a:noFill/>
          </a:ln>
        </p:spPr>
      </p:pic>
      <p:grpSp>
        <p:nvGrpSpPr>
          <p:cNvPr id="39" name="Group 3"/>
          <p:cNvGrpSpPr/>
          <p:nvPr/>
        </p:nvGrpSpPr>
        <p:grpSpPr>
          <a:xfrm>
            <a:off x="0" y="0"/>
            <a:ext cx="18273960" cy="10272960"/>
            <a:chOff x="0" y="0"/>
            <a:chExt cx="18273960" cy="10272960"/>
          </a:xfrm>
        </p:grpSpPr>
        <p:sp>
          <p:nvSpPr>
            <p:cNvPr id="40" name="Freeform 4"/>
            <p:cNvSpPr/>
            <p:nvPr/>
          </p:nvSpPr>
          <p:spPr>
            <a:xfrm>
              <a:off x="0" y="0"/>
              <a:ext cx="18273960" cy="10272960"/>
            </a:xfrm>
            <a:custGeom>
              <a:avLst/>
              <a:gdLst/>
              <a:ahLst/>
              <a:rect l="l" t="t" r="r" b="b"/>
              <a:pathLst>
                <a:path w="24368379" h="13700125">
                  <a:moveTo>
                    <a:pt x="0" y="0"/>
                  </a:moveTo>
                  <a:lnTo>
                    <a:pt x="24368379" y="0"/>
                  </a:lnTo>
                  <a:lnTo>
                    <a:pt x="24368379" y="13700125"/>
                  </a:lnTo>
                  <a:lnTo>
                    <a:pt x="0" y="13700125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1" name="Freeform 5"/>
          <p:cNvSpPr/>
          <p:nvPr/>
        </p:nvSpPr>
        <p:spPr>
          <a:xfrm>
            <a:off x="499680" y="2701800"/>
            <a:ext cx="4184640" cy="4184640"/>
          </a:xfrm>
          <a:custGeom>
            <a:avLst/>
            <a:gdLst/>
            <a:ahLst/>
            <a:rect l="l" t="t" r="r" b="b"/>
            <a:pathLst>
              <a:path w="4186620" h="4186620">
                <a:moveTo>
                  <a:pt x="0" y="0"/>
                </a:moveTo>
                <a:lnTo>
                  <a:pt x="4186620" y="0"/>
                </a:lnTo>
                <a:lnTo>
                  <a:pt x="4186620" y="4186620"/>
                </a:lnTo>
                <a:lnTo>
                  <a:pt x="0" y="418662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2" name="Group 6"/>
          <p:cNvGrpSpPr/>
          <p:nvPr/>
        </p:nvGrpSpPr>
        <p:grpSpPr>
          <a:xfrm>
            <a:off x="5231160" y="2212920"/>
            <a:ext cx="13042440" cy="5779440"/>
            <a:chOff x="5231160" y="2212920"/>
            <a:chExt cx="13042440" cy="5779440"/>
          </a:xfrm>
        </p:grpSpPr>
        <p:sp>
          <p:nvSpPr>
            <p:cNvPr id="43" name="Freeform 7"/>
            <p:cNvSpPr/>
            <p:nvPr/>
          </p:nvSpPr>
          <p:spPr>
            <a:xfrm>
              <a:off x="5231160" y="2212920"/>
              <a:ext cx="13042440" cy="5779440"/>
            </a:xfrm>
            <a:custGeom>
              <a:avLst/>
              <a:gdLst/>
              <a:ahLst/>
              <a:rect l="l" t="t" r="r" b="b"/>
              <a:pathLst>
                <a:path w="17393031" h="7709027">
                  <a:moveTo>
                    <a:pt x="0" y="0"/>
                  </a:moveTo>
                  <a:lnTo>
                    <a:pt x="17393031" y="0"/>
                  </a:lnTo>
                  <a:lnTo>
                    <a:pt x="17393031" y="7709027"/>
                  </a:lnTo>
                  <a:lnTo>
                    <a:pt x="0" y="7709027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4" name="Freeform 8"/>
          <p:cNvSpPr/>
          <p:nvPr/>
        </p:nvSpPr>
        <p:spPr>
          <a:xfrm>
            <a:off x="5231160" y="8006760"/>
            <a:ext cx="13042800" cy="562320"/>
          </a:xfrm>
          <a:custGeom>
            <a:avLst/>
            <a:gdLst/>
            <a:ahLst/>
            <a:rect l="l" t="t" r="r" b="b"/>
            <a:pathLst>
              <a:path w="13044780" h="564300">
                <a:moveTo>
                  <a:pt x="0" y="0"/>
                </a:moveTo>
                <a:lnTo>
                  <a:pt x="13044780" y="0"/>
                </a:lnTo>
                <a:lnTo>
                  <a:pt x="13044780" y="564300"/>
                </a:lnTo>
                <a:lnTo>
                  <a:pt x="0" y="5643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" name="TextBox 9"/>
          <p:cNvSpPr/>
          <p:nvPr/>
        </p:nvSpPr>
        <p:spPr>
          <a:xfrm>
            <a:off x="6068160" y="4361040"/>
            <a:ext cx="11048760" cy="164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6480"/>
              </a:lnSpc>
              <a:buNone/>
            </a:pPr>
            <a:r>
              <a:rPr b="1" lang="en-US" sz="5400" spc="-1" strike="noStrike">
                <a:solidFill>
                  <a:srgbClr val="ffffff"/>
                </a:solidFill>
                <a:latin typeface="Lato Bold"/>
                <a:ea typeface="DejaVu Sans"/>
              </a:rPr>
              <a:t>Solving Problems Involving the Sides and Angles of a Polygon</a:t>
            </a:r>
            <a:endParaRPr b="1" lang="en-PH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Freeform 2"/>
          <p:cNvSpPr/>
          <p:nvPr/>
        </p:nvSpPr>
        <p:spPr>
          <a:xfrm>
            <a:off x="0" y="9364320"/>
            <a:ext cx="18274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49" name="Group 3"/>
          <p:cNvGrpSpPr/>
          <p:nvPr/>
        </p:nvGrpSpPr>
        <p:grpSpPr>
          <a:xfrm>
            <a:off x="16303320" y="0"/>
            <a:ext cx="1441800" cy="1441800"/>
            <a:chOff x="16303320" y="0"/>
            <a:chExt cx="1441800" cy="1441800"/>
          </a:xfrm>
        </p:grpSpPr>
        <p:sp>
          <p:nvSpPr>
            <p:cNvPr id="150" name="Freeform 4"/>
            <p:cNvSpPr/>
            <p:nvPr/>
          </p:nvSpPr>
          <p:spPr>
            <a:xfrm>
              <a:off x="16303320" y="0"/>
              <a:ext cx="1441800" cy="144180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51" name="Freeform 5"/>
          <p:cNvSpPr/>
          <p:nvPr/>
        </p:nvSpPr>
        <p:spPr>
          <a:xfrm>
            <a:off x="16286040" y="-96840"/>
            <a:ext cx="1537920" cy="153792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2" name="TextBox 7"/>
          <p:cNvSpPr/>
          <p:nvPr/>
        </p:nvSpPr>
        <p:spPr>
          <a:xfrm>
            <a:off x="368280" y="291240"/>
            <a:ext cx="150411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Bold Italics"/>
                <a:ea typeface="DejaVu Sans"/>
              </a:rPr>
              <a:t>Activity:</a:t>
            </a:r>
            <a:endParaRPr b="0" lang="en-PH" sz="3000" spc="-1" strike="noStrike">
              <a:latin typeface="Arial"/>
            </a:endParaRPr>
          </a:p>
        </p:txBody>
      </p:sp>
      <p:sp>
        <p:nvSpPr>
          <p:cNvPr id="153" name="TextBox 8"/>
          <p:cNvSpPr/>
          <p:nvPr/>
        </p:nvSpPr>
        <p:spPr>
          <a:xfrm>
            <a:off x="368280" y="9588600"/>
            <a:ext cx="68439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54" name="TextBox 9"/>
          <p:cNvSpPr/>
          <p:nvPr/>
        </p:nvSpPr>
        <p:spPr>
          <a:xfrm>
            <a:off x="14268960" y="9573480"/>
            <a:ext cx="374112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55" name="TextBox 2"/>
          <p:cNvSpPr/>
          <p:nvPr/>
        </p:nvSpPr>
        <p:spPr>
          <a:xfrm>
            <a:off x="618480" y="982440"/>
            <a:ext cx="15041160" cy="320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Answer the following, use rhombus RSVP and the given information to find the indicated measures.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1. If m∠RPV = 72, solve for m∠RPS.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2. If m∠PRS = 110, find m∠RSP.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3. If m∠PTR = 3x + 12, determine the value of x.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4. If m∠PTV = 105 − 3x, what is the value of x?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5. If m∠RPV = 4x − 3 and m∠RSV = 3x + 14, find the value of x.</a:t>
            </a:r>
            <a:endParaRPr b="0" lang="en-PH" sz="2000" spc="-1" strike="noStrike">
              <a:latin typeface="Arial"/>
            </a:endParaRPr>
          </a:p>
        </p:txBody>
      </p:sp>
    </p:spTree>
  </p:cSld>
  <p:transition>
    <p:fade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Freeform 1"/>
          <p:cNvSpPr/>
          <p:nvPr/>
        </p:nvSpPr>
        <p:spPr>
          <a:xfrm>
            <a:off x="0" y="9364320"/>
            <a:ext cx="18274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57" name="Group 1"/>
          <p:cNvGrpSpPr/>
          <p:nvPr/>
        </p:nvGrpSpPr>
        <p:grpSpPr>
          <a:xfrm>
            <a:off x="16303320" y="0"/>
            <a:ext cx="1441800" cy="1441800"/>
            <a:chOff x="16303320" y="0"/>
            <a:chExt cx="1441800" cy="1441800"/>
          </a:xfrm>
        </p:grpSpPr>
        <p:sp>
          <p:nvSpPr>
            <p:cNvPr id="158" name="Freeform 3"/>
            <p:cNvSpPr/>
            <p:nvPr/>
          </p:nvSpPr>
          <p:spPr>
            <a:xfrm>
              <a:off x="16303320" y="0"/>
              <a:ext cx="1441800" cy="144180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59" name="Freeform 6"/>
          <p:cNvSpPr/>
          <p:nvPr/>
        </p:nvSpPr>
        <p:spPr>
          <a:xfrm>
            <a:off x="16286040" y="-96840"/>
            <a:ext cx="1537920" cy="153792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0" name="TextBox 3"/>
          <p:cNvSpPr/>
          <p:nvPr/>
        </p:nvSpPr>
        <p:spPr>
          <a:xfrm>
            <a:off x="368280" y="291240"/>
            <a:ext cx="150411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Bold Italics"/>
                <a:ea typeface="DejaVu Sans"/>
              </a:rPr>
              <a:t>Activity: ANSWER SHEET</a:t>
            </a:r>
            <a:endParaRPr b="0" lang="en-PH" sz="3000" spc="-1" strike="noStrike">
              <a:latin typeface="Arial"/>
            </a:endParaRPr>
          </a:p>
        </p:txBody>
      </p:sp>
      <p:sp>
        <p:nvSpPr>
          <p:cNvPr id="161" name="TextBox 4"/>
          <p:cNvSpPr/>
          <p:nvPr/>
        </p:nvSpPr>
        <p:spPr>
          <a:xfrm>
            <a:off x="368280" y="9588600"/>
            <a:ext cx="68439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62" name="TextBox 5"/>
          <p:cNvSpPr/>
          <p:nvPr/>
        </p:nvSpPr>
        <p:spPr>
          <a:xfrm>
            <a:off x="14268960" y="9573480"/>
            <a:ext cx="374112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63" name="TextBox 10"/>
          <p:cNvSpPr/>
          <p:nvPr/>
        </p:nvSpPr>
        <p:spPr>
          <a:xfrm>
            <a:off x="618480" y="982440"/>
            <a:ext cx="15041160" cy="320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Answer the following, use rhombus RSVP and the given information to find the indicated measures.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1. If m∠RPV = 72, solve for m∠RPS.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2. If m∠PRS = 110, find m∠RSP.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3. If m∠PTR = 3x + 12, determine the value of x.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4. If m∠PTV = 105 − 3x, what is the value of x?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5. If m∠RPV = 4x − 3 and m∠RSV = 3x + 14, find the value of x.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64" name="TextBox 51"/>
          <p:cNvSpPr/>
          <p:nvPr/>
        </p:nvSpPr>
        <p:spPr>
          <a:xfrm>
            <a:off x="618480" y="4644000"/>
            <a:ext cx="15041160" cy="320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ANSWER KEY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1. 36° 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2. 35° 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3. 26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4. 15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5. 17</a:t>
            </a:r>
            <a:endParaRPr b="0" lang="en-PH" sz="2000" spc="-1" strike="noStrike">
              <a:latin typeface="Arial"/>
            </a:endParaRPr>
          </a:p>
        </p:txBody>
      </p:sp>
    </p:spTree>
  </p:cSld>
  <p:transition>
    <p:fade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Freeform 2"/>
          <p:cNvSpPr/>
          <p:nvPr/>
        </p:nvSpPr>
        <p:spPr>
          <a:xfrm>
            <a:off x="4133880" y="2263320"/>
            <a:ext cx="9910800" cy="5063040"/>
          </a:xfrm>
          <a:custGeom>
            <a:avLst/>
            <a:gdLst/>
            <a:ahLst/>
            <a:rect l="l" t="t" r="r" b="b"/>
            <a:pathLst>
              <a:path w="9912780" h="5065200">
                <a:moveTo>
                  <a:pt x="0" y="0"/>
                </a:moveTo>
                <a:lnTo>
                  <a:pt x="9912780" y="0"/>
                </a:lnTo>
                <a:lnTo>
                  <a:pt x="9912780" y="5065200"/>
                </a:lnTo>
                <a:lnTo>
                  <a:pt x="0" y="50652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p:transition>
    <p:fade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2"/>
          <p:cNvSpPr/>
          <p:nvPr/>
        </p:nvSpPr>
        <p:spPr>
          <a:xfrm>
            <a:off x="0" y="9364320"/>
            <a:ext cx="18274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7" name="Group 3"/>
          <p:cNvGrpSpPr/>
          <p:nvPr/>
        </p:nvGrpSpPr>
        <p:grpSpPr>
          <a:xfrm>
            <a:off x="16303320" y="0"/>
            <a:ext cx="1441800" cy="1441800"/>
            <a:chOff x="16303320" y="0"/>
            <a:chExt cx="1441800" cy="1441800"/>
          </a:xfrm>
        </p:grpSpPr>
        <p:sp>
          <p:nvSpPr>
            <p:cNvPr id="48" name="Freeform 4"/>
            <p:cNvSpPr/>
            <p:nvPr/>
          </p:nvSpPr>
          <p:spPr>
            <a:xfrm>
              <a:off x="16303320" y="0"/>
              <a:ext cx="1441800" cy="144180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9" name="Freeform 5"/>
          <p:cNvSpPr/>
          <p:nvPr/>
        </p:nvSpPr>
        <p:spPr>
          <a:xfrm>
            <a:off x="16286040" y="-96840"/>
            <a:ext cx="1537920" cy="153792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" name="TextBox 6"/>
          <p:cNvSpPr/>
          <p:nvPr/>
        </p:nvSpPr>
        <p:spPr>
          <a:xfrm>
            <a:off x="368280" y="9588600"/>
            <a:ext cx="68439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51" name="TextBox 7"/>
          <p:cNvSpPr/>
          <p:nvPr/>
        </p:nvSpPr>
        <p:spPr>
          <a:xfrm>
            <a:off x="14268960" y="9573480"/>
            <a:ext cx="374112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52" name="TextBox 8"/>
          <p:cNvSpPr/>
          <p:nvPr/>
        </p:nvSpPr>
        <p:spPr>
          <a:xfrm>
            <a:off x="180000" y="1080000"/>
            <a:ext cx="108000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Recall that the sum of the measures of all the angles of a triangle is 180°</a:t>
            </a:r>
            <a:endParaRPr b="1" lang="en-PH" sz="2000" spc="-1" strike="noStrike">
              <a:latin typeface="Arial"/>
            </a:endParaRPr>
          </a:p>
        </p:txBody>
      </p:sp>
      <p:sp>
        <p:nvSpPr>
          <p:cNvPr id="53" name="Freeform 9"/>
          <p:cNvSpPr/>
          <p:nvPr/>
        </p:nvSpPr>
        <p:spPr>
          <a:xfrm>
            <a:off x="13680" y="-2520"/>
            <a:ext cx="12406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" name="TextBox 1"/>
          <p:cNvSpPr/>
          <p:nvPr/>
        </p:nvSpPr>
        <p:spPr>
          <a:xfrm>
            <a:off x="540000" y="262800"/>
            <a:ext cx="118800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ffffff"/>
                </a:solidFill>
                <a:latin typeface="Lato Bold Italics"/>
                <a:ea typeface="DejaVu Sans"/>
              </a:rPr>
              <a:t>Solving Problems Involving the Sides and Angles of a Polygon</a:t>
            </a:r>
            <a:endParaRPr b="0" lang="en-PH" sz="3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TextBox 11"/>
          <p:cNvSpPr/>
          <p:nvPr/>
        </p:nvSpPr>
        <p:spPr>
          <a:xfrm>
            <a:off x="720000" y="1881000"/>
            <a:ext cx="8424000" cy="24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just"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Example 2: The Angle Sum of a Triangle</a:t>
            </a:r>
            <a:endParaRPr b="0" lang="en-PH" sz="2000" spc="-1" strike="noStrike">
              <a:latin typeface="Montserrat"/>
            </a:endParaRPr>
          </a:p>
          <a:p>
            <a:pPr algn="just">
              <a:buNone/>
            </a:pPr>
            <a:endParaRPr b="0" lang="en-PH" sz="2000" spc="-1" strike="noStrike">
              <a:latin typeface="Montserrat"/>
            </a:endParaRPr>
          </a:p>
          <a:p>
            <a:pPr algn="just"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In ΔCRM, m∠R is 40° more than m∠C and m∠M is 20° more than m∠C.</a:t>
            </a:r>
            <a:endParaRPr b="0" lang="en-PH" sz="2000" spc="-1" strike="noStrike">
              <a:latin typeface="Montserrat"/>
            </a:endParaRPr>
          </a:p>
          <a:p>
            <a:pPr algn="just">
              <a:buNone/>
            </a:pPr>
            <a:endParaRPr b="0" lang="en-PH" sz="2000" spc="-1" strike="noStrike">
              <a:latin typeface="Montserrat"/>
            </a:endParaRPr>
          </a:p>
          <a:p>
            <a:pPr algn="just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a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. Write an equation that relates the given angle measures.</a:t>
            </a:r>
            <a:endParaRPr b="0" lang="en-PH" sz="2000" spc="-1" strike="noStrike">
              <a:latin typeface="Montserrat"/>
            </a:endParaRPr>
          </a:p>
          <a:p>
            <a:pPr algn="just">
              <a:buNone/>
            </a:pPr>
            <a:endParaRPr b="0" lang="en-PH" sz="2000" spc="-1" strike="noStrike">
              <a:latin typeface="Montserrat"/>
            </a:endParaRPr>
          </a:p>
          <a:p>
            <a:pPr algn="just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b.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 Find the measure of each angle.</a:t>
            </a:r>
            <a:endParaRPr b="0" lang="en-PH" sz="2000" spc="-1" strike="noStrike">
              <a:latin typeface="Montserrat"/>
            </a:endParaRPr>
          </a:p>
        </p:txBody>
      </p:sp>
      <p:sp>
        <p:nvSpPr>
          <p:cNvPr id="56" name="TextBox 12"/>
          <p:cNvSpPr/>
          <p:nvPr/>
        </p:nvSpPr>
        <p:spPr>
          <a:xfrm>
            <a:off x="9180000" y="1510560"/>
            <a:ext cx="8460000" cy="640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Solution: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a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.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Let x = m∠C, thus,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x + 40°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= m∠R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x + 20°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= m∠M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x + x + 40° + x + 20°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= 180°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b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.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x + x + 40° + x + 20°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= 180°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3x + 60°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= 180°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3x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= 120°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x = 40°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= m∠C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         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x + 40° = 80° = m∠R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x + 20° = 60° = m∠M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The sum of the measures of all the angles of a triangle is 180°.</a:t>
            </a:r>
            <a:endParaRPr b="0" lang="en-PH" sz="2000" spc="-1" strike="noStrike">
              <a:latin typeface="Arial"/>
            </a:endParaRPr>
          </a:p>
        </p:txBody>
      </p:sp>
    </p:spTree>
  </p:cSld>
  <p:transition>
    <p:fade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" descr=""/>
          <p:cNvPicPr/>
          <p:nvPr/>
        </p:nvPicPr>
        <p:blipFill>
          <a:blip r:embed="rId1"/>
          <a:stretch/>
        </p:blipFill>
        <p:spPr>
          <a:xfrm>
            <a:off x="726480" y="5040000"/>
            <a:ext cx="5753520" cy="3969360"/>
          </a:xfrm>
          <a:prstGeom prst="rect">
            <a:avLst/>
          </a:prstGeom>
          <a:ln w="0">
            <a:noFill/>
          </a:ln>
        </p:spPr>
      </p:pic>
      <p:sp>
        <p:nvSpPr>
          <p:cNvPr id="58" name="Freeform 10"/>
          <p:cNvSpPr/>
          <p:nvPr/>
        </p:nvSpPr>
        <p:spPr>
          <a:xfrm>
            <a:off x="0" y="9364320"/>
            <a:ext cx="18274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59" name="Group 2"/>
          <p:cNvGrpSpPr/>
          <p:nvPr/>
        </p:nvGrpSpPr>
        <p:grpSpPr>
          <a:xfrm>
            <a:off x="16303320" y="0"/>
            <a:ext cx="1441800" cy="1441800"/>
            <a:chOff x="16303320" y="0"/>
            <a:chExt cx="1441800" cy="1441800"/>
          </a:xfrm>
        </p:grpSpPr>
        <p:sp>
          <p:nvSpPr>
            <p:cNvPr id="60" name="Freeform 11"/>
            <p:cNvSpPr/>
            <p:nvPr/>
          </p:nvSpPr>
          <p:spPr>
            <a:xfrm>
              <a:off x="16303320" y="0"/>
              <a:ext cx="1441800" cy="144180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61" name="Freeform 12"/>
          <p:cNvSpPr/>
          <p:nvPr/>
        </p:nvSpPr>
        <p:spPr>
          <a:xfrm>
            <a:off x="16286040" y="-96840"/>
            <a:ext cx="1537920" cy="153792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2" name="TextBox 13"/>
          <p:cNvSpPr/>
          <p:nvPr/>
        </p:nvSpPr>
        <p:spPr>
          <a:xfrm>
            <a:off x="368280" y="9588600"/>
            <a:ext cx="68439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63" name="TextBox 14"/>
          <p:cNvSpPr/>
          <p:nvPr/>
        </p:nvSpPr>
        <p:spPr>
          <a:xfrm>
            <a:off x="14268960" y="9573480"/>
            <a:ext cx="374112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64" name="TextBox 15"/>
          <p:cNvSpPr/>
          <p:nvPr/>
        </p:nvSpPr>
        <p:spPr>
          <a:xfrm>
            <a:off x="180000" y="1080000"/>
            <a:ext cx="108000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Recall that the sum of the measures of all the angles of a triangle is 180°</a:t>
            </a:r>
            <a:endParaRPr b="1" lang="en-PH" sz="2000" spc="-1" strike="noStrike">
              <a:latin typeface="Arial"/>
            </a:endParaRPr>
          </a:p>
        </p:txBody>
      </p:sp>
      <p:sp>
        <p:nvSpPr>
          <p:cNvPr id="65" name="Freeform 13"/>
          <p:cNvSpPr/>
          <p:nvPr/>
        </p:nvSpPr>
        <p:spPr>
          <a:xfrm>
            <a:off x="13680" y="-2520"/>
            <a:ext cx="12406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6" name="TextBox 16"/>
          <p:cNvSpPr/>
          <p:nvPr/>
        </p:nvSpPr>
        <p:spPr>
          <a:xfrm>
            <a:off x="540000" y="262800"/>
            <a:ext cx="118800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ffffff"/>
                </a:solidFill>
                <a:latin typeface="Lato Bold Italics"/>
                <a:ea typeface="DejaVu Sans"/>
              </a:rPr>
              <a:t>Solving Problems Involving the Sides and Angles of a Polygon</a:t>
            </a:r>
            <a:endParaRPr b="0" lang="en-PH" sz="3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" name="TextBox 17"/>
          <p:cNvSpPr/>
          <p:nvPr/>
        </p:nvSpPr>
        <p:spPr>
          <a:xfrm>
            <a:off x="180000" y="1800000"/>
            <a:ext cx="8460000" cy="41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Example 1: The Angle Sum of a Triangle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Given: m∠1 = 35° and m∠5 = 25°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Find: 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a. m∠2 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b. m∠3 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c. m∠4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Solution: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a.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m∠2 + 35° + 90° = 180°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m∠2 + 125° = 180°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m∠2 = 55°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68" name="TextBox 18"/>
          <p:cNvSpPr/>
          <p:nvPr/>
        </p:nvSpPr>
        <p:spPr>
          <a:xfrm>
            <a:off x="9000000" y="1980000"/>
            <a:ext cx="8460000" cy="457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b.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m∠2 + m∠3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= 180°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55° + m∠3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= 180°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m∠3 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= 125°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c.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m∠4 + m∠3 + m∠5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= 180°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m∠4 + 125° + 25°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= 180°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m∠4 + 150°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= 180°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m∠4 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= 30°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ctr"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Thus, m∠2 = 55°, m∠3 = 125°, and m∠4 = 30°.</a:t>
            </a:r>
            <a:endParaRPr b="0" lang="en-PH" sz="2000" spc="-1" strike="noStrike">
              <a:latin typeface="Arial"/>
            </a:endParaRPr>
          </a:p>
        </p:txBody>
      </p:sp>
    </p:spTree>
  </p:cSld>
  <p:transition>
    <p:fade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" descr=""/>
          <p:cNvPicPr/>
          <p:nvPr/>
        </p:nvPicPr>
        <p:blipFill>
          <a:blip r:embed="rId1"/>
          <a:stretch/>
        </p:blipFill>
        <p:spPr>
          <a:xfrm>
            <a:off x="435240" y="4140000"/>
            <a:ext cx="6584760" cy="4500000"/>
          </a:xfrm>
          <a:prstGeom prst="rect">
            <a:avLst/>
          </a:prstGeom>
          <a:ln w="0">
            <a:noFill/>
          </a:ln>
        </p:spPr>
      </p:pic>
      <p:sp>
        <p:nvSpPr>
          <p:cNvPr id="70" name="Freeform 14"/>
          <p:cNvSpPr/>
          <p:nvPr/>
        </p:nvSpPr>
        <p:spPr>
          <a:xfrm>
            <a:off x="0" y="9364320"/>
            <a:ext cx="18274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71" name="Group 4"/>
          <p:cNvGrpSpPr/>
          <p:nvPr/>
        </p:nvGrpSpPr>
        <p:grpSpPr>
          <a:xfrm>
            <a:off x="16303320" y="0"/>
            <a:ext cx="1441800" cy="1441800"/>
            <a:chOff x="16303320" y="0"/>
            <a:chExt cx="1441800" cy="1441800"/>
          </a:xfrm>
        </p:grpSpPr>
        <p:sp>
          <p:nvSpPr>
            <p:cNvPr id="72" name="Freeform 15"/>
            <p:cNvSpPr/>
            <p:nvPr/>
          </p:nvSpPr>
          <p:spPr>
            <a:xfrm>
              <a:off x="16303320" y="0"/>
              <a:ext cx="1441800" cy="144180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73" name="Freeform 16"/>
          <p:cNvSpPr/>
          <p:nvPr/>
        </p:nvSpPr>
        <p:spPr>
          <a:xfrm>
            <a:off x="16286040" y="-96840"/>
            <a:ext cx="1537920" cy="153792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4" name="TextBox 19"/>
          <p:cNvSpPr/>
          <p:nvPr/>
        </p:nvSpPr>
        <p:spPr>
          <a:xfrm>
            <a:off x="368280" y="9588600"/>
            <a:ext cx="68439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75" name="TextBox 20"/>
          <p:cNvSpPr/>
          <p:nvPr/>
        </p:nvSpPr>
        <p:spPr>
          <a:xfrm>
            <a:off x="14268960" y="9573480"/>
            <a:ext cx="374112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76" name="Freeform 17"/>
          <p:cNvSpPr/>
          <p:nvPr/>
        </p:nvSpPr>
        <p:spPr>
          <a:xfrm>
            <a:off x="13680" y="-2520"/>
            <a:ext cx="12406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7" name="TextBox 22"/>
          <p:cNvSpPr/>
          <p:nvPr/>
        </p:nvSpPr>
        <p:spPr>
          <a:xfrm>
            <a:off x="540000" y="262800"/>
            <a:ext cx="118800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ffffff"/>
                </a:solidFill>
                <a:latin typeface="Lato Bold Italics"/>
                <a:ea typeface="DejaVu Sans"/>
              </a:rPr>
              <a:t>Solving Problems Involving the Sides and Angles of a Polygon</a:t>
            </a:r>
            <a:endParaRPr b="0" lang="en-PH" sz="3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8" name="TextBox 23"/>
          <p:cNvSpPr/>
          <p:nvPr/>
        </p:nvSpPr>
        <p:spPr>
          <a:xfrm>
            <a:off x="180000" y="1800000"/>
            <a:ext cx="8460000" cy="320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Example 3: The Angle Sum of a Triangle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Given the figures as marked, find: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a.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x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b. m∠E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c. m∠T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d. m∠EAT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e. m∠RAE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79" name="TextBox 24"/>
          <p:cNvSpPr/>
          <p:nvPr/>
        </p:nvSpPr>
        <p:spPr>
          <a:xfrm>
            <a:off x="7212240" y="961560"/>
            <a:ext cx="11075760" cy="822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Solution: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a.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By the Angle Sum of a Triangle Theorem: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m∠E + m∠T + m∠EAT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= 180°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x + 25° + 2x + 10° + m∠EAT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= 180°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m∠EAT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= 145° − 3x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By the definition of linear pair, the angle properties on linear pair, and the definition of the supplementary angles, we have: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m∠EAR + m∠EAT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= 180°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5x − 5 + 145 − 3x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= 180°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Replace m∠EAR by 5x − 5 and m∠EAT by 145 − 3x.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2x + 140°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= 180°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Simplify.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2x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= 40°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Subtract 140° from each side.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x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= 20°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Divide each side by 2.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b.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m∠E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= x + 25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d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.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m∠EAT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= 145 − 3x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= 20° + 25°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= 145 − 3(20°)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= 45°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= 85°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c.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m∠T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= 2x + 10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e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.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m∠RAE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= 5x − 5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= 2(20°) + 10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= 5(20°) − 5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= 50°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= 95°</a:t>
            </a:r>
            <a:endParaRPr b="0" lang="en-PH" sz="2000" spc="-1" strike="noStrike">
              <a:latin typeface="Arial"/>
            </a:endParaRPr>
          </a:p>
        </p:txBody>
      </p:sp>
    </p:spTree>
  </p:cSld>
  <p:transition>
    <p:fade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" descr=""/>
          <p:cNvPicPr/>
          <p:nvPr/>
        </p:nvPicPr>
        <p:blipFill>
          <a:blip r:embed="rId1"/>
          <a:stretch/>
        </p:blipFill>
        <p:spPr>
          <a:xfrm>
            <a:off x="9739080" y="3312000"/>
            <a:ext cx="3616920" cy="2603520"/>
          </a:xfrm>
          <a:prstGeom prst="rect">
            <a:avLst/>
          </a:prstGeom>
          <a:ln w="0">
            <a:noFill/>
          </a:ln>
        </p:spPr>
      </p:pic>
      <p:pic>
        <p:nvPicPr>
          <p:cNvPr id="81" name="" descr=""/>
          <p:cNvPicPr/>
          <p:nvPr/>
        </p:nvPicPr>
        <p:blipFill>
          <a:blip r:embed="rId2"/>
          <a:stretch/>
        </p:blipFill>
        <p:spPr>
          <a:xfrm>
            <a:off x="12834000" y="79920"/>
            <a:ext cx="2970000" cy="2694600"/>
          </a:xfrm>
          <a:prstGeom prst="rect">
            <a:avLst/>
          </a:prstGeom>
          <a:ln w="0">
            <a:noFill/>
          </a:ln>
        </p:spPr>
      </p:pic>
      <p:sp>
        <p:nvSpPr>
          <p:cNvPr id="82" name="Freeform 18"/>
          <p:cNvSpPr/>
          <p:nvPr/>
        </p:nvSpPr>
        <p:spPr>
          <a:xfrm>
            <a:off x="0" y="9364320"/>
            <a:ext cx="18274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83" name="Group 5"/>
          <p:cNvGrpSpPr/>
          <p:nvPr/>
        </p:nvGrpSpPr>
        <p:grpSpPr>
          <a:xfrm>
            <a:off x="16303320" y="0"/>
            <a:ext cx="1441800" cy="1441800"/>
            <a:chOff x="16303320" y="0"/>
            <a:chExt cx="1441800" cy="1441800"/>
          </a:xfrm>
        </p:grpSpPr>
        <p:sp>
          <p:nvSpPr>
            <p:cNvPr id="84" name="Freeform 19"/>
            <p:cNvSpPr/>
            <p:nvPr/>
          </p:nvSpPr>
          <p:spPr>
            <a:xfrm>
              <a:off x="16303320" y="0"/>
              <a:ext cx="1441800" cy="144180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85" name="Freeform 20"/>
          <p:cNvSpPr/>
          <p:nvPr/>
        </p:nvSpPr>
        <p:spPr>
          <a:xfrm>
            <a:off x="16286040" y="-96840"/>
            <a:ext cx="1537920" cy="153792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6" name="TextBox 21"/>
          <p:cNvSpPr/>
          <p:nvPr/>
        </p:nvSpPr>
        <p:spPr>
          <a:xfrm>
            <a:off x="368280" y="9588600"/>
            <a:ext cx="68439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87" name="TextBox 25"/>
          <p:cNvSpPr/>
          <p:nvPr/>
        </p:nvSpPr>
        <p:spPr>
          <a:xfrm>
            <a:off x="14268960" y="9573480"/>
            <a:ext cx="374112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88" name="Freeform 21"/>
          <p:cNvSpPr/>
          <p:nvPr/>
        </p:nvSpPr>
        <p:spPr>
          <a:xfrm>
            <a:off x="13680" y="-2520"/>
            <a:ext cx="12406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9" name="TextBox 26"/>
          <p:cNvSpPr/>
          <p:nvPr/>
        </p:nvSpPr>
        <p:spPr>
          <a:xfrm>
            <a:off x="540000" y="262800"/>
            <a:ext cx="118800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ffffff"/>
                </a:solidFill>
                <a:latin typeface="Lato Bold Italics"/>
                <a:ea typeface="DejaVu Sans"/>
              </a:rPr>
              <a:t>Solving Problems Involving the Sides and Angles of a Polygon</a:t>
            </a:r>
            <a:endParaRPr b="0" lang="en-PH" sz="3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" name="TextBox 27"/>
          <p:cNvSpPr/>
          <p:nvPr/>
        </p:nvSpPr>
        <p:spPr>
          <a:xfrm>
            <a:off x="360000" y="1440000"/>
            <a:ext cx="8460000" cy="335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just"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Definition</a:t>
            </a:r>
            <a:endParaRPr b="0" lang="en-PH" sz="2000" spc="-1" strike="noStrike">
              <a:latin typeface="Montserrat"/>
            </a:endParaRPr>
          </a:p>
          <a:p>
            <a:pPr algn="just">
              <a:buNone/>
            </a:pPr>
            <a:endParaRPr b="0" lang="en-PH" sz="2000" spc="-1" strike="noStrike">
              <a:latin typeface="Montserrat"/>
            </a:endParaRPr>
          </a:p>
          <a:p>
            <a:pPr algn="just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An angle that forms a linear pair with an interior angle of a triangle is called an </a:t>
            </a: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exterior angle.</a:t>
            </a:r>
            <a:endParaRPr b="0" lang="en-PH" sz="2000" spc="-1" strike="noStrike">
              <a:latin typeface="Montserrat"/>
            </a:endParaRPr>
          </a:p>
          <a:p>
            <a:pPr algn="just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The remote interior angles of a triangle are the interior angles that are not adjacent to the exterior angle.</a:t>
            </a:r>
            <a:endParaRPr b="0" lang="en-PH" sz="2000" spc="-1" strike="noStrike">
              <a:latin typeface="Montserrat"/>
            </a:endParaRPr>
          </a:p>
          <a:p>
            <a:pPr algn="just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By the above definition, it can be seen that an exterior angle is the angle between any side of a polygon and the segment extended from an adjacent side.</a:t>
            </a:r>
            <a:endParaRPr b="0" lang="en-PH" sz="2000" spc="-1" strike="noStrike">
              <a:latin typeface="Montserrat"/>
            </a:endParaRPr>
          </a:p>
          <a:p>
            <a:pPr algn="just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For each exterior angle of a triangle, there corresponds an adjacent interior angle and a pair of remote interior angles.</a:t>
            </a:r>
            <a:endParaRPr b="0" lang="en-PH" sz="2000" spc="-1" strike="noStrike">
              <a:latin typeface="Montserrat"/>
            </a:endParaRPr>
          </a:p>
        </p:txBody>
      </p:sp>
      <p:pic>
        <p:nvPicPr>
          <p:cNvPr id="91" name="" descr=""/>
          <p:cNvPicPr/>
          <p:nvPr/>
        </p:nvPicPr>
        <p:blipFill>
          <a:blip r:embed="rId6"/>
          <a:stretch/>
        </p:blipFill>
        <p:spPr>
          <a:xfrm>
            <a:off x="865080" y="4793760"/>
            <a:ext cx="6514920" cy="4238280"/>
          </a:xfrm>
          <a:prstGeom prst="rect">
            <a:avLst/>
          </a:prstGeom>
          <a:ln w="0">
            <a:noFill/>
          </a:ln>
        </p:spPr>
      </p:pic>
      <p:sp>
        <p:nvSpPr>
          <p:cNvPr id="92" name="TextBox 28"/>
          <p:cNvSpPr/>
          <p:nvPr/>
        </p:nvSpPr>
        <p:spPr>
          <a:xfrm>
            <a:off x="9360000" y="1190520"/>
            <a:ext cx="3060000" cy="60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just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A triangle has six exterior angles.</a:t>
            </a:r>
            <a:endParaRPr b="0" lang="en-PH" sz="2000" spc="-1" strike="noStrike">
              <a:latin typeface="Montserrat"/>
            </a:endParaRPr>
          </a:p>
        </p:txBody>
      </p:sp>
      <p:sp>
        <p:nvSpPr>
          <p:cNvPr id="93" name="TextBox 29"/>
          <p:cNvSpPr/>
          <p:nvPr/>
        </p:nvSpPr>
        <p:spPr>
          <a:xfrm>
            <a:off x="9180000" y="2700000"/>
            <a:ext cx="8820000" cy="60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just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Considering the computed values for ∠E, ∠T, and ∠RAE, we can conclude that m∠RAE = m∠E + m∠T.</a:t>
            </a:r>
            <a:endParaRPr b="0" lang="en-PH" sz="2000" spc="-1" strike="noStrike">
              <a:latin typeface="Montserrat"/>
            </a:endParaRPr>
          </a:p>
        </p:txBody>
      </p:sp>
      <p:sp>
        <p:nvSpPr>
          <p:cNvPr id="94" name="TextBox 30"/>
          <p:cNvSpPr/>
          <p:nvPr/>
        </p:nvSpPr>
        <p:spPr>
          <a:xfrm>
            <a:off x="13860000" y="3420000"/>
            <a:ext cx="4320000" cy="213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just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On Example in previous slide , ∠RAE is an exterior angle of ΔEAT and ∠E and ∠T are its corresponding remote interior angles. Notice that m∠RAE = 95° is equal to m∠E + m∠T = 45° + 50° = 95°.</a:t>
            </a:r>
            <a:endParaRPr b="0" lang="en-PH" sz="2000" spc="-1" strike="noStrike">
              <a:latin typeface="Montserrat"/>
            </a:endParaRPr>
          </a:p>
        </p:txBody>
      </p:sp>
      <p:sp>
        <p:nvSpPr>
          <p:cNvPr id="95" name="TextBox 31"/>
          <p:cNvSpPr/>
          <p:nvPr/>
        </p:nvSpPr>
        <p:spPr>
          <a:xfrm>
            <a:off x="8100000" y="5760000"/>
            <a:ext cx="10080000" cy="91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just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On Example in previous slide , ∠RAE is an exterior angle of ΔEAT and ∠E and ∠T are its corresponding remote interior angles. Notice that m∠RAE = 95° is equal to m∠E + m∠T = 45° + 50° = 95°.</a:t>
            </a:r>
            <a:endParaRPr b="0" lang="en-PH" sz="2000" spc="-1" strike="noStrike">
              <a:latin typeface="Montserrat"/>
            </a:endParaRPr>
          </a:p>
        </p:txBody>
      </p:sp>
      <p:sp>
        <p:nvSpPr>
          <p:cNvPr id="96" name="TextBox 32"/>
          <p:cNvSpPr/>
          <p:nvPr/>
        </p:nvSpPr>
        <p:spPr>
          <a:xfrm>
            <a:off x="8172000" y="7020000"/>
            <a:ext cx="4860000" cy="182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just">
              <a:lnSpc>
                <a:spcPts val="1205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The </a:t>
            </a: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Exterior Angle of a Triangle (EAT)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Property states that the measure of an exterior angle of a triangle is equal to the sum of the measures of its two remote interior angles.</a:t>
            </a:r>
            <a:endParaRPr b="0" lang="en-PH" sz="2000" spc="-1" strike="noStrike">
              <a:latin typeface="Arial"/>
            </a:endParaRPr>
          </a:p>
        </p:txBody>
      </p:sp>
      <p:pic>
        <p:nvPicPr>
          <p:cNvPr id="97" name="" descr=""/>
          <p:cNvPicPr/>
          <p:nvPr/>
        </p:nvPicPr>
        <p:blipFill>
          <a:blip r:embed="rId7"/>
          <a:stretch/>
        </p:blipFill>
        <p:spPr>
          <a:xfrm>
            <a:off x="13212000" y="7020000"/>
            <a:ext cx="4992480" cy="1620000"/>
          </a:xfrm>
          <a:prstGeom prst="rect">
            <a:avLst/>
          </a:prstGeom>
          <a:ln w="0">
            <a:noFill/>
          </a:ln>
        </p:spPr>
      </p:pic>
    </p:spTree>
  </p:cSld>
  <p:transition>
    <p:fade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" descr=""/>
          <p:cNvPicPr/>
          <p:nvPr/>
        </p:nvPicPr>
        <p:blipFill>
          <a:blip r:embed="rId1"/>
          <a:stretch/>
        </p:blipFill>
        <p:spPr>
          <a:xfrm>
            <a:off x="11098440" y="1260000"/>
            <a:ext cx="6734880" cy="3420000"/>
          </a:xfrm>
          <a:prstGeom prst="rect">
            <a:avLst/>
          </a:prstGeom>
          <a:ln w="0">
            <a:noFill/>
          </a:ln>
        </p:spPr>
      </p:pic>
      <p:sp>
        <p:nvSpPr>
          <p:cNvPr id="99" name="Freeform 22"/>
          <p:cNvSpPr/>
          <p:nvPr/>
        </p:nvSpPr>
        <p:spPr>
          <a:xfrm>
            <a:off x="0" y="9364320"/>
            <a:ext cx="18274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00" name="Group 7"/>
          <p:cNvGrpSpPr/>
          <p:nvPr/>
        </p:nvGrpSpPr>
        <p:grpSpPr>
          <a:xfrm>
            <a:off x="16303320" y="0"/>
            <a:ext cx="1441800" cy="1441800"/>
            <a:chOff x="16303320" y="0"/>
            <a:chExt cx="1441800" cy="1441800"/>
          </a:xfrm>
        </p:grpSpPr>
        <p:sp>
          <p:nvSpPr>
            <p:cNvPr id="101" name="Freeform 23"/>
            <p:cNvSpPr/>
            <p:nvPr/>
          </p:nvSpPr>
          <p:spPr>
            <a:xfrm>
              <a:off x="16303320" y="0"/>
              <a:ext cx="1441800" cy="144180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02" name="Freeform 24"/>
          <p:cNvSpPr/>
          <p:nvPr/>
        </p:nvSpPr>
        <p:spPr>
          <a:xfrm>
            <a:off x="16286040" y="-96840"/>
            <a:ext cx="1537920" cy="153792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3" name="TextBox 33"/>
          <p:cNvSpPr/>
          <p:nvPr/>
        </p:nvSpPr>
        <p:spPr>
          <a:xfrm>
            <a:off x="368280" y="9588600"/>
            <a:ext cx="68439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04" name="TextBox 34"/>
          <p:cNvSpPr/>
          <p:nvPr/>
        </p:nvSpPr>
        <p:spPr>
          <a:xfrm>
            <a:off x="14268960" y="9573480"/>
            <a:ext cx="374112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05" name="Freeform 25"/>
          <p:cNvSpPr/>
          <p:nvPr/>
        </p:nvSpPr>
        <p:spPr>
          <a:xfrm>
            <a:off x="13680" y="-2520"/>
            <a:ext cx="12406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6" name="TextBox 35"/>
          <p:cNvSpPr/>
          <p:nvPr/>
        </p:nvSpPr>
        <p:spPr>
          <a:xfrm>
            <a:off x="540000" y="262800"/>
            <a:ext cx="118800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ffffff"/>
                </a:solidFill>
                <a:latin typeface="Lato Bold Italics"/>
                <a:ea typeface="DejaVu Sans"/>
              </a:rPr>
              <a:t>Solving Problems Involving the Sides and Angles of a Polygon</a:t>
            </a:r>
            <a:endParaRPr b="0" lang="en-PH" sz="3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7" name="TextBox 36"/>
          <p:cNvSpPr/>
          <p:nvPr/>
        </p:nvSpPr>
        <p:spPr>
          <a:xfrm>
            <a:off x="360000" y="1440000"/>
            <a:ext cx="15840000" cy="518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just"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Example : The Exterior Angle of a Triangle</a:t>
            </a:r>
            <a:endParaRPr b="0" lang="en-PH" sz="2000" spc="-1" strike="noStrike">
              <a:latin typeface="Montserrat"/>
            </a:endParaRPr>
          </a:p>
          <a:p>
            <a:pPr algn="just">
              <a:buNone/>
            </a:pPr>
            <a:endParaRPr b="0" lang="en-PH" sz="2000" spc="-1" strike="noStrike">
              <a:latin typeface="Montserrat"/>
            </a:endParaRPr>
          </a:p>
          <a:p>
            <a:pPr algn="just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Find the measure of each numbered angle.</a:t>
            </a:r>
            <a:endParaRPr b="0" lang="en-PH" sz="2000" spc="-1" strike="noStrike">
              <a:latin typeface="Montserrat"/>
            </a:endParaRPr>
          </a:p>
          <a:p>
            <a:pPr algn="just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Solution:</a:t>
            </a:r>
            <a:endParaRPr b="0" lang="en-PH" sz="2000" spc="-1" strike="noStrike">
              <a:latin typeface="Montserrat"/>
            </a:endParaRPr>
          </a:p>
          <a:p>
            <a:pPr algn="just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m∠1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= 42° + 70°</a:t>
            </a:r>
            <a:endParaRPr b="0" lang="en-PH" sz="2000" spc="-1" strike="noStrike">
              <a:latin typeface="Montserrat"/>
            </a:endParaRPr>
          </a:p>
          <a:p>
            <a:pPr algn="just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= 112°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Exterior Angle Theorem</a:t>
            </a:r>
            <a:endParaRPr b="0" lang="en-PH" sz="2000" spc="-1" strike="noStrike">
              <a:latin typeface="Montserrat"/>
            </a:endParaRPr>
          </a:p>
          <a:p>
            <a:pPr algn="just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m∠1 + m∠2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= 180°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If two angles form a linear pair, they are supplementary.</a:t>
            </a:r>
            <a:endParaRPr b="0" lang="en-PH" sz="2000" spc="-1" strike="noStrike">
              <a:latin typeface="Montserrat"/>
            </a:endParaRPr>
          </a:p>
          <a:p>
            <a:pPr algn="just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112° + m∠2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= 180°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Substitute 112° for m∠1.</a:t>
            </a:r>
            <a:endParaRPr b="0" lang="en-PH" sz="2000" spc="-1" strike="noStrike">
              <a:latin typeface="Montserrat"/>
            </a:endParaRPr>
          </a:p>
          <a:p>
            <a:pPr algn="just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m∠2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= 68°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Subtract 112° from both sides.</a:t>
            </a:r>
            <a:endParaRPr b="0" lang="en-PH" sz="2000" spc="-1" strike="noStrike">
              <a:latin typeface="Montserrat"/>
            </a:endParaRPr>
          </a:p>
          <a:p>
            <a:pPr algn="just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m∠3 + 84°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= 148°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Exterior Angle Theorem</a:t>
            </a:r>
            <a:endParaRPr b="0" lang="en-PH" sz="2000" spc="-1" strike="noStrike">
              <a:latin typeface="Montserrat"/>
            </a:endParaRPr>
          </a:p>
          <a:p>
            <a:pPr algn="just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m∠3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= 64°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Subtract 84° from both sides.</a:t>
            </a:r>
            <a:endParaRPr b="0" lang="en-PH" sz="2000" spc="-1" strike="noStrike">
              <a:latin typeface="Montserrat"/>
            </a:endParaRPr>
          </a:p>
          <a:p>
            <a:pPr algn="just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m∠4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= m∠3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Vertical angles are congruent.</a:t>
            </a:r>
            <a:endParaRPr b="0" lang="en-PH" sz="2000" spc="-1" strike="noStrike">
              <a:latin typeface="Montserrat"/>
            </a:endParaRPr>
          </a:p>
          <a:p>
            <a:pPr algn="just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∠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4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= 64°</a:t>
            </a:r>
            <a:endParaRPr b="0" lang="en-PH" sz="2000" spc="-1" strike="noStrike">
              <a:latin typeface="Montserrat"/>
            </a:endParaRPr>
          </a:p>
          <a:p>
            <a:pPr algn="just">
              <a:buNone/>
            </a:pPr>
            <a:endParaRPr b="0" lang="en-PH" sz="2000" spc="-1" strike="noStrike">
              <a:latin typeface="Montserrat"/>
            </a:endParaRPr>
          </a:p>
          <a:p>
            <a:pPr algn="just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m∠2 + m∠4 + m∠5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= 180°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The sum of the measures of the interior angles of a triangle is 180°.</a:t>
            </a:r>
            <a:endParaRPr b="0" lang="en-PH" sz="2000" spc="-1" strike="noStrike">
              <a:latin typeface="Montserrat"/>
            </a:endParaRPr>
          </a:p>
          <a:p>
            <a:pPr algn="just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68° + 64° + m∠5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= 180°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Replace m∠2 by 68° and m∠3 by 64°.</a:t>
            </a:r>
            <a:endParaRPr b="0" lang="en-PH" sz="2000" spc="-1" strike="noStrike">
              <a:latin typeface="Montserrat"/>
            </a:endParaRPr>
          </a:p>
          <a:p>
            <a:pPr algn="just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m∠5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= 48°</a:t>
            </a:r>
            <a:endParaRPr b="0" lang="en-PH" sz="2000" spc="-1" strike="noStrike">
              <a:latin typeface="Montserrat"/>
            </a:endParaRPr>
          </a:p>
        </p:txBody>
      </p:sp>
    </p:spTree>
  </p:cSld>
  <p:transition>
    <p:fade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Freeform 26"/>
          <p:cNvSpPr/>
          <p:nvPr/>
        </p:nvSpPr>
        <p:spPr>
          <a:xfrm>
            <a:off x="0" y="9364320"/>
            <a:ext cx="18274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09" name="Group 8"/>
          <p:cNvGrpSpPr/>
          <p:nvPr/>
        </p:nvGrpSpPr>
        <p:grpSpPr>
          <a:xfrm>
            <a:off x="16303320" y="0"/>
            <a:ext cx="1441800" cy="1441800"/>
            <a:chOff x="16303320" y="0"/>
            <a:chExt cx="1441800" cy="1441800"/>
          </a:xfrm>
        </p:grpSpPr>
        <p:sp>
          <p:nvSpPr>
            <p:cNvPr id="110" name="Freeform 27"/>
            <p:cNvSpPr/>
            <p:nvPr/>
          </p:nvSpPr>
          <p:spPr>
            <a:xfrm>
              <a:off x="16303320" y="0"/>
              <a:ext cx="1441800" cy="144180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11" name="Freeform 28"/>
          <p:cNvSpPr/>
          <p:nvPr/>
        </p:nvSpPr>
        <p:spPr>
          <a:xfrm>
            <a:off x="16286040" y="-96840"/>
            <a:ext cx="1537920" cy="153792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2" name="TextBox 37"/>
          <p:cNvSpPr/>
          <p:nvPr/>
        </p:nvSpPr>
        <p:spPr>
          <a:xfrm>
            <a:off x="368280" y="9588600"/>
            <a:ext cx="68439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13" name="TextBox 38"/>
          <p:cNvSpPr/>
          <p:nvPr/>
        </p:nvSpPr>
        <p:spPr>
          <a:xfrm>
            <a:off x="14268960" y="9573480"/>
            <a:ext cx="374112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14" name="Freeform 29"/>
          <p:cNvSpPr/>
          <p:nvPr/>
        </p:nvSpPr>
        <p:spPr>
          <a:xfrm>
            <a:off x="13680" y="-2520"/>
            <a:ext cx="12406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5" name="TextBox 39"/>
          <p:cNvSpPr/>
          <p:nvPr/>
        </p:nvSpPr>
        <p:spPr>
          <a:xfrm>
            <a:off x="540000" y="262800"/>
            <a:ext cx="118800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ffffff"/>
                </a:solidFill>
                <a:latin typeface="Lato Bold Italics"/>
                <a:ea typeface="DejaVu Sans"/>
              </a:rPr>
              <a:t>Solving Problems Involving the Sides and Angles of a Polygon</a:t>
            </a:r>
            <a:endParaRPr b="0" lang="en-PH" sz="3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6" name="TextBox 40"/>
          <p:cNvSpPr/>
          <p:nvPr/>
        </p:nvSpPr>
        <p:spPr>
          <a:xfrm>
            <a:off x="360000" y="1440000"/>
            <a:ext cx="15840000" cy="61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just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To solve problems involving the sides and angles of different quadrilaterals, let us consider the definitions and properties on the following page.</a:t>
            </a:r>
            <a:endParaRPr b="0" lang="en-PH" sz="2000" spc="-1" strike="noStrike">
              <a:latin typeface="Montserrat"/>
            </a:endParaRPr>
          </a:p>
        </p:txBody>
      </p:sp>
      <p:pic>
        <p:nvPicPr>
          <p:cNvPr id="117" name="" descr=""/>
          <p:cNvPicPr/>
          <p:nvPr/>
        </p:nvPicPr>
        <p:blipFill>
          <a:blip r:embed="rId4"/>
          <a:stretch/>
        </p:blipFill>
        <p:spPr>
          <a:xfrm>
            <a:off x="360000" y="2238120"/>
            <a:ext cx="9180000" cy="2297520"/>
          </a:xfrm>
          <a:prstGeom prst="rect">
            <a:avLst/>
          </a:prstGeom>
          <a:ln w="0">
            <a:noFill/>
          </a:ln>
        </p:spPr>
      </p:pic>
      <p:pic>
        <p:nvPicPr>
          <p:cNvPr id="118" name="" descr=""/>
          <p:cNvPicPr/>
          <p:nvPr/>
        </p:nvPicPr>
        <p:blipFill>
          <a:blip r:embed="rId5"/>
          <a:stretch/>
        </p:blipFill>
        <p:spPr>
          <a:xfrm>
            <a:off x="360000" y="4464000"/>
            <a:ext cx="9144000" cy="4410000"/>
          </a:xfrm>
          <a:prstGeom prst="rect">
            <a:avLst/>
          </a:prstGeom>
          <a:ln w="0">
            <a:noFill/>
          </a:ln>
        </p:spPr>
      </p:pic>
      <p:pic>
        <p:nvPicPr>
          <p:cNvPr id="119" name="" descr=""/>
          <p:cNvPicPr/>
          <p:nvPr/>
        </p:nvPicPr>
        <p:blipFill>
          <a:blip r:embed="rId6"/>
          <a:stretch/>
        </p:blipFill>
        <p:spPr>
          <a:xfrm>
            <a:off x="9720000" y="2232000"/>
            <a:ext cx="7794360" cy="4772520"/>
          </a:xfrm>
          <a:prstGeom prst="rect">
            <a:avLst/>
          </a:prstGeom>
          <a:ln w="0">
            <a:noFill/>
          </a:ln>
        </p:spPr>
      </p:pic>
    </p:spTree>
  </p:cSld>
  <p:transition>
    <p:fade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" descr=""/>
          <p:cNvPicPr/>
          <p:nvPr/>
        </p:nvPicPr>
        <p:blipFill>
          <a:blip r:embed="rId1"/>
          <a:stretch/>
        </p:blipFill>
        <p:spPr>
          <a:xfrm>
            <a:off x="3564000" y="6654600"/>
            <a:ext cx="3456720" cy="1949400"/>
          </a:xfrm>
          <a:prstGeom prst="rect">
            <a:avLst/>
          </a:prstGeom>
          <a:ln w="0">
            <a:noFill/>
          </a:ln>
        </p:spPr>
      </p:pic>
      <p:pic>
        <p:nvPicPr>
          <p:cNvPr id="121" name="" descr=""/>
          <p:cNvPicPr/>
          <p:nvPr/>
        </p:nvPicPr>
        <p:blipFill>
          <a:blip r:embed="rId2"/>
          <a:stretch/>
        </p:blipFill>
        <p:spPr>
          <a:xfrm>
            <a:off x="266040" y="6417360"/>
            <a:ext cx="3333960" cy="2438640"/>
          </a:xfrm>
          <a:prstGeom prst="rect">
            <a:avLst/>
          </a:prstGeom>
          <a:ln w="0">
            <a:noFill/>
          </a:ln>
        </p:spPr>
      </p:pic>
      <p:pic>
        <p:nvPicPr>
          <p:cNvPr id="122" name="" descr=""/>
          <p:cNvPicPr/>
          <p:nvPr/>
        </p:nvPicPr>
        <p:blipFill>
          <a:blip r:embed="rId3"/>
          <a:stretch/>
        </p:blipFill>
        <p:spPr>
          <a:xfrm>
            <a:off x="3560400" y="3528000"/>
            <a:ext cx="3819600" cy="2160000"/>
          </a:xfrm>
          <a:prstGeom prst="rect">
            <a:avLst/>
          </a:prstGeom>
          <a:ln w="0">
            <a:noFill/>
          </a:ln>
        </p:spPr>
      </p:pic>
      <p:pic>
        <p:nvPicPr>
          <p:cNvPr id="123" name="" descr=""/>
          <p:cNvPicPr/>
          <p:nvPr/>
        </p:nvPicPr>
        <p:blipFill>
          <a:blip r:embed="rId4"/>
          <a:stretch/>
        </p:blipFill>
        <p:spPr>
          <a:xfrm>
            <a:off x="441000" y="3420000"/>
            <a:ext cx="3375000" cy="2340000"/>
          </a:xfrm>
          <a:prstGeom prst="rect">
            <a:avLst/>
          </a:prstGeom>
          <a:ln w="0">
            <a:noFill/>
          </a:ln>
        </p:spPr>
      </p:pic>
      <p:sp>
        <p:nvSpPr>
          <p:cNvPr id="124" name="Freeform 30"/>
          <p:cNvSpPr/>
          <p:nvPr/>
        </p:nvSpPr>
        <p:spPr>
          <a:xfrm>
            <a:off x="0" y="9364320"/>
            <a:ext cx="18274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25" name="Group 9"/>
          <p:cNvGrpSpPr/>
          <p:nvPr/>
        </p:nvGrpSpPr>
        <p:grpSpPr>
          <a:xfrm>
            <a:off x="16303320" y="0"/>
            <a:ext cx="1441800" cy="1441800"/>
            <a:chOff x="16303320" y="0"/>
            <a:chExt cx="1441800" cy="1441800"/>
          </a:xfrm>
        </p:grpSpPr>
        <p:sp>
          <p:nvSpPr>
            <p:cNvPr id="126" name="Freeform 31"/>
            <p:cNvSpPr/>
            <p:nvPr/>
          </p:nvSpPr>
          <p:spPr>
            <a:xfrm>
              <a:off x="16303320" y="0"/>
              <a:ext cx="1441800" cy="144180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27" name="Freeform 32"/>
          <p:cNvSpPr/>
          <p:nvPr/>
        </p:nvSpPr>
        <p:spPr>
          <a:xfrm>
            <a:off x="16286040" y="-96840"/>
            <a:ext cx="1537920" cy="153792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6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8" name="TextBox 41"/>
          <p:cNvSpPr/>
          <p:nvPr/>
        </p:nvSpPr>
        <p:spPr>
          <a:xfrm>
            <a:off x="368280" y="9588600"/>
            <a:ext cx="68439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29" name="TextBox 42"/>
          <p:cNvSpPr/>
          <p:nvPr/>
        </p:nvSpPr>
        <p:spPr>
          <a:xfrm>
            <a:off x="14268960" y="9573480"/>
            <a:ext cx="374112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30" name="Freeform 33"/>
          <p:cNvSpPr/>
          <p:nvPr/>
        </p:nvSpPr>
        <p:spPr>
          <a:xfrm>
            <a:off x="13680" y="-2520"/>
            <a:ext cx="12406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7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TextBox 43"/>
          <p:cNvSpPr/>
          <p:nvPr/>
        </p:nvSpPr>
        <p:spPr>
          <a:xfrm>
            <a:off x="540000" y="262800"/>
            <a:ext cx="118800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ffffff"/>
                </a:solidFill>
                <a:latin typeface="Lato Bold Italics"/>
                <a:ea typeface="DejaVu Sans"/>
              </a:rPr>
              <a:t>Solving Problems Involving the Sides and Angles of a Polygon</a:t>
            </a:r>
            <a:endParaRPr b="0" lang="en-PH" sz="3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2" name="TextBox 44"/>
          <p:cNvSpPr/>
          <p:nvPr/>
        </p:nvSpPr>
        <p:spPr>
          <a:xfrm>
            <a:off x="360000" y="1440000"/>
            <a:ext cx="8100000" cy="487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just"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Example : Properties of Special Quadrilaterals</a:t>
            </a:r>
            <a:endParaRPr b="1" lang="en-PH" sz="2000" spc="-1" strike="noStrike">
              <a:latin typeface="Montserrat"/>
            </a:endParaRPr>
          </a:p>
          <a:p>
            <a:pPr algn="just">
              <a:buNone/>
            </a:pPr>
            <a:endParaRPr b="1" lang="en-PH" sz="2000" spc="-1" strike="noStrike">
              <a:latin typeface="Montserrat"/>
            </a:endParaRPr>
          </a:p>
          <a:p>
            <a:pPr algn="just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Use the definition of special parallelogram to solve for the values of x and y.</a:t>
            </a:r>
            <a:endParaRPr b="1" lang="en-PH" sz="2000" spc="-1" strike="noStrike">
              <a:latin typeface="Montserrat"/>
            </a:endParaRPr>
          </a:p>
          <a:p>
            <a:pPr algn="just">
              <a:buNone/>
            </a:pPr>
            <a:endParaRPr b="1" lang="en-PH" sz="2000" spc="-1" strike="noStrike">
              <a:latin typeface="Montserrat"/>
            </a:endParaRPr>
          </a:p>
          <a:p>
            <a:pPr algn="just"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a.</a:t>
            </a: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Square</a:t>
            </a: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b.</a:t>
            </a: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Rectangle</a:t>
            </a:r>
            <a:endParaRPr b="1" lang="en-PH" sz="2000" spc="-1" strike="noStrike">
              <a:latin typeface="Montserrat"/>
            </a:endParaRPr>
          </a:p>
          <a:p>
            <a:pPr algn="just">
              <a:buNone/>
            </a:pPr>
            <a:endParaRPr b="1" lang="en-PH" sz="2000" spc="-1" strike="noStrike">
              <a:latin typeface="Montserrat"/>
            </a:endParaRPr>
          </a:p>
          <a:p>
            <a:pPr algn="just">
              <a:buNone/>
            </a:pPr>
            <a:endParaRPr b="1" lang="en-PH" sz="2000" spc="-1" strike="noStrike">
              <a:latin typeface="Montserrat"/>
            </a:endParaRPr>
          </a:p>
          <a:p>
            <a:pPr algn="just">
              <a:buNone/>
            </a:pPr>
            <a:endParaRPr b="1" lang="en-PH" sz="2000" spc="-1" strike="noStrike">
              <a:latin typeface="Montserrat"/>
            </a:endParaRPr>
          </a:p>
          <a:p>
            <a:pPr algn="just">
              <a:buNone/>
            </a:pPr>
            <a:endParaRPr b="1" lang="en-PH" sz="2000" spc="-1" strike="noStrike">
              <a:latin typeface="Montserrat"/>
            </a:endParaRPr>
          </a:p>
          <a:p>
            <a:pPr algn="just">
              <a:buNone/>
            </a:pPr>
            <a:endParaRPr b="1" lang="en-PH" sz="2000" spc="-1" strike="noStrike">
              <a:latin typeface="Montserrat"/>
            </a:endParaRPr>
          </a:p>
          <a:p>
            <a:pPr algn="just">
              <a:buNone/>
            </a:pPr>
            <a:endParaRPr b="1" lang="en-PH" sz="2000" spc="-1" strike="noStrike">
              <a:latin typeface="Montserrat"/>
            </a:endParaRPr>
          </a:p>
          <a:p>
            <a:pPr algn="just">
              <a:buNone/>
            </a:pPr>
            <a:endParaRPr b="1" lang="en-PH" sz="2000" spc="-1" strike="noStrike">
              <a:latin typeface="Montserrat"/>
            </a:endParaRPr>
          </a:p>
          <a:p>
            <a:pPr algn="just">
              <a:buNone/>
            </a:pPr>
            <a:endParaRPr b="1" lang="en-PH" sz="2000" spc="-1" strike="noStrike">
              <a:latin typeface="Montserrat"/>
            </a:endParaRPr>
          </a:p>
          <a:p>
            <a:pPr algn="just">
              <a:buNone/>
            </a:pPr>
            <a:endParaRPr b="1" lang="en-PH" sz="2000" spc="-1" strike="noStrike">
              <a:latin typeface="Montserrat"/>
            </a:endParaRPr>
          </a:p>
          <a:p>
            <a:pPr algn="just"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c.</a:t>
            </a: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Rhombus</a:t>
            </a: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d.</a:t>
            </a: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Kite</a:t>
            </a:r>
            <a:endParaRPr b="1" lang="en-PH" sz="2000" spc="-1" strike="noStrike">
              <a:latin typeface="Montserrat"/>
            </a:endParaRPr>
          </a:p>
        </p:txBody>
      </p:sp>
      <p:sp>
        <p:nvSpPr>
          <p:cNvPr id="133" name="TextBox 45"/>
          <p:cNvSpPr/>
          <p:nvPr/>
        </p:nvSpPr>
        <p:spPr>
          <a:xfrm>
            <a:off x="8640000" y="1080000"/>
            <a:ext cx="8640000" cy="579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just"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Solution:</a:t>
            </a:r>
            <a:endParaRPr b="0" lang="en-PH" sz="2000" spc="-1" strike="noStrike">
              <a:latin typeface="Montserrat"/>
            </a:endParaRPr>
          </a:p>
          <a:p>
            <a:pPr algn="just">
              <a:buNone/>
            </a:pPr>
            <a:endParaRPr b="0" lang="en-PH" sz="2000" spc="-1" strike="noStrike">
              <a:latin typeface="Montserrat"/>
            </a:endParaRPr>
          </a:p>
          <a:p>
            <a:pPr algn="just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a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.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2x + 5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= 19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Definition of a square (sides are ≅)</a:t>
            </a:r>
            <a:endParaRPr b="0" lang="en-PH" sz="2000" spc="-1" strike="noStrike">
              <a:latin typeface="Montserrat"/>
            </a:endParaRPr>
          </a:p>
          <a:p>
            <a:pPr algn="just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2x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= 14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Subtract 5 from both sides.</a:t>
            </a:r>
            <a:endParaRPr b="0" lang="en-PH" sz="2000" spc="-1" strike="noStrike">
              <a:latin typeface="Montserrat"/>
            </a:endParaRPr>
          </a:p>
          <a:p>
            <a:pPr algn="just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x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= 7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Divide each side by 2.</a:t>
            </a:r>
            <a:endParaRPr b="0" lang="en-PH" sz="2000" spc="-1" strike="noStrike">
              <a:latin typeface="Montserrat"/>
            </a:endParaRPr>
          </a:p>
          <a:p>
            <a:pPr algn="just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Also,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y + 8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 = 3x – 2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Definition of a square</a:t>
            </a:r>
            <a:endParaRPr b="0" lang="en-PH" sz="2000" spc="-1" strike="noStrike">
              <a:latin typeface="Montserrat"/>
            </a:endParaRPr>
          </a:p>
          <a:p>
            <a:pPr algn="just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y + 8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= 3(7) – 2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Substitution</a:t>
            </a:r>
            <a:endParaRPr b="0" lang="en-PH" sz="2000" spc="-1" strike="noStrike">
              <a:latin typeface="Montserrat"/>
            </a:endParaRPr>
          </a:p>
          <a:p>
            <a:pPr algn="just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y + 8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= 21 – 2</a:t>
            </a:r>
            <a:endParaRPr b="0" lang="en-PH" sz="2000" spc="-1" strike="noStrike">
              <a:latin typeface="Montserrat"/>
            </a:endParaRPr>
          </a:p>
          <a:p>
            <a:pPr algn="just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y + 8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= 19</a:t>
            </a:r>
            <a:endParaRPr b="0" lang="en-PH" sz="2000" spc="-1" strike="noStrike">
              <a:latin typeface="Montserrat"/>
            </a:endParaRPr>
          </a:p>
          <a:p>
            <a:pPr algn="just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y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= 19 – 8</a:t>
            </a:r>
            <a:endParaRPr b="0" lang="en-PH" sz="2000" spc="-1" strike="noStrike">
              <a:latin typeface="Montserrat"/>
            </a:endParaRPr>
          </a:p>
          <a:p>
            <a:pPr algn="just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y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= 11</a:t>
            </a:r>
            <a:endParaRPr b="0" lang="en-PH" sz="2000" spc="-1" strike="noStrike">
              <a:latin typeface="Montserrat"/>
            </a:endParaRPr>
          </a:p>
          <a:p>
            <a:pPr algn="just">
              <a:buNone/>
            </a:pPr>
            <a:endParaRPr b="0" lang="en-PH" sz="2000" spc="-1" strike="noStrike">
              <a:latin typeface="Montserrat"/>
            </a:endParaRPr>
          </a:p>
          <a:p>
            <a:pPr algn="just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b.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x + 2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= 12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Definition of a rhombus (sides are ≅)</a:t>
            </a:r>
            <a:endParaRPr b="0" lang="en-PH" sz="2000" spc="-1" strike="noStrike">
              <a:latin typeface="Montserrat"/>
            </a:endParaRPr>
          </a:p>
          <a:p>
            <a:pPr algn="just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x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= 10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Subtract 2 from both sides.</a:t>
            </a:r>
            <a:endParaRPr b="0" lang="en-PH" sz="2000" spc="-1" strike="noStrike">
              <a:latin typeface="Montserrat"/>
            </a:endParaRPr>
          </a:p>
          <a:p>
            <a:pPr algn="just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Also, y + 3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= 2x – 8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Definition of a rhombus (sides are ≅)</a:t>
            </a:r>
            <a:endParaRPr b="0" lang="en-PH" sz="2000" spc="-1" strike="noStrike">
              <a:latin typeface="Montserrat"/>
            </a:endParaRPr>
          </a:p>
          <a:p>
            <a:pPr algn="just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y + 3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= 2(10) – 8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Substitution</a:t>
            </a:r>
            <a:endParaRPr b="0" lang="en-PH" sz="2000" spc="-1" strike="noStrike">
              <a:latin typeface="Montserrat"/>
            </a:endParaRPr>
          </a:p>
          <a:p>
            <a:pPr algn="just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y + 3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= 20 – 8</a:t>
            </a:r>
            <a:endParaRPr b="0" lang="en-PH" sz="2000" spc="-1" strike="noStrike">
              <a:latin typeface="Montserrat"/>
            </a:endParaRPr>
          </a:p>
          <a:p>
            <a:pPr algn="just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y + 3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= 12</a:t>
            </a:r>
            <a:endParaRPr b="0" lang="en-PH" sz="2000" spc="-1" strike="noStrike">
              <a:latin typeface="Montserrat"/>
            </a:endParaRPr>
          </a:p>
          <a:p>
            <a:pPr algn="just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y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= 9</a:t>
            </a:r>
            <a:endParaRPr b="0" lang="en-PH" sz="2000" spc="-1" strike="noStrike">
              <a:latin typeface="Montserrat"/>
            </a:endParaRPr>
          </a:p>
        </p:txBody>
      </p:sp>
    </p:spTree>
  </p:cSld>
  <p:transition>
    <p:fade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" descr=""/>
          <p:cNvPicPr/>
          <p:nvPr/>
        </p:nvPicPr>
        <p:blipFill>
          <a:blip r:embed="rId1"/>
          <a:stretch/>
        </p:blipFill>
        <p:spPr>
          <a:xfrm>
            <a:off x="3564000" y="6654600"/>
            <a:ext cx="3456720" cy="1949400"/>
          </a:xfrm>
          <a:prstGeom prst="rect">
            <a:avLst/>
          </a:prstGeom>
          <a:ln w="0">
            <a:noFill/>
          </a:ln>
        </p:spPr>
      </p:pic>
      <p:pic>
        <p:nvPicPr>
          <p:cNvPr id="135" name="" descr=""/>
          <p:cNvPicPr/>
          <p:nvPr/>
        </p:nvPicPr>
        <p:blipFill>
          <a:blip r:embed="rId2"/>
          <a:stretch/>
        </p:blipFill>
        <p:spPr>
          <a:xfrm>
            <a:off x="266040" y="6417360"/>
            <a:ext cx="3333960" cy="2438640"/>
          </a:xfrm>
          <a:prstGeom prst="rect">
            <a:avLst/>
          </a:prstGeom>
          <a:ln w="0">
            <a:noFill/>
          </a:ln>
        </p:spPr>
      </p:pic>
      <p:pic>
        <p:nvPicPr>
          <p:cNvPr id="136" name="" descr=""/>
          <p:cNvPicPr/>
          <p:nvPr/>
        </p:nvPicPr>
        <p:blipFill>
          <a:blip r:embed="rId3"/>
          <a:stretch/>
        </p:blipFill>
        <p:spPr>
          <a:xfrm>
            <a:off x="3560400" y="3528000"/>
            <a:ext cx="3819600" cy="2160000"/>
          </a:xfrm>
          <a:prstGeom prst="rect">
            <a:avLst/>
          </a:prstGeom>
          <a:ln w="0">
            <a:noFill/>
          </a:ln>
        </p:spPr>
      </p:pic>
      <p:pic>
        <p:nvPicPr>
          <p:cNvPr id="137" name="" descr=""/>
          <p:cNvPicPr/>
          <p:nvPr/>
        </p:nvPicPr>
        <p:blipFill>
          <a:blip r:embed="rId4"/>
          <a:stretch/>
        </p:blipFill>
        <p:spPr>
          <a:xfrm>
            <a:off x="441000" y="3420000"/>
            <a:ext cx="3375000" cy="2340000"/>
          </a:xfrm>
          <a:prstGeom prst="rect">
            <a:avLst/>
          </a:prstGeom>
          <a:ln w="0">
            <a:noFill/>
          </a:ln>
        </p:spPr>
      </p:pic>
      <p:sp>
        <p:nvSpPr>
          <p:cNvPr id="138" name="Freeform 34"/>
          <p:cNvSpPr/>
          <p:nvPr/>
        </p:nvSpPr>
        <p:spPr>
          <a:xfrm>
            <a:off x="0" y="9364320"/>
            <a:ext cx="18274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39" name="Group 10"/>
          <p:cNvGrpSpPr/>
          <p:nvPr/>
        </p:nvGrpSpPr>
        <p:grpSpPr>
          <a:xfrm>
            <a:off x="16303320" y="0"/>
            <a:ext cx="1441800" cy="1441800"/>
            <a:chOff x="16303320" y="0"/>
            <a:chExt cx="1441800" cy="1441800"/>
          </a:xfrm>
        </p:grpSpPr>
        <p:sp>
          <p:nvSpPr>
            <p:cNvPr id="140" name="Freeform 35"/>
            <p:cNvSpPr/>
            <p:nvPr/>
          </p:nvSpPr>
          <p:spPr>
            <a:xfrm>
              <a:off x="16303320" y="0"/>
              <a:ext cx="1441800" cy="144180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41" name="Freeform 36"/>
          <p:cNvSpPr/>
          <p:nvPr/>
        </p:nvSpPr>
        <p:spPr>
          <a:xfrm>
            <a:off x="16286040" y="-96840"/>
            <a:ext cx="1537920" cy="153792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6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2" name="TextBox 46"/>
          <p:cNvSpPr/>
          <p:nvPr/>
        </p:nvSpPr>
        <p:spPr>
          <a:xfrm>
            <a:off x="368280" y="9588600"/>
            <a:ext cx="68439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43" name="TextBox 47"/>
          <p:cNvSpPr/>
          <p:nvPr/>
        </p:nvSpPr>
        <p:spPr>
          <a:xfrm>
            <a:off x="14268960" y="9573480"/>
            <a:ext cx="374112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44" name="Freeform 37"/>
          <p:cNvSpPr/>
          <p:nvPr/>
        </p:nvSpPr>
        <p:spPr>
          <a:xfrm>
            <a:off x="13680" y="-2520"/>
            <a:ext cx="12406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7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5" name="TextBox 48"/>
          <p:cNvSpPr/>
          <p:nvPr/>
        </p:nvSpPr>
        <p:spPr>
          <a:xfrm>
            <a:off x="540000" y="262800"/>
            <a:ext cx="118800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ffffff"/>
                </a:solidFill>
                <a:latin typeface="Lato Bold Italics"/>
                <a:ea typeface="DejaVu Sans"/>
              </a:rPr>
              <a:t>Solving Problems Involving the Sides and Angles of a Polygon</a:t>
            </a:r>
            <a:endParaRPr b="0" lang="en-PH" sz="3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6" name="TextBox 49"/>
          <p:cNvSpPr/>
          <p:nvPr/>
        </p:nvSpPr>
        <p:spPr>
          <a:xfrm>
            <a:off x="360000" y="1440000"/>
            <a:ext cx="8100000" cy="487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just"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Example : Properties of Special Quadrilaterals</a:t>
            </a:r>
            <a:endParaRPr b="1" lang="en-PH" sz="2000" spc="-1" strike="noStrike">
              <a:latin typeface="Montserrat"/>
            </a:endParaRPr>
          </a:p>
          <a:p>
            <a:pPr algn="just">
              <a:buNone/>
            </a:pPr>
            <a:endParaRPr b="1" lang="en-PH" sz="2000" spc="-1" strike="noStrike">
              <a:latin typeface="Montserrat"/>
            </a:endParaRPr>
          </a:p>
          <a:p>
            <a:pPr algn="just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Use the definition of special parallelogram to solve for the values of x and y.</a:t>
            </a:r>
            <a:endParaRPr b="1" lang="en-PH" sz="2000" spc="-1" strike="noStrike">
              <a:latin typeface="Montserrat"/>
            </a:endParaRPr>
          </a:p>
          <a:p>
            <a:pPr algn="just">
              <a:buNone/>
            </a:pPr>
            <a:endParaRPr b="1" lang="en-PH" sz="2000" spc="-1" strike="noStrike">
              <a:latin typeface="Montserrat"/>
            </a:endParaRPr>
          </a:p>
          <a:p>
            <a:pPr algn="just"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a.</a:t>
            </a: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Square</a:t>
            </a: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b.</a:t>
            </a: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Rectangle</a:t>
            </a:r>
            <a:endParaRPr b="1" lang="en-PH" sz="2000" spc="-1" strike="noStrike">
              <a:latin typeface="Montserrat"/>
            </a:endParaRPr>
          </a:p>
          <a:p>
            <a:pPr algn="just">
              <a:buNone/>
            </a:pPr>
            <a:endParaRPr b="1" lang="en-PH" sz="2000" spc="-1" strike="noStrike">
              <a:latin typeface="Montserrat"/>
            </a:endParaRPr>
          </a:p>
          <a:p>
            <a:pPr algn="just">
              <a:buNone/>
            </a:pPr>
            <a:endParaRPr b="1" lang="en-PH" sz="2000" spc="-1" strike="noStrike">
              <a:latin typeface="Montserrat"/>
            </a:endParaRPr>
          </a:p>
          <a:p>
            <a:pPr algn="just">
              <a:buNone/>
            </a:pPr>
            <a:endParaRPr b="1" lang="en-PH" sz="2000" spc="-1" strike="noStrike">
              <a:latin typeface="Montserrat"/>
            </a:endParaRPr>
          </a:p>
          <a:p>
            <a:pPr algn="just">
              <a:buNone/>
            </a:pPr>
            <a:endParaRPr b="1" lang="en-PH" sz="2000" spc="-1" strike="noStrike">
              <a:latin typeface="Montserrat"/>
            </a:endParaRPr>
          </a:p>
          <a:p>
            <a:pPr algn="just">
              <a:buNone/>
            </a:pPr>
            <a:endParaRPr b="1" lang="en-PH" sz="2000" spc="-1" strike="noStrike">
              <a:latin typeface="Montserrat"/>
            </a:endParaRPr>
          </a:p>
          <a:p>
            <a:pPr algn="just">
              <a:buNone/>
            </a:pPr>
            <a:endParaRPr b="1" lang="en-PH" sz="2000" spc="-1" strike="noStrike">
              <a:latin typeface="Montserrat"/>
            </a:endParaRPr>
          </a:p>
          <a:p>
            <a:pPr algn="just">
              <a:buNone/>
            </a:pPr>
            <a:endParaRPr b="1" lang="en-PH" sz="2000" spc="-1" strike="noStrike">
              <a:latin typeface="Montserrat"/>
            </a:endParaRPr>
          </a:p>
          <a:p>
            <a:pPr algn="just">
              <a:buNone/>
            </a:pPr>
            <a:endParaRPr b="1" lang="en-PH" sz="2000" spc="-1" strike="noStrike">
              <a:latin typeface="Montserrat"/>
            </a:endParaRPr>
          </a:p>
          <a:p>
            <a:pPr algn="just">
              <a:buNone/>
            </a:pPr>
            <a:endParaRPr b="1" lang="en-PH" sz="2000" spc="-1" strike="noStrike">
              <a:latin typeface="Montserrat"/>
            </a:endParaRPr>
          </a:p>
          <a:p>
            <a:pPr algn="just"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c.</a:t>
            </a: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Rhombus</a:t>
            </a: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d.</a:t>
            </a: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Kite</a:t>
            </a:r>
            <a:endParaRPr b="1" lang="en-PH" sz="2000" spc="-1" strike="noStrike">
              <a:latin typeface="Montserrat"/>
            </a:endParaRPr>
          </a:p>
        </p:txBody>
      </p:sp>
      <p:sp>
        <p:nvSpPr>
          <p:cNvPr id="147" name="TextBox 50"/>
          <p:cNvSpPr/>
          <p:nvPr/>
        </p:nvSpPr>
        <p:spPr>
          <a:xfrm>
            <a:off x="8640000" y="1080000"/>
            <a:ext cx="9360000" cy="518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just"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Solution:</a:t>
            </a:r>
            <a:endParaRPr b="0" lang="en-PH" sz="2000" spc="-1" strike="noStrike">
              <a:latin typeface="Montserrat"/>
            </a:endParaRPr>
          </a:p>
          <a:p>
            <a:pPr algn="just">
              <a:buNone/>
            </a:pPr>
            <a:endParaRPr b="0" lang="en-PH" sz="2000" spc="-1" strike="noStrike">
              <a:latin typeface="Montserrat"/>
            </a:endParaRPr>
          </a:p>
          <a:p>
            <a:pPr algn="just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c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.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x + 4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= 11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Definition of a rectangle (opposite sides are ≅)</a:t>
            </a:r>
            <a:endParaRPr b="0" lang="en-PH" sz="2000" spc="-1" strike="noStrike">
              <a:latin typeface="Montserrat"/>
            </a:endParaRPr>
          </a:p>
          <a:p>
            <a:pPr algn="just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x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= 7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Also, y − 3 = x + 8 Definition of a rectangle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(opposite sides are ≅)</a:t>
            </a:r>
            <a:endParaRPr b="0" lang="en-PH" sz="2000" spc="-1" strike="noStrike">
              <a:latin typeface="Montserrat"/>
            </a:endParaRPr>
          </a:p>
          <a:p>
            <a:pPr algn="just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y − 3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= 7 + 8</a:t>
            </a:r>
            <a:endParaRPr b="0" lang="en-PH" sz="2000" spc="-1" strike="noStrike">
              <a:latin typeface="Montserrat"/>
            </a:endParaRPr>
          </a:p>
          <a:p>
            <a:pPr algn="just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y − 3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= 15</a:t>
            </a:r>
            <a:endParaRPr b="0" lang="en-PH" sz="2000" spc="-1" strike="noStrike">
              <a:latin typeface="Montserrat"/>
            </a:endParaRPr>
          </a:p>
          <a:p>
            <a:pPr algn="just">
              <a:buNone/>
            </a:pPr>
            <a:endParaRPr b="0" lang="en-PH" sz="2000" spc="-1" strike="noStrike">
              <a:latin typeface="Montserrat"/>
            </a:endParaRPr>
          </a:p>
          <a:p>
            <a:pPr algn="just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  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y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= 18</a:t>
            </a:r>
            <a:endParaRPr b="0" lang="en-PH" sz="2000" spc="-1" strike="noStrike">
              <a:latin typeface="Montserrat"/>
            </a:endParaRPr>
          </a:p>
          <a:p>
            <a:pPr algn="just">
              <a:buNone/>
            </a:pPr>
            <a:endParaRPr b="0" lang="en-PH" sz="2000" spc="-1" strike="noStrike">
              <a:latin typeface="Montserrat"/>
            </a:endParaRPr>
          </a:p>
          <a:p>
            <a:pPr algn="just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d.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2x – 5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= x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Definition of a kite</a:t>
            </a:r>
            <a:endParaRPr b="0" lang="en-PH" sz="2000" spc="-1" strike="noStrike">
              <a:latin typeface="Montserrat"/>
            </a:endParaRPr>
          </a:p>
          <a:p>
            <a:pPr algn="just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2x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= x + 5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Add 5 to each side.</a:t>
            </a:r>
            <a:endParaRPr b="0" lang="en-PH" sz="2000" spc="-1" strike="noStrike">
              <a:latin typeface="Montserrat"/>
            </a:endParaRPr>
          </a:p>
          <a:p>
            <a:pPr algn="just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x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= 5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Subtract x from each side.</a:t>
            </a:r>
            <a:endParaRPr b="0" lang="en-PH" sz="2000" spc="-1" strike="noStrike">
              <a:latin typeface="Montserrat"/>
            </a:endParaRPr>
          </a:p>
          <a:p>
            <a:pPr algn="just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2y – 7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= y + 2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Definition of a kite</a:t>
            </a:r>
            <a:endParaRPr b="0" lang="en-PH" sz="2000" spc="-1" strike="noStrike">
              <a:latin typeface="Montserrat"/>
            </a:endParaRPr>
          </a:p>
          <a:p>
            <a:pPr algn="just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y – 7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= 2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Subtract y from each side.</a:t>
            </a:r>
            <a:endParaRPr b="0" lang="en-PH" sz="2000" spc="-1" strike="noStrike">
              <a:latin typeface="Montserrat"/>
            </a:endParaRPr>
          </a:p>
          <a:p>
            <a:pPr algn="just">
              <a:buNone/>
            </a:pPr>
            <a:endParaRPr b="0" lang="en-PH" sz="2000" spc="-1" strike="noStrike">
              <a:latin typeface="Montserrat"/>
            </a:endParaRPr>
          </a:p>
          <a:p>
            <a:pPr algn="just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  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y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= 9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Add 7 to each side.</a:t>
            </a:r>
            <a:endParaRPr b="0" lang="en-PH" sz="2000" spc="-1" strike="noStrike">
              <a:latin typeface="Montserrat"/>
            </a:endParaRPr>
          </a:p>
        </p:txBody>
      </p:sp>
    </p:spTree>
  </p:cSld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2023-08-02T09:37:28Z</dcterms:created>
  <dc:creator/>
  <dc:description/>
  <dc:identifier>DAFl9Zu4QXU</dc:identifier>
  <dc:language>en-PH</dc:language>
  <cp:lastModifiedBy/>
  <dcterms:modified xsi:type="dcterms:W3CDTF">2023-08-02T11:37:50Z</dcterms:modified>
  <cp:revision>4</cp:revision>
  <dc:subject/>
  <dc:title>PPT TEMPLATE FOR LRB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(4:3)</vt:lpwstr>
  </property>
</Properties>
</file>