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52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en-PH"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PH" sz="3200" b="0" strike="noStrike" spc="-1">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en-PH"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PH" sz="3200" b="0" strike="noStrike" spc="-1">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en-PH"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PH" sz="3200" b="0" strike="noStrike" spc="-1">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en-PH"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PH" sz="3200" b="0" strike="noStrike" spc="-1">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en-PH"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en-PH"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PH" sz="3200" b="0" strike="noStrike" spc="-1">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PH" sz="3200" b="0" strike="noStrike" spc="-1">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PH" sz="4400" b="0" strike="noStrike" spc="-1">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PH" sz="3200" b="0" strike="noStrike" spc="-1">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PH"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6" name="Rectangle 6"/>
          <p:cNvSpPr/>
          <p:nvPr/>
        </p:nvSpPr>
        <p:spPr>
          <a:xfrm>
            <a:off x="0" y="0"/>
            <a:ext cx="12178800" cy="6844680"/>
          </a:xfrm>
          <a:prstGeom prst="rect">
            <a:avLst/>
          </a:prstGeom>
          <a:solidFill>
            <a:srgbClr val="FFFFFF"/>
          </a:solidFill>
          <a:ln w="25560">
            <a:noFill/>
          </a:ln>
        </p:spPr>
        <p:style>
          <a:lnRef idx="0">
            <a:scrgbClr r="0" g="0" b="0"/>
          </a:lnRef>
          <a:fillRef idx="0">
            <a:scrgbClr r="0" g="0" b="0"/>
          </a:fillRef>
          <a:effectRef idx="0">
            <a:scrgbClr r="0" g="0" b="0"/>
          </a:effectRef>
          <a:fontRef idx="minor"/>
        </p:style>
      </p:sp>
      <p:pic>
        <p:nvPicPr>
          <p:cNvPr id="7" name="Picture 4"/>
          <p:cNvPicPr/>
          <p:nvPr/>
        </p:nvPicPr>
        <p:blipFill>
          <a:blip r:embed="rId15"/>
          <a:stretch/>
        </p:blipFill>
        <p:spPr>
          <a:xfrm>
            <a:off x="333000" y="1801080"/>
            <a:ext cx="2785680" cy="2785680"/>
          </a:xfrm>
          <a:prstGeom prst="rect">
            <a:avLst/>
          </a:prstGeom>
          <a:ln w="0">
            <a:noFill/>
          </a:ln>
        </p:spPr>
      </p:pic>
      <p:sp>
        <p:nvSpPr>
          <p:cNvPr id="2" name="Rectangle 5"/>
          <p:cNvSpPr/>
          <p:nvPr/>
        </p:nvSpPr>
        <p:spPr>
          <a:xfrm>
            <a:off x="3487320" y="1475280"/>
            <a:ext cx="8691120" cy="3849120"/>
          </a:xfrm>
          <a:prstGeom prst="rect">
            <a:avLst/>
          </a:prstGeom>
          <a:solidFill>
            <a:srgbClr val="9C0000"/>
          </a:solidFill>
          <a:ln w="25560">
            <a:noFill/>
          </a:ln>
        </p:spPr>
        <p:style>
          <a:lnRef idx="0">
            <a:scrgbClr r="0" g="0" b="0"/>
          </a:lnRef>
          <a:fillRef idx="0">
            <a:scrgbClr r="0" g="0" b="0"/>
          </a:fillRef>
          <a:effectRef idx="0">
            <a:scrgbClr r="0" g="0" b="0"/>
          </a:effectRef>
          <a:fontRef idx="minor"/>
        </p:style>
      </p:sp>
      <p:sp>
        <p:nvSpPr>
          <p:cNvPr id="3" name="Rectangle 8"/>
          <p:cNvSpPr/>
          <p:nvPr/>
        </p:nvSpPr>
        <p:spPr>
          <a:xfrm>
            <a:off x="3487320" y="5337720"/>
            <a:ext cx="8691120" cy="370800"/>
          </a:xfrm>
          <a:prstGeom prst="rect">
            <a:avLst/>
          </a:prstGeom>
          <a:gradFill rotWithShape="0">
            <a:gsLst>
              <a:gs pos="0">
                <a:srgbClr val="C00000"/>
              </a:gs>
              <a:gs pos="100000">
                <a:srgbClr val="E9BF0E">
                  <a:alpha val="83137"/>
                </a:srgbClr>
              </a:gs>
            </a:gsLst>
            <a:lin ang="0"/>
          </a:gradFill>
          <a:ln w="25560">
            <a:noFill/>
          </a:ln>
        </p:spPr>
        <p:style>
          <a:lnRef idx="0">
            <a:scrgbClr r="0" g="0" b="0"/>
          </a:lnRef>
          <a:fillRef idx="0">
            <a:scrgbClr r="0" g="0" b="0"/>
          </a:fillRef>
          <a:effectRef idx="0">
            <a:scrgbClr r="0" g="0" b="0"/>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en-PH" sz="4400" b="0" strike="noStrike" spc="-1">
                <a:latin typeface="Arial"/>
              </a:rPr>
              <a:t>Click to edit the title text format</a:t>
            </a: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PH"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PH" sz="2800" b="0" strike="noStrike" spc="-1">
                <a:latin typeface="Arial"/>
              </a:rPr>
              <a:t>Second Outline Level</a:t>
            </a:r>
          </a:p>
          <a:p>
            <a:pPr marL="1296000" lvl="2" indent="-288000">
              <a:spcBef>
                <a:spcPts val="850"/>
              </a:spcBef>
              <a:buClr>
                <a:srgbClr val="000000"/>
              </a:buClr>
              <a:buSzPct val="45000"/>
              <a:buFont typeface="Wingdings" charset="2"/>
              <a:buChar char=""/>
            </a:pPr>
            <a:r>
              <a:rPr lang="en-PH" sz="2400" b="0" strike="noStrike" spc="-1">
                <a:latin typeface="Arial"/>
              </a:rPr>
              <a:t>Third Outline Level</a:t>
            </a:r>
          </a:p>
          <a:p>
            <a:pPr marL="1728000" lvl="3" indent="-216000">
              <a:spcBef>
                <a:spcPts val="567"/>
              </a:spcBef>
              <a:buClr>
                <a:srgbClr val="000000"/>
              </a:buClr>
              <a:buSzPct val="75000"/>
              <a:buFont typeface="Symbol" charset="2"/>
              <a:buChar char=""/>
            </a:pPr>
            <a:r>
              <a:rPr lang="en-PH" sz="2000" b="0" strike="noStrike" spc="-1">
                <a:latin typeface="Arial"/>
              </a:rPr>
              <a:t>Fourth Outline Level</a:t>
            </a:r>
          </a:p>
          <a:p>
            <a:pPr marL="2160000" lvl="4" indent="-216000">
              <a:spcBef>
                <a:spcPts val="283"/>
              </a:spcBef>
              <a:buClr>
                <a:srgbClr val="000000"/>
              </a:buClr>
              <a:buSzPct val="45000"/>
              <a:buFont typeface="Wingdings" charset="2"/>
              <a:buChar char=""/>
            </a:pPr>
            <a:r>
              <a:rPr lang="en-PH" sz="2000" b="0" strike="noStrike" spc="-1">
                <a:latin typeface="Arial"/>
              </a:rPr>
              <a:t>Fifth Outline Level</a:t>
            </a:r>
          </a:p>
          <a:p>
            <a:pPr marL="2592000" lvl="5" indent="-216000">
              <a:spcBef>
                <a:spcPts val="283"/>
              </a:spcBef>
              <a:buClr>
                <a:srgbClr val="000000"/>
              </a:buClr>
              <a:buSzPct val="45000"/>
              <a:buFont typeface="Wingdings" charset="2"/>
              <a:buChar char=""/>
            </a:pPr>
            <a:r>
              <a:rPr lang="en-PH" sz="2000" b="0" strike="noStrike" spc="-1">
                <a:latin typeface="Arial"/>
              </a:rPr>
              <a:t>Sixth Outline Level</a:t>
            </a:r>
          </a:p>
          <a:p>
            <a:pPr marL="3024000" lvl="6" indent="-216000">
              <a:spcBef>
                <a:spcPts val="283"/>
              </a:spcBef>
              <a:buClr>
                <a:srgbClr val="000000"/>
              </a:buClr>
              <a:buSzPct val="45000"/>
              <a:buFont typeface="Wingdings" charset="2"/>
              <a:buChar char=""/>
            </a:pPr>
            <a:r>
              <a:rPr lang="en-PH"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2" name="Picture 18"/>
          <p:cNvPicPr/>
          <p:nvPr/>
        </p:nvPicPr>
        <p:blipFill>
          <a:blip r:embed="rId14"/>
          <a:stretch/>
        </p:blipFill>
        <p:spPr>
          <a:xfrm>
            <a:off x="0" y="6242760"/>
            <a:ext cx="12178800" cy="621720"/>
          </a:xfrm>
          <a:prstGeom prst="rect">
            <a:avLst/>
          </a:prstGeom>
          <a:ln w="0">
            <a:noFill/>
          </a:ln>
        </p:spPr>
      </p:pic>
      <p:sp>
        <p:nvSpPr>
          <p:cNvPr id="43" name="Rectangle 7"/>
          <p:cNvSpPr/>
          <p:nvPr/>
        </p:nvSpPr>
        <p:spPr>
          <a:xfrm>
            <a:off x="10868760" y="0"/>
            <a:ext cx="957240" cy="957240"/>
          </a:xfrm>
          <a:prstGeom prst="rect">
            <a:avLst/>
          </a:prstGeom>
          <a:solidFill>
            <a:srgbClr val="9C0000"/>
          </a:solidFill>
          <a:ln w="25560">
            <a:noFill/>
          </a:ln>
        </p:spPr>
        <p:style>
          <a:lnRef idx="0">
            <a:scrgbClr r="0" g="0" b="0"/>
          </a:lnRef>
          <a:fillRef idx="0">
            <a:scrgbClr r="0" g="0" b="0"/>
          </a:fillRef>
          <a:effectRef idx="0">
            <a:scrgbClr r="0" g="0" b="0"/>
          </a:effectRef>
          <a:fontRef idx="minor"/>
        </p:style>
      </p:sp>
      <p:pic>
        <p:nvPicPr>
          <p:cNvPr id="44" name="Picture 10"/>
          <p:cNvPicPr/>
          <p:nvPr/>
        </p:nvPicPr>
        <p:blipFill>
          <a:blip r:embed="rId15"/>
          <a:stretch/>
        </p:blipFill>
        <p:spPr>
          <a:xfrm>
            <a:off x="10857240" y="-64440"/>
            <a:ext cx="1021320" cy="1021320"/>
          </a:xfrm>
          <a:prstGeom prst="rect">
            <a:avLst/>
          </a:prstGeom>
          <a:ln w="0">
            <a:noFill/>
          </a:ln>
        </p:spPr>
      </p:pic>
      <p:sp>
        <p:nvSpPr>
          <p:cNvPr id="45" name="TextBox 9"/>
          <p:cNvSpPr/>
          <p:nvPr/>
        </p:nvSpPr>
        <p:spPr>
          <a:xfrm>
            <a:off x="185400" y="6362280"/>
            <a:ext cx="46785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PH" sz="1800" b="0" strike="noStrike" spc="-1">
                <a:solidFill>
                  <a:srgbClr val="FFFFFF"/>
                </a:solidFill>
                <a:latin typeface="Montserrat Medium"/>
                <a:ea typeface="DejaVu Sans"/>
              </a:rPr>
              <a:t>Rex Curriculum Resource </a:t>
            </a:r>
            <a:endParaRPr lang="en-PH" sz="1800" b="0" strike="noStrike" spc="-1">
              <a:latin typeface="Arial"/>
            </a:endParaRPr>
          </a:p>
        </p:txBody>
      </p:sp>
      <p:sp>
        <p:nvSpPr>
          <p:cNvPr id="46" name="TextBox 11"/>
          <p:cNvSpPr/>
          <p:nvPr/>
        </p:nvSpPr>
        <p:spPr>
          <a:xfrm>
            <a:off x="9452520" y="6352200"/>
            <a:ext cx="26100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PH" sz="1800" b="0" strike="noStrike" spc="-1">
                <a:solidFill>
                  <a:srgbClr val="FFFFFF"/>
                </a:solidFill>
                <a:latin typeface="Montserrat Medium"/>
                <a:ea typeface="DejaVu Sans"/>
              </a:rPr>
              <a:t>WWW.REX.COM.PH</a:t>
            </a:r>
            <a:endParaRPr lang="en-PH" sz="1800" b="0" strike="noStrike" spc="-1">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en-PH" sz="4400" b="0" strike="noStrike" spc="-1">
                <a:latin typeface="Arial"/>
              </a:rPr>
              <a:t>Click to edit the title text format</a:t>
            </a: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PH"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PH" sz="2800" b="0" strike="noStrike" spc="-1">
                <a:latin typeface="Arial"/>
              </a:rPr>
              <a:t>Second Outline Level</a:t>
            </a:r>
          </a:p>
          <a:p>
            <a:pPr marL="1296000" lvl="2" indent="-288000">
              <a:spcBef>
                <a:spcPts val="850"/>
              </a:spcBef>
              <a:buClr>
                <a:srgbClr val="000000"/>
              </a:buClr>
              <a:buSzPct val="45000"/>
              <a:buFont typeface="Wingdings" charset="2"/>
              <a:buChar char=""/>
            </a:pPr>
            <a:r>
              <a:rPr lang="en-PH" sz="2400" b="0" strike="noStrike" spc="-1">
                <a:latin typeface="Arial"/>
              </a:rPr>
              <a:t>Third Outline Level</a:t>
            </a:r>
          </a:p>
          <a:p>
            <a:pPr marL="1728000" lvl="3" indent="-216000">
              <a:spcBef>
                <a:spcPts val="567"/>
              </a:spcBef>
              <a:buClr>
                <a:srgbClr val="000000"/>
              </a:buClr>
              <a:buSzPct val="75000"/>
              <a:buFont typeface="Symbol" charset="2"/>
              <a:buChar char=""/>
            </a:pPr>
            <a:r>
              <a:rPr lang="en-PH" sz="2000" b="0" strike="noStrike" spc="-1">
                <a:latin typeface="Arial"/>
              </a:rPr>
              <a:t>Fourth Outline Level</a:t>
            </a:r>
          </a:p>
          <a:p>
            <a:pPr marL="2160000" lvl="4" indent="-216000">
              <a:spcBef>
                <a:spcPts val="283"/>
              </a:spcBef>
              <a:buClr>
                <a:srgbClr val="000000"/>
              </a:buClr>
              <a:buSzPct val="45000"/>
              <a:buFont typeface="Wingdings" charset="2"/>
              <a:buChar char=""/>
            </a:pPr>
            <a:r>
              <a:rPr lang="en-PH" sz="2000" b="0" strike="noStrike" spc="-1">
                <a:latin typeface="Arial"/>
              </a:rPr>
              <a:t>Fifth Outline Level</a:t>
            </a:r>
          </a:p>
          <a:p>
            <a:pPr marL="2592000" lvl="5" indent="-216000">
              <a:spcBef>
                <a:spcPts val="283"/>
              </a:spcBef>
              <a:buClr>
                <a:srgbClr val="000000"/>
              </a:buClr>
              <a:buSzPct val="45000"/>
              <a:buFont typeface="Wingdings" charset="2"/>
              <a:buChar char=""/>
            </a:pPr>
            <a:r>
              <a:rPr lang="en-PH" sz="2000" b="0" strike="noStrike" spc="-1">
                <a:latin typeface="Arial"/>
              </a:rPr>
              <a:t>Sixth Outline Level</a:t>
            </a:r>
          </a:p>
          <a:p>
            <a:pPr marL="3024000" lvl="6" indent="-216000">
              <a:spcBef>
                <a:spcPts val="283"/>
              </a:spcBef>
              <a:buClr>
                <a:srgbClr val="000000"/>
              </a:buClr>
              <a:buSzPct val="45000"/>
              <a:buFont typeface="Wingdings" charset="2"/>
              <a:buChar char=""/>
            </a:pPr>
            <a:r>
              <a:rPr lang="en-PH"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14"/>
          <a:stretch/>
        </p:blipFill>
        <p:spPr>
          <a:xfrm>
            <a:off x="2755800" y="1508760"/>
            <a:ext cx="6603120" cy="337140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en-PH" sz="4400" b="0" strike="noStrike" spc="-1">
                <a:latin typeface="Arial"/>
              </a:rPr>
              <a:t>Click to edit the title text format</a:t>
            </a: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PH"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PH" sz="2800" b="0" strike="noStrike" spc="-1">
                <a:latin typeface="Arial"/>
              </a:rPr>
              <a:t>Second Outline Level</a:t>
            </a:r>
          </a:p>
          <a:p>
            <a:pPr marL="1296000" lvl="2" indent="-288000">
              <a:spcBef>
                <a:spcPts val="850"/>
              </a:spcBef>
              <a:buClr>
                <a:srgbClr val="000000"/>
              </a:buClr>
              <a:buSzPct val="45000"/>
              <a:buFont typeface="Wingdings" charset="2"/>
              <a:buChar char=""/>
            </a:pPr>
            <a:r>
              <a:rPr lang="en-PH" sz="2400" b="0" strike="noStrike" spc="-1">
                <a:latin typeface="Arial"/>
              </a:rPr>
              <a:t>Third Outline Level</a:t>
            </a:r>
          </a:p>
          <a:p>
            <a:pPr marL="1728000" lvl="3" indent="-216000">
              <a:spcBef>
                <a:spcPts val="567"/>
              </a:spcBef>
              <a:buClr>
                <a:srgbClr val="000000"/>
              </a:buClr>
              <a:buSzPct val="75000"/>
              <a:buFont typeface="Symbol" charset="2"/>
              <a:buChar char=""/>
            </a:pPr>
            <a:r>
              <a:rPr lang="en-PH" sz="2000" b="0" strike="noStrike" spc="-1">
                <a:latin typeface="Arial"/>
              </a:rPr>
              <a:t>Fourth Outline Level</a:t>
            </a:r>
          </a:p>
          <a:p>
            <a:pPr marL="2160000" lvl="4" indent="-216000">
              <a:spcBef>
                <a:spcPts val="283"/>
              </a:spcBef>
              <a:buClr>
                <a:srgbClr val="000000"/>
              </a:buClr>
              <a:buSzPct val="45000"/>
              <a:buFont typeface="Wingdings" charset="2"/>
              <a:buChar char=""/>
            </a:pPr>
            <a:r>
              <a:rPr lang="en-PH" sz="2000" b="0" strike="noStrike" spc="-1">
                <a:latin typeface="Arial"/>
              </a:rPr>
              <a:t>Fifth Outline Level</a:t>
            </a:r>
          </a:p>
          <a:p>
            <a:pPr marL="2592000" lvl="5" indent="-216000">
              <a:spcBef>
                <a:spcPts val="283"/>
              </a:spcBef>
              <a:buClr>
                <a:srgbClr val="000000"/>
              </a:buClr>
              <a:buSzPct val="45000"/>
              <a:buFont typeface="Wingdings" charset="2"/>
              <a:buChar char=""/>
            </a:pPr>
            <a:r>
              <a:rPr lang="en-PH" sz="2000" b="0" strike="noStrike" spc="-1">
                <a:latin typeface="Arial"/>
              </a:rPr>
              <a:t>Sixth Outline Level</a:t>
            </a:r>
          </a:p>
          <a:p>
            <a:pPr marL="3024000" lvl="6" indent="-216000">
              <a:spcBef>
                <a:spcPts val="283"/>
              </a:spcBef>
              <a:buClr>
                <a:srgbClr val="000000"/>
              </a:buClr>
              <a:buSzPct val="45000"/>
              <a:buFont typeface="Wingdings" charset="2"/>
              <a:buChar char=""/>
            </a:pPr>
            <a:r>
              <a:rPr lang="en-PH"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Box 8"/>
          <p:cNvSpPr/>
          <p:nvPr/>
        </p:nvSpPr>
        <p:spPr>
          <a:xfrm>
            <a:off x="4032000" y="2448000"/>
            <a:ext cx="7738560" cy="1735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3600" b="1" strike="noStrike" spc="-1">
                <a:solidFill>
                  <a:srgbClr val="FFFFFF"/>
                </a:solidFill>
                <a:latin typeface="Lato"/>
                <a:ea typeface="PingFang SC"/>
              </a:rPr>
              <a:t>Classifying Animals Based on Their Habitat, Movement, and Ways of Getting Food</a:t>
            </a:r>
            <a:endParaRPr lang="en-PH"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p:cNvSpPr/>
          <p:nvPr/>
        </p:nvSpPr>
        <p:spPr>
          <a:xfrm>
            <a:off x="360" y="900000"/>
            <a:ext cx="3779640" cy="540000"/>
          </a:xfrm>
          <a:prstGeom prst="rect">
            <a:avLst/>
          </a:prstGeom>
          <a:solidFill>
            <a:srgbClr val="FFDBB6"/>
          </a:solidFill>
          <a:ln w="19080">
            <a:solidFill>
              <a:srgbClr val="B85C00"/>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pPr algn="ctr">
              <a:buNone/>
            </a:pPr>
            <a:r>
              <a:rPr lang="en-PH" sz="1800" b="1" strike="noStrike" spc="-1">
                <a:solidFill>
                  <a:srgbClr val="000000"/>
                </a:solidFill>
                <a:latin typeface="Lato"/>
                <a:ea typeface="AppleSystemUIFont"/>
              </a:rPr>
              <a:t>How Animals Get Their Food</a:t>
            </a:r>
            <a:endParaRPr lang="en-PH" sz="1800" b="0" strike="noStrike" spc="-1">
              <a:latin typeface="Lato"/>
              <a:ea typeface="AppleSystemUIFont"/>
            </a:endParaRPr>
          </a:p>
        </p:txBody>
      </p:sp>
      <p:sp>
        <p:nvSpPr>
          <p:cNvPr id="168" name="TextBox 167"/>
          <p:cNvSpPr txBox="1"/>
          <p:nvPr/>
        </p:nvSpPr>
        <p:spPr>
          <a:xfrm>
            <a:off x="360000" y="1888920"/>
            <a:ext cx="7020000" cy="1351080"/>
          </a:xfrm>
          <a:prstGeom prst="rect">
            <a:avLst/>
          </a:prstGeom>
          <a:noFill/>
          <a:ln w="0">
            <a:noFill/>
          </a:ln>
        </p:spPr>
        <p:txBody>
          <a:bodyPr lIns="90000" tIns="45000" rIns="90000" bIns="45000" anchor="t">
            <a:noAutofit/>
          </a:bodyPr>
          <a:lstStyle/>
          <a:p>
            <a:pPr algn="just">
              <a:buNone/>
            </a:pPr>
            <a:r>
              <a:rPr lang="en-PH" sz="1800" b="0" strike="noStrike" spc="-1">
                <a:latin typeface="Lato"/>
              </a:rPr>
              <a:t>	Animals have different ways of getting their food. Most of them get their food with the use of their mouths. Giraffes use their long necks to reach tall trees. They use their mouths to get leaves from trees. Squirrels grasp nuts and crack them with their teeth.</a:t>
            </a:r>
            <a:endParaRPr lang="en-PH" sz="1800" b="0" strike="noStrike" spc="-1">
              <a:latin typeface="Lato"/>
              <a:ea typeface="AppleSystemUIFont"/>
            </a:endParaRPr>
          </a:p>
        </p:txBody>
      </p:sp>
      <p:pic>
        <p:nvPicPr>
          <p:cNvPr id="169" name="Picture 168"/>
          <p:cNvPicPr/>
          <p:nvPr/>
        </p:nvPicPr>
        <p:blipFill>
          <a:blip r:embed="rId2"/>
          <a:stretch/>
        </p:blipFill>
        <p:spPr>
          <a:xfrm>
            <a:off x="7742520" y="1260000"/>
            <a:ext cx="3957480" cy="2222640"/>
          </a:xfrm>
          <a:prstGeom prst="rect">
            <a:avLst/>
          </a:prstGeom>
          <a:ln w="19080">
            <a:solidFill>
              <a:srgbClr val="000000"/>
            </a:solidFill>
            <a:round/>
          </a:ln>
        </p:spPr>
      </p:pic>
      <p:sp>
        <p:nvSpPr>
          <p:cNvPr id="170" name="TextBox 169"/>
          <p:cNvSpPr txBox="1"/>
          <p:nvPr/>
        </p:nvSpPr>
        <p:spPr>
          <a:xfrm>
            <a:off x="360000" y="4212000"/>
            <a:ext cx="7020000" cy="1315800"/>
          </a:xfrm>
          <a:prstGeom prst="rect">
            <a:avLst/>
          </a:prstGeom>
          <a:noFill/>
          <a:ln w="0">
            <a:noFill/>
          </a:ln>
        </p:spPr>
        <p:txBody>
          <a:bodyPr lIns="90000" tIns="45000" rIns="90000" bIns="45000" anchor="t">
            <a:noAutofit/>
          </a:bodyPr>
          <a:lstStyle/>
          <a:p>
            <a:pPr algn="just">
              <a:buNone/>
            </a:pPr>
            <a:r>
              <a:rPr lang="en-PH" sz="1800" b="0" strike="noStrike" spc="-1">
                <a:latin typeface="Lato"/>
              </a:rPr>
              <a:t>	A butterfly has a long sucking tube that sips nectar from flowers. The mosquito also has a sucking tube, which it uses in sipping fluid from leaves, soft stems, and fruits. This sucking tube coils up when not in use.</a:t>
            </a:r>
            <a:endParaRPr lang="en-PH" sz="1800" b="0" strike="noStrike" spc="-1">
              <a:latin typeface="Lato"/>
              <a:ea typeface="AppleSystemUIFont"/>
            </a:endParaRPr>
          </a:p>
        </p:txBody>
      </p:sp>
      <p:pic>
        <p:nvPicPr>
          <p:cNvPr id="171" name="Picture 170"/>
          <p:cNvPicPr/>
          <p:nvPr/>
        </p:nvPicPr>
        <p:blipFill>
          <a:blip r:embed="rId3"/>
          <a:stretch/>
        </p:blipFill>
        <p:spPr>
          <a:xfrm>
            <a:off x="7740000" y="3640680"/>
            <a:ext cx="3960000" cy="2371320"/>
          </a:xfrm>
          <a:prstGeom prst="rect">
            <a:avLst/>
          </a:prstGeom>
          <a:ln w="19080">
            <a:solidFill>
              <a:srgbClr val="000000"/>
            </a:solidFill>
            <a:rou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xtBox 171"/>
          <p:cNvSpPr txBox="1"/>
          <p:nvPr/>
        </p:nvSpPr>
        <p:spPr>
          <a:xfrm>
            <a:off x="360000" y="1620000"/>
            <a:ext cx="7200000" cy="1622160"/>
          </a:xfrm>
          <a:prstGeom prst="rect">
            <a:avLst/>
          </a:prstGeom>
          <a:noFill/>
          <a:ln w="0">
            <a:noFill/>
          </a:ln>
        </p:spPr>
        <p:txBody>
          <a:bodyPr lIns="90000" tIns="45000" rIns="90000" bIns="45000" anchor="t">
            <a:noAutofit/>
          </a:bodyPr>
          <a:lstStyle/>
          <a:p>
            <a:pPr algn="just">
              <a:buNone/>
            </a:pPr>
            <a:r>
              <a:rPr lang="en-PH" sz="1800" b="0" strike="noStrike" spc="-1">
                <a:latin typeface="Lato"/>
              </a:rPr>
              <a:t>	Many spiders spin webs to catch insects flying in the air. Spiders eat the insects that get trapped in the sticky web. Not all spiders spin webs. Some of them hide and wait in the surroundings, near plants and flowers. When an insect comes close, the spider bites it with its poisonous fangs.</a:t>
            </a:r>
            <a:endParaRPr lang="en-PH" sz="1800" b="0" strike="noStrike" spc="-1">
              <a:latin typeface="Lato"/>
              <a:ea typeface="AppleSystemUIFont"/>
            </a:endParaRPr>
          </a:p>
        </p:txBody>
      </p:sp>
      <p:pic>
        <p:nvPicPr>
          <p:cNvPr id="173" name="Picture 172"/>
          <p:cNvPicPr/>
          <p:nvPr/>
        </p:nvPicPr>
        <p:blipFill>
          <a:blip r:embed="rId2"/>
          <a:stretch/>
        </p:blipFill>
        <p:spPr>
          <a:xfrm>
            <a:off x="7920000" y="1157400"/>
            <a:ext cx="3873600" cy="2334600"/>
          </a:xfrm>
          <a:prstGeom prst="rect">
            <a:avLst/>
          </a:prstGeom>
          <a:ln w="19080">
            <a:solidFill>
              <a:srgbClr val="000000"/>
            </a:solidFill>
            <a:round/>
          </a:ln>
        </p:spPr>
      </p:pic>
      <p:sp>
        <p:nvSpPr>
          <p:cNvPr id="174" name="TextBox 173"/>
          <p:cNvSpPr txBox="1"/>
          <p:nvPr/>
        </p:nvSpPr>
        <p:spPr>
          <a:xfrm>
            <a:off x="393120" y="4336920"/>
            <a:ext cx="7166880" cy="703080"/>
          </a:xfrm>
          <a:prstGeom prst="rect">
            <a:avLst/>
          </a:prstGeom>
          <a:noFill/>
          <a:ln w="0">
            <a:noFill/>
          </a:ln>
        </p:spPr>
        <p:txBody>
          <a:bodyPr lIns="90000" tIns="45000" rIns="90000" bIns="45000" anchor="t">
            <a:noAutofit/>
          </a:bodyPr>
          <a:lstStyle/>
          <a:p>
            <a:pPr algn="just">
              <a:buNone/>
            </a:pPr>
            <a:r>
              <a:rPr lang="en-PH" sz="1800" b="0" strike="noStrike" spc="-1">
                <a:latin typeface="Lato"/>
                <a:ea typeface="AppleSystemUIFont"/>
              </a:rPr>
              <a:t>	Lizards like to eat insects. To catch insects, the lizard sticks out its long tongue.</a:t>
            </a:r>
          </a:p>
        </p:txBody>
      </p:sp>
      <p:pic>
        <p:nvPicPr>
          <p:cNvPr id="175" name="Picture 174"/>
          <p:cNvPicPr/>
          <p:nvPr/>
        </p:nvPicPr>
        <p:blipFill>
          <a:blip r:embed="rId3"/>
          <a:stretch/>
        </p:blipFill>
        <p:spPr>
          <a:xfrm>
            <a:off x="7884000" y="3619800"/>
            <a:ext cx="3960000" cy="2320200"/>
          </a:xfrm>
          <a:prstGeom prst="rect">
            <a:avLst/>
          </a:prstGeom>
          <a:ln w="19080">
            <a:solidFill>
              <a:srgbClr val="000000"/>
            </a:solidFill>
            <a:rou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Box 175"/>
          <p:cNvSpPr txBox="1"/>
          <p:nvPr/>
        </p:nvSpPr>
        <p:spPr>
          <a:xfrm>
            <a:off x="333360" y="2592000"/>
            <a:ext cx="7406640" cy="1315800"/>
          </a:xfrm>
          <a:prstGeom prst="rect">
            <a:avLst/>
          </a:prstGeom>
          <a:noFill/>
          <a:ln w="0">
            <a:noFill/>
          </a:ln>
        </p:spPr>
        <p:txBody>
          <a:bodyPr lIns="90000" tIns="45000" rIns="90000" bIns="45000" anchor="t">
            <a:noAutofit/>
          </a:bodyPr>
          <a:lstStyle/>
          <a:p>
            <a:pPr algn="just">
              <a:buNone/>
            </a:pPr>
            <a:r>
              <a:rPr lang="en-PH" sz="1800" b="0" strike="noStrike" spc="-1">
                <a:latin typeface="Lato"/>
                <a:ea typeface="AppleSystemUIFont"/>
              </a:rPr>
              <a:t>	Birds use their beaks to pick up grains and to catch worms and small insects. Birds like hawks and eagles have hooked beaks and claws that help them catch fish. The shape of their beaks and their sharp claws help them tear up their food into smaller pieces.</a:t>
            </a:r>
          </a:p>
        </p:txBody>
      </p:sp>
      <p:pic>
        <p:nvPicPr>
          <p:cNvPr id="177" name="Picture 176"/>
          <p:cNvPicPr/>
          <p:nvPr/>
        </p:nvPicPr>
        <p:blipFill>
          <a:blip r:embed="rId2"/>
          <a:stretch/>
        </p:blipFill>
        <p:spPr>
          <a:xfrm>
            <a:off x="7920000" y="1620000"/>
            <a:ext cx="3959640" cy="4320000"/>
          </a:xfrm>
          <a:prstGeom prst="rect">
            <a:avLst/>
          </a:prstGeom>
          <a:ln w="19080">
            <a:solidFill>
              <a:srgbClr val="000000"/>
            </a:solidFill>
            <a:rou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p:cNvSpPr/>
          <p:nvPr/>
        </p:nvSpPr>
        <p:spPr>
          <a:xfrm>
            <a:off x="10260000" y="5746320"/>
            <a:ext cx="176400" cy="342000"/>
          </a:xfrm>
          <a:prstGeom prst="rect">
            <a:avLst/>
          </a:prstGeom>
          <a:noFill/>
          <a:ln w="0">
            <a:noFill/>
          </a:ln>
        </p:spPr>
        <p:style>
          <a:lnRef idx="0">
            <a:scrgbClr r="0" g="0" b="0"/>
          </a:lnRef>
          <a:fillRef idx="0">
            <a:scrgbClr r="0" g="0" b="0"/>
          </a:fillRef>
          <a:effectRef idx="0">
            <a:scrgbClr r="0" g="0" b="0"/>
          </a:effectRef>
          <a:fontRef idx="minor"/>
        </p:style>
      </p:sp>
      <p:sp>
        <p:nvSpPr>
          <p:cNvPr id="126" name="Rectangle 125"/>
          <p:cNvSpPr/>
          <p:nvPr/>
        </p:nvSpPr>
        <p:spPr>
          <a:xfrm>
            <a:off x="0" y="900000"/>
            <a:ext cx="3599640" cy="539640"/>
          </a:xfrm>
          <a:prstGeom prst="rect">
            <a:avLst/>
          </a:prstGeom>
          <a:solidFill>
            <a:srgbClr val="FFDBB6"/>
          </a:solidFill>
          <a:ln w="19080">
            <a:solidFill>
              <a:srgbClr val="B85C00"/>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pPr algn="ctr">
              <a:lnSpc>
                <a:spcPct val="100000"/>
              </a:lnSpc>
              <a:buNone/>
            </a:pPr>
            <a:r>
              <a:rPr lang="en-PH" sz="1800" b="1" strike="noStrike" spc="-1">
                <a:solidFill>
                  <a:srgbClr val="000000"/>
                </a:solidFill>
                <a:latin typeface="Lato"/>
                <a:ea typeface="AppleSystemUIFont"/>
              </a:rPr>
              <a:t>Animals and Their Habitat</a:t>
            </a:r>
            <a:endParaRPr lang="en-PH" sz="1800" b="0" strike="noStrike" spc="-1">
              <a:latin typeface="Arial"/>
            </a:endParaRPr>
          </a:p>
        </p:txBody>
      </p:sp>
      <p:sp>
        <p:nvSpPr>
          <p:cNvPr id="127" name="Rectangle 126"/>
          <p:cNvSpPr/>
          <p:nvPr/>
        </p:nvSpPr>
        <p:spPr>
          <a:xfrm>
            <a:off x="515880" y="1620000"/>
            <a:ext cx="11159640" cy="102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buNone/>
            </a:pPr>
            <a:r>
              <a:rPr lang="en-PH" sz="1800" b="0" strike="noStrike" spc="-1">
                <a:latin typeface="Lato"/>
              </a:rPr>
              <a:t>	Animals live in places where they can survive and breathe properly. These places are called </a:t>
            </a:r>
            <a:r>
              <a:rPr lang="en-PH" sz="1800" b="1" strike="noStrike" spc="-1">
                <a:latin typeface="Lato"/>
              </a:rPr>
              <a:t>habitats</a:t>
            </a:r>
            <a:r>
              <a:rPr lang="en-PH" sz="1800" b="0" strike="noStrike" spc="-1">
                <a:latin typeface="Lato"/>
              </a:rPr>
              <a:t>. Animals can be classified according to their habitats. There are animals that live only on land. There are animals that live only in water. There are also animals that live both on land and in water.</a:t>
            </a:r>
            <a:endParaRPr lang="en-PH" sz="1800" b="0" strike="noStrike" spc="-1">
              <a:latin typeface="Arial"/>
            </a:endParaRPr>
          </a:p>
        </p:txBody>
      </p:sp>
      <p:sp>
        <p:nvSpPr>
          <p:cNvPr id="128" name="Rectangle 127"/>
          <p:cNvSpPr/>
          <p:nvPr/>
        </p:nvSpPr>
        <p:spPr>
          <a:xfrm>
            <a:off x="0" y="3240000"/>
            <a:ext cx="3599640" cy="539640"/>
          </a:xfrm>
          <a:prstGeom prst="rect">
            <a:avLst/>
          </a:prstGeom>
          <a:solidFill>
            <a:srgbClr val="FFDBB6"/>
          </a:solidFill>
          <a:ln w="19080">
            <a:solidFill>
              <a:srgbClr val="B85C00"/>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pPr>
              <a:lnSpc>
                <a:spcPct val="100000"/>
              </a:lnSpc>
              <a:buNone/>
            </a:pPr>
            <a:r>
              <a:rPr lang="en-PH" sz="1800" b="1" strike="noStrike" spc="-1">
                <a:solidFill>
                  <a:srgbClr val="000000"/>
                </a:solidFill>
                <a:latin typeface="Lato"/>
                <a:ea typeface="AppleSystemUIFont"/>
              </a:rPr>
              <a:t>Animals That Live on Land</a:t>
            </a:r>
            <a:endParaRPr lang="en-PH" sz="1800" b="0" strike="noStrike" spc="-1">
              <a:latin typeface="Arial"/>
            </a:endParaRPr>
          </a:p>
        </p:txBody>
      </p:sp>
      <p:sp>
        <p:nvSpPr>
          <p:cNvPr id="129" name="Rectangle 128"/>
          <p:cNvSpPr/>
          <p:nvPr/>
        </p:nvSpPr>
        <p:spPr>
          <a:xfrm>
            <a:off x="214200" y="4320000"/>
            <a:ext cx="6805440" cy="1009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buNone/>
            </a:pPr>
            <a:r>
              <a:rPr lang="en-PH" sz="1800" b="0" strike="noStrike" spc="-1">
                <a:latin typeface="Lato"/>
                <a:ea typeface="AppleSystemUIFont"/>
              </a:rPr>
              <a:t>	Animals like horses and sheep are land animals because they spend most of their time on land. Pets like dogs and cats live in our houses. They are also land animals.</a:t>
            </a:r>
            <a:endParaRPr lang="en-PH" sz="1800" b="0" strike="noStrike" spc="-1">
              <a:latin typeface="Arial"/>
            </a:endParaRPr>
          </a:p>
        </p:txBody>
      </p:sp>
      <p:pic>
        <p:nvPicPr>
          <p:cNvPr id="130" name="Picture 129"/>
          <p:cNvPicPr/>
          <p:nvPr/>
        </p:nvPicPr>
        <p:blipFill>
          <a:blip r:embed="rId2"/>
          <a:stretch/>
        </p:blipFill>
        <p:spPr>
          <a:xfrm>
            <a:off x="7200000" y="2700000"/>
            <a:ext cx="4499640" cy="3419640"/>
          </a:xfrm>
          <a:prstGeom prst="rect">
            <a:avLst/>
          </a:prstGeom>
          <a:ln w="19080">
            <a:solidFill>
              <a:srgbClr val="000000"/>
            </a:solidFill>
            <a:rou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130"/>
          <p:cNvSpPr/>
          <p:nvPr/>
        </p:nvSpPr>
        <p:spPr>
          <a:xfrm>
            <a:off x="10260000" y="5746320"/>
            <a:ext cx="176400" cy="342000"/>
          </a:xfrm>
          <a:prstGeom prst="rect">
            <a:avLst/>
          </a:prstGeom>
          <a:noFill/>
          <a:ln w="0">
            <a:noFill/>
          </a:ln>
        </p:spPr>
        <p:style>
          <a:lnRef idx="0">
            <a:scrgbClr r="0" g="0" b="0"/>
          </a:lnRef>
          <a:fillRef idx="0">
            <a:scrgbClr r="0" g="0" b="0"/>
          </a:fillRef>
          <a:effectRef idx="0">
            <a:scrgbClr r="0" g="0" b="0"/>
          </a:effectRef>
          <a:fontRef idx="minor"/>
        </p:style>
      </p:sp>
      <p:sp>
        <p:nvSpPr>
          <p:cNvPr id="132" name="Rectangle 131"/>
          <p:cNvSpPr/>
          <p:nvPr/>
        </p:nvSpPr>
        <p:spPr>
          <a:xfrm>
            <a:off x="875880" y="1512000"/>
            <a:ext cx="10439640" cy="71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buNone/>
            </a:pPr>
            <a:r>
              <a:rPr lang="en-PH" sz="1800" b="0" strike="noStrike" spc="-1">
                <a:latin typeface="Lato"/>
                <a:ea typeface="AppleSystemUIFont"/>
              </a:rPr>
              <a:t>	Birds and insects with wings like bees and butterflies live in trees and plants. They fly in the air most of the time. They perch on trees and other plants to eat and rest.</a:t>
            </a:r>
            <a:endParaRPr lang="en-PH" sz="1800" b="0" strike="noStrike" spc="-1">
              <a:latin typeface="Arial"/>
            </a:endParaRPr>
          </a:p>
        </p:txBody>
      </p:sp>
      <p:pic>
        <p:nvPicPr>
          <p:cNvPr id="133" name="Picture 132"/>
          <p:cNvPicPr/>
          <p:nvPr/>
        </p:nvPicPr>
        <p:blipFill>
          <a:blip r:embed="rId2"/>
          <a:stretch/>
        </p:blipFill>
        <p:spPr>
          <a:xfrm>
            <a:off x="1899000" y="2397960"/>
            <a:ext cx="8393760" cy="3541680"/>
          </a:xfrm>
          <a:prstGeom prst="rect">
            <a:avLst/>
          </a:prstGeom>
          <a:ln w="19080">
            <a:solidFill>
              <a:srgbClr val="000000"/>
            </a:solidFill>
            <a:rou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p:cNvSpPr/>
          <p:nvPr/>
        </p:nvSpPr>
        <p:spPr>
          <a:xfrm>
            <a:off x="10260000" y="5746320"/>
            <a:ext cx="176400" cy="342000"/>
          </a:xfrm>
          <a:prstGeom prst="rect">
            <a:avLst/>
          </a:prstGeom>
          <a:noFill/>
          <a:ln w="0">
            <a:noFill/>
          </a:ln>
        </p:spPr>
        <p:style>
          <a:lnRef idx="0">
            <a:scrgbClr r="0" g="0" b="0"/>
          </a:lnRef>
          <a:fillRef idx="0">
            <a:scrgbClr r="0" g="0" b="0"/>
          </a:fillRef>
          <a:effectRef idx="0">
            <a:scrgbClr r="0" g="0" b="0"/>
          </a:effectRef>
          <a:fontRef idx="minor"/>
        </p:style>
      </p:sp>
      <p:sp>
        <p:nvSpPr>
          <p:cNvPr id="135" name="Rectangle 134"/>
          <p:cNvSpPr/>
          <p:nvPr/>
        </p:nvSpPr>
        <p:spPr>
          <a:xfrm>
            <a:off x="396000" y="1653840"/>
            <a:ext cx="6479640" cy="1621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buNone/>
            </a:pPr>
            <a:r>
              <a:rPr lang="en-PH" sz="1800" b="0" strike="noStrike" spc="-1">
                <a:latin typeface="Lato"/>
              </a:rPr>
              <a:t>	There are animals that live underground. Earthworms live in the soil. Clams burrow into soft and wet soil which serves as their shelter. Crabs live in between rocks and in the sand. Ants dig tunnels underground. This is where they make their nests.</a:t>
            </a:r>
            <a:endParaRPr lang="en-PH" sz="1800" b="0" strike="noStrike" spc="-1">
              <a:latin typeface="Arial"/>
            </a:endParaRPr>
          </a:p>
        </p:txBody>
      </p:sp>
      <p:pic>
        <p:nvPicPr>
          <p:cNvPr id="136" name="Picture 135"/>
          <p:cNvPicPr/>
          <p:nvPr/>
        </p:nvPicPr>
        <p:blipFill>
          <a:blip r:embed="rId2"/>
          <a:stretch/>
        </p:blipFill>
        <p:spPr>
          <a:xfrm>
            <a:off x="7380000" y="1152000"/>
            <a:ext cx="4139640" cy="2267640"/>
          </a:xfrm>
          <a:prstGeom prst="rect">
            <a:avLst/>
          </a:prstGeom>
          <a:ln w="19080">
            <a:solidFill>
              <a:srgbClr val="000000"/>
            </a:solidFill>
            <a:round/>
          </a:ln>
        </p:spPr>
      </p:pic>
      <p:grpSp>
        <p:nvGrpSpPr>
          <p:cNvPr id="137" name="Group 136"/>
          <p:cNvGrpSpPr/>
          <p:nvPr/>
        </p:nvGrpSpPr>
        <p:grpSpPr>
          <a:xfrm>
            <a:off x="7380360" y="3564000"/>
            <a:ext cx="4140000" cy="2548440"/>
            <a:chOff x="7380360" y="3564000"/>
            <a:chExt cx="4140000" cy="2548440"/>
          </a:xfrm>
        </p:grpSpPr>
        <p:pic>
          <p:nvPicPr>
            <p:cNvPr id="138" name="Picture 137"/>
            <p:cNvPicPr/>
            <p:nvPr/>
          </p:nvPicPr>
          <p:blipFill>
            <a:blip r:embed="rId3"/>
            <a:stretch/>
          </p:blipFill>
          <p:spPr>
            <a:xfrm>
              <a:off x="7380720" y="3564000"/>
              <a:ext cx="2069280" cy="2034360"/>
            </a:xfrm>
            <a:prstGeom prst="rect">
              <a:avLst/>
            </a:prstGeom>
            <a:ln w="0">
              <a:noFill/>
            </a:ln>
          </p:spPr>
        </p:pic>
        <p:pic>
          <p:nvPicPr>
            <p:cNvPr id="139" name="Picture 138"/>
            <p:cNvPicPr/>
            <p:nvPr/>
          </p:nvPicPr>
          <p:blipFill>
            <a:blip r:embed="rId4"/>
            <a:stretch/>
          </p:blipFill>
          <p:spPr>
            <a:xfrm>
              <a:off x="9450360" y="3564000"/>
              <a:ext cx="2070000" cy="2034360"/>
            </a:xfrm>
            <a:prstGeom prst="rect">
              <a:avLst/>
            </a:prstGeom>
            <a:ln w="0">
              <a:noFill/>
            </a:ln>
          </p:spPr>
        </p:pic>
        <p:pic>
          <p:nvPicPr>
            <p:cNvPr id="140" name="Picture 139"/>
            <p:cNvPicPr/>
            <p:nvPr/>
          </p:nvPicPr>
          <p:blipFill>
            <a:blip r:embed="rId5"/>
            <a:stretch/>
          </p:blipFill>
          <p:spPr>
            <a:xfrm>
              <a:off x="7380360" y="5598720"/>
              <a:ext cx="4140000" cy="513720"/>
            </a:xfrm>
            <a:prstGeom prst="rect">
              <a:avLst/>
            </a:prstGeom>
            <a:ln w="0">
              <a:noFill/>
            </a:ln>
          </p:spPr>
        </p:pic>
      </p:grpSp>
      <p:sp>
        <p:nvSpPr>
          <p:cNvPr id="141" name="Rectangle 140"/>
          <p:cNvSpPr/>
          <p:nvPr/>
        </p:nvSpPr>
        <p:spPr>
          <a:xfrm>
            <a:off x="7380000" y="3564000"/>
            <a:ext cx="4139640" cy="2519640"/>
          </a:xfrm>
          <a:prstGeom prst="rect">
            <a:avLst/>
          </a:prstGeom>
          <a:noFill/>
          <a:ln w="19080">
            <a:solidFill>
              <a:srgbClr val="000000"/>
            </a:solidFill>
            <a:round/>
          </a:ln>
        </p:spPr>
        <p:style>
          <a:lnRef idx="0">
            <a:scrgbClr r="0" g="0" b="0"/>
          </a:lnRef>
          <a:fillRef idx="0">
            <a:scrgbClr r="0" g="0" b="0"/>
          </a:fillRef>
          <a:effectRef idx="0">
            <a:scrgbClr r="0" g="0" b="0"/>
          </a:effectRef>
          <a:fontRef idx="minor"/>
        </p:style>
      </p:sp>
      <p:sp>
        <p:nvSpPr>
          <p:cNvPr id="142" name="Rectangle 141"/>
          <p:cNvSpPr/>
          <p:nvPr/>
        </p:nvSpPr>
        <p:spPr>
          <a:xfrm>
            <a:off x="576000" y="4317840"/>
            <a:ext cx="5939640" cy="39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PH" sz="1800" b="0" strike="noStrike" spc="-1">
                <a:latin typeface="Lato"/>
                <a:ea typeface="N¾âþ"/>
              </a:rPr>
              <a:t>Snakes and monkeys are animals that live in the forest.</a:t>
            </a:r>
            <a:endParaRPr lang="en-PH"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ctangle 142"/>
          <p:cNvSpPr/>
          <p:nvPr/>
        </p:nvSpPr>
        <p:spPr>
          <a:xfrm>
            <a:off x="10260000" y="5746320"/>
            <a:ext cx="176400" cy="342000"/>
          </a:xfrm>
          <a:prstGeom prst="rect">
            <a:avLst/>
          </a:prstGeom>
          <a:noFill/>
          <a:ln w="0">
            <a:noFill/>
          </a:ln>
        </p:spPr>
        <p:style>
          <a:lnRef idx="0">
            <a:scrgbClr r="0" g="0" b="0"/>
          </a:lnRef>
          <a:fillRef idx="0">
            <a:scrgbClr r="0" g="0" b="0"/>
          </a:fillRef>
          <a:effectRef idx="0">
            <a:scrgbClr r="0" g="0" b="0"/>
          </a:effectRef>
          <a:fontRef idx="minor"/>
        </p:style>
      </p:sp>
      <p:sp>
        <p:nvSpPr>
          <p:cNvPr id="144" name="Rectangle 143"/>
          <p:cNvSpPr/>
          <p:nvPr/>
        </p:nvSpPr>
        <p:spPr>
          <a:xfrm>
            <a:off x="360000" y="1980000"/>
            <a:ext cx="7163640" cy="1009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buNone/>
            </a:pPr>
            <a:r>
              <a:rPr lang="en-PH" sz="1800" b="0" strike="noStrike" spc="-1">
                <a:latin typeface="Lato"/>
              </a:rPr>
              <a:t>	Some animals live in the hot and dry desert. Animals that live in the desert, like the camel, can store water in their bodies for a long time.</a:t>
            </a:r>
            <a:endParaRPr lang="en-PH" sz="1800" b="0" strike="noStrike" spc="-1">
              <a:latin typeface="Arial"/>
            </a:endParaRPr>
          </a:p>
        </p:txBody>
      </p:sp>
      <p:pic>
        <p:nvPicPr>
          <p:cNvPr id="145" name="Picture 144"/>
          <p:cNvPicPr/>
          <p:nvPr/>
        </p:nvPicPr>
        <p:blipFill>
          <a:blip r:embed="rId2"/>
          <a:stretch/>
        </p:blipFill>
        <p:spPr>
          <a:xfrm>
            <a:off x="8100000" y="1191600"/>
            <a:ext cx="3419640" cy="2408040"/>
          </a:xfrm>
          <a:prstGeom prst="rect">
            <a:avLst/>
          </a:prstGeom>
          <a:ln w="19080">
            <a:solidFill>
              <a:srgbClr val="000000"/>
            </a:solidFill>
            <a:round/>
          </a:ln>
        </p:spPr>
      </p:pic>
      <p:pic>
        <p:nvPicPr>
          <p:cNvPr id="146" name="Picture 145"/>
          <p:cNvPicPr/>
          <p:nvPr/>
        </p:nvPicPr>
        <p:blipFill>
          <a:blip r:embed="rId3"/>
          <a:stretch/>
        </p:blipFill>
        <p:spPr>
          <a:xfrm>
            <a:off x="8100000" y="3780000"/>
            <a:ext cx="3419640" cy="2339640"/>
          </a:xfrm>
          <a:prstGeom prst="rect">
            <a:avLst/>
          </a:prstGeom>
          <a:ln w="19080">
            <a:solidFill>
              <a:srgbClr val="000000"/>
            </a:solidFill>
            <a:round/>
          </a:ln>
        </p:spPr>
      </p:pic>
      <p:sp>
        <p:nvSpPr>
          <p:cNvPr id="147" name="Rectangle 146"/>
          <p:cNvSpPr/>
          <p:nvPr/>
        </p:nvSpPr>
        <p:spPr>
          <a:xfrm>
            <a:off x="432000" y="4680000"/>
            <a:ext cx="7199640" cy="71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buNone/>
            </a:pPr>
            <a:r>
              <a:rPr lang="en-PH" sz="1800" b="0" strike="noStrike" spc="-1">
                <a:latin typeface="Lato"/>
              </a:rPr>
              <a:t>	Some animals live in very cold places where snow covers the ground all year round. Animals that live in these places have thick fur.</a:t>
            </a:r>
            <a:endParaRPr lang="en-PH"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147"/>
          <p:cNvSpPr/>
          <p:nvPr/>
        </p:nvSpPr>
        <p:spPr>
          <a:xfrm>
            <a:off x="10260000" y="5746320"/>
            <a:ext cx="176400" cy="342000"/>
          </a:xfrm>
          <a:prstGeom prst="rect">
            <a:avLst/>
          </a:prstGeom>
          <a:noFill/>
          <a:ln w="0">
            <a:noFill/>
          </a:ln>
        </p:spPr>
        <p:style>
          <a:lnRef idx="0">
            <a:scrgbClr r="0" g="0" b="0"/>
          </a:lnRef>
          <a:fillRef idx="0">
            <a:scrgbClr r="0" g="0" b="0"/>
          </a:fillRef>
          <a:effectRef idx="0">
            <a:scrgbClr r="0" g="0" b="0"/>
          </a:effectRef>
          <a:fontRef idx="minor"/>
        </p:style>
      </p:sp>
      <p:sp>
        <p:nvSpPr>
          <p:cNvPr id="149" name="Rectangle 148"/>
          <p:cNvSpPr/>
          <p:nvPr/>
        </p:nvSpPr>
        <p:spPr>
          <a:xfrm>
            <a:off x="0" y="1620000"/>
            <a:ext cx="3599640" cy="539640"/>
          </a:xfrm>
          <a:prstGeom prst="rect">
            <a:avLst/>
          </a:prstGeom>
          <a:solidFill>
            <a:srgbClr val="FFDBB6"/>
          </a:solidFill>
          <a:ln w="19080">
            <a:solidFill>
              <a:srgbClr val="B85C00"/>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pPr algn="ctr">
              <a:lnSpc>
                <a:spcPct val="100000"/>
              </a:lnSpc>
              <a:buNone/>
            </a:pPr>
            <a:r>
              <a:rPr lang="en-PH" sz="1800" b="1" strike="noStrike" spc="-1">
                <a:solidFill>
                  <a:srgbClr val="000000"/>
                </a:solidFill>
                <a:latin typeface="Lato"/>
                <a:ea typeface="AppleSystemUIFont"/>
              </a:rPr>
              <a:t>Animals That Live in Water</a:t>
            </a:r>
            <a:endParaRPr lang="en-PH" sz="1800" b="0" strike="noStrike" spc="-1">
              <a:latin typeface="Arial"/>
            </a:endParaRPr>
          </a:p>
        </p:txBody>
      </p:sp>
      <p:sp>
        <p:nvSpPr>
          <p:cNvPr id="150" name="Rectangle 149"/>
          <p:cNvSpPr/>
          <p:nvPr/>
        </p:nvSpPr>
        <p:spPr>
          <a:xfrm>
            <a:off x="439560" y="3060000"/>
            <a:ext cx="6940080" cy="71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buNone/>
            </a:pPr>
            <a:r>
              <a:rPr lang="en-PH" sz="1800" b="0" strike="noStrike" spc="-1">
                <a:latin typeface="Lato"/>
              </a:rPr>
              <a:t>	Animals like fish, octopuses, shellfish, shrimps, and squids spend most of their time in water. They are called water animals.</a:t>
            </a:r>
            <a:endParaRPr lang="en-PH" sz="1800" b="0" strike="noStrike" spc="-1">
              <a:latin typeface="Arial"/>
            </a:endParaRPr>
          </a:p>
        </p:txBody>
      </p:sp>
      <p:pic>
        <p:nvPicPr>
          <p:cNvPr id="151" name="Picture 150"/>
          <p:cNvPicPr/>
          <p:nvPr/>
        </p:nvPicPr>
        <p:blipFill>
          <a:blip r:embed="rId2"/>
          <a:stretch/>
        </p:blipFill>
        <p:spPr>
          <a:xfrm>
            <a:off x="7740000" y="1440000"/>
            <a:ext cx="3959640" cy="4139640"/>
          </a:xfrm>
          <a:prstGeom prst="rect">
            <a:avLst/>
          </a:prstGeom>
          <a:ln w="19080">
            <a:solidFill>
              <a:srgbClr val="000000"/>
            </a:solidFill>
            <a:rou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p:cNvSpPr/>
          <p:nvPr/>
        </p:nvSpPr>
        <p:spPr>
          <a:xfrm>
            <a:off x="10260000" y="5746320"/>
            <a:ext cx="176400" cy="342000"/>
          </a:xfrm>
          <a:prstGeom prst="rect">
            <a:avLst/>
          </a:prstGeom>
          <a:noFill/>
          <a:ln w="0">
            <a:noFill/>
          </a:ln>
        </p:spPr>
        <p:style>
          <a:lnRef idx="0">
            <a:scrgbClr r="0" g="0" b="0"/>
          </a:lnRef>
          <a:fillRef idx="0">
            <a:scrgbClr r="0" g="0" b="0"/>
          </a:fillRef>
          <a:effectRef idx="0">
            <a:scrgbClr r="0" g="0" b="0"/>
          </a:effectRef>
          <a:fontRef idx="minor"/>
        </p:style>
      </p:sp>
      <p:sp>
        <p:nvSpPr>
          <p:cNvPr id="153" name="Rectangle 152"/>
          <p:cNvSpPr/>
          <p:nvPr/>
        </p:nvSpPr>
        <p:spPr>
          <a:xfrm>
            <a:off x="0" y="1332000"/>
            <a:ext cx="5939640" cy="719640"/>
          </a:xfrm>
          <a:prstGeom prst="rect">
            <a:avLst/>
          </a:prstGeom>
          <a:solidFill>
            <a:srgbClr val="FFDBB6"/>
          </a:solidFill>
          <a:ln w="19080">
            <a:solidFill>
              <a:srgbClr val="B85C00"/>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pPr algn="ctr">
              <a:lnSpc>
                <a:spcPct val="100000"/>
              </a:lnSpc>
              <a:buNone/>
            </a:pPr>
            <a:r>
              <a:rPr lang="en-PH" sz="1800" b="1" strike="noStrike" spc="-1">
                <a:solidFill>
                  <a:srgbClr val="000000"/>
                </a:solidFill>
                <a:latin typeface="Lato"/>
                <a:ea typeface="AppleSystemUIFont"/>
              </a:rPr>
              <a:t>Animals That Live Both on Land and in Water</a:t>
            </a:r>
            <a:endParaRPr lang="en-PH" sz="1800" b="0" strike="noStrike" spc="-1">
              <a:latin typeface="Arial"/>
            </a:endParaRPr>
          </a:p>
        </p:txBody>
      </p:sp>
      <p:sp>
        <p:nvSpPr>
          <p:cNvPr id="154" name="Rectangle 153"/>
          <p:cNvSpPr/>
          <p:nvPr/>
        </p:nvSpPr>
        <p:spPr>
          <a:xfrm>
            <a:off x="401760" y="2412000"/>
            <a:ext cx="11388240" cy="107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buNone/>
            </a:pPr>
            <a:r>
              <a:rPr lang="en-PH" sz="1800" b="0" strike="noStrike" spc="-1">
                <a:latin typeface="Lato"/>
              </a:rPr>
              <a:t>	Turtles, alligators, crocodiles, and frogs live both on land and in water. These animals need to spend enough time on land and in water in order for them to live. Because they cannot breathe underwater, they need to come up to the surface for air.</a:t>
            </a:r>
            <a:endParaRPr lang="en-PH" sz="1800" b="0" strike="noStrike" spc="-1">
              <a:latin typeface="Arial"/>
            </a:endParaRPr>
          </a:p>
        </p:txBody>
      </p:sp>
      <p:pic>
        <p:nvPicPr>
          <p:cNvPr id="155" name="Picture 154"/>
          <p:cNvPicPr/>
          <p:nvPr/>
        </p:nvPicPr>
        <p:blipFill>
          <a:blip r:embed="rId2"/>
          <a:stretch/>
        </p:blipFill>
        <p:spPr>
          <a:xfrm>
            <a:off x="515880" y="3492000"/>
            <a:ext cx="11159640" cy="2339640"/>
          </a:xfrm>
          <a:prstGeom prst="rect">
            <a:avLst/>
          </a:prstGeom>
          <a:ln w="19080">
            <a:solidFill>
              <a:srgbClr val="000000"/>
            </a:solidFill>
            <a:rou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155"/>
          <p:cNvSpPr/>
          <p:nvPr/>
        </p:nvSpPr>
        <p:spPr>
          <a:xfrm>
            <a:off x="10260000" y="5746320"/>
            <a:ext cx="176400" cy="342000"/>
          </a:xfrm>
          <a:prstGeom prst="rect">
            <a:avLst/>
          </a:prstGeom>
          <a:noFill/>
          <a:ln w="0">
            <a:noFill/>
          </a:ln>
        </p:spPr>
        <p:style>
          <a:lnRef idx="0">
            <a:scrgbClr r="0" g="0" b="0"/>
          </a:lnRef>
          <a:fillRef idx="0">
            <a:scrgbClr r="0" g="0" b="0"/>
          </a:fillRef>
          <a:effectRef idx="0">
            <a:scrgbClr r="0" g="0" b="0"/>
          </a:effectRef>
          <a:fontRef idx="minor"/>
        </p:style>
      </p:sp>
      <p:sp>
        <p:nvSpPr>
          <p:cNvPr id="157" name="Rectangle 156"/>
          <p:cNvSpPr/>
          <p:nvPr/>
        </p:nvSpPr>
        <p:spPr>
          <a:xfrm>
            <a:off x="0" y="1440000"/>
            <a:ext cx="2699640" cy="719640"/>
          </a:xfrm>
          <a:prstGeom prst="rect">
            <a:avLst/>
          </a:prstGeom>
          <a:solidFill>
            <a:srgbClr val="FFDBB6"/>
          </a:solidFill>
          <a:ln w="19080">
            <a:solidFill>
              <a:srgbClr val="B85C00"/>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pPr algn="ctr">
              <a:lnSpc>
                <a:spcPct val="100000"/>
              </a:lnSpc>
              <a:buNone/>
            </a:pPr>
            <a:r>
              <a:rPr lang="en-PH" sz="1800" b="1" strike="noStrike" spc="-1">
                <a:solidFill>
                  <a:srgbClr val="000000"/>
                </a:solidFill>
                <a:latin typeface="Lato"/>
                <a:ea typeface="AppleSystemUIFont"/>
              </a:rPr>
              <a:t>How Animals Move</a:t>
            </a:r>
            <a:endParaRPr lang="en-PH" sz="1800" b="0" strike="noStrike" spc="-1">
              <a:latin typeface="Arial"/>
            </a:endParaRPr>
          </a:p>
        </p:txBody>
      </p:sp>
      <p:sp>
        <p:nvSpPr>
          <p:cNvPr id="158" name="Rectangle 157"/>
          <p:cNvSpPr/>
          <p:nvPr/>
        </p:nvSpPr>
        <p:spPr>
          <a:xfrm>
            <a:off x="676080" y="2772000"/>
            <a:ext cx="7063560" cy="107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buNone/>
            </a:pPr>
            <a:r>
              <a:rPr lang="en-PH" sz="1800" b="0" strike="noStrike" spc="-1">
                <a:latin typeface="Lato"/>
              </a:rPr>
              <a:t>	How animals move depend on where they live. Water animals move around their habitat by swimming. They are able to live and breathe in water through special body parts.</a:t>
            </a:r>
            <a:endParaRPr lang="en-PH" sz="1800" b="0" strike="noStrike" spc="-1">
              <a:latin typeface="Arial"/>
            </a:endParaRPr>
          </a:p>
        </p:txBody>
      </p:sp>
      <p:sp>
        <p:nvSpPr>
          <p:cNvPr id="159" name="Rectangle 158"/>
          <p:cNvSpPr/>
          <p:nvPr/>
        </p:nvSpPr>
        <p:spPr>
          <a:xfrm>
            <a:off x="720000" y="4212000"/>
            <a:ext cx="7019640" cy="1009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buNone/>
            </a:pPr>
            <a:r>
              <a:rPr lang="en-PH" sz="1800" b="0" strike="noStrike" spc="-1">
                <a:latin typeface="Lato"/>
                <a:ea typeface="AppleSystemUIFont"/>
              </a:rPr>
              <a:t>	Animals with wings like birds and insects fly and glide in the air. They fly to move around their habitats. There are also animals that crawl on the ground.</a:t>
            </a:r>
            <a:endParaRPr lang="en-PH" sz="1800" b="0" strike="noStrike" spc="-1">
              <a:latin typeface="Arial"/>
            </a:endParaRPr>
          </a:p>
        </p:txBody>
      </p:sp>
      <p:pic>
        <p:nvPicPr>
          <p:cNvPr id="160" name="Picture 159"/>
          <p:cNvPicPr/>
          <p:nvPr/>
        </p:nvPicPr>
        <p:blipFill>
          <a:blip r:embed="rId2"/>
          <a:stretch/>
        </p:blipFill>
        <p:spPr>
          <a:xfrm>
            <a:off x="8280000" y="1082520"/>
            <a:ext cx="3239640" cy="1617120"/>
          </a:xfrm>
          <a:prstGeom prst="rect">
            <a:avLst/>
          </a:prstGeom>
          <a:ln w="19080">
            <a:solidFill>
              <a:srgbClr val="000000"/>
            </a:solidFill>
            <a:round/>
          </a:ln>
        </p:spPr>
      </p:pic>
      <p:pic>
        <p:nvPicPr>
          <p:cNvPr id="161" name="Picture 160"/>
          <p:cNvPicPr/>
          <p:nvPr/>
        </p:nvPicPr>
        <p:blipFill>
          <a:blip r:embed="rId3"/>
          <a:stretch/>
        </p:blipFill>
        <p:spPr>
          <a:xfrm>
            <a:off x="8280000" y="2844000"/>
            <a:ext cx="3239640" cy="1545480"/>
          </a:xfrm>
          <a:prstGeom prst="rect">
            <a:avLst/>
          </a:prstGeom>
          <a:ln w="19080">
            <a:solidFill>
              <a:srgbClr val="000000"/>
            </a:solidFill>
            <a:round/>
          </a:ln>
        </p:spPr>
      </p:pic>
      <p:pic>
        <p:nvPicPr>
          <p:cNvPr id="162" name="Picture 161"/>
          <p:cNvPicPr/>
          <p:nvPr/>
        </p:nvPicPr>
        <p:blipFill>
          <a:blip r:embed="rId4"/>
          <a:stretch/>
        </p:blipFill>
        <p:spPr>
          <a:xfrm>
            <a:off x="8280000" y="4574520"/>
            <a:ext cx="3239640" cy="1545120"/>
          </a:xfrm>
          <a:prstGeom prst="rect">
            <a:avLst/>
          </a:prstGeom>
          <a:ln w="19080">
            <a:solidFill>
              <a:srgbClr val="000000"/>
            </a:solidFill>
            <a:rou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tangle 162"/>
          <p:cNvSpPr/>
          <p:nvPr/>
        </p:nvSpPr>
        <p:spPr>
          <a:xfrm>
            <a:off x="10260000" y="5746320"/>
            <a:ext cx="176400" cy="342000"/>
          </a:xfrm>
          <a:prstGeom prst="rect">
            <a:avLst/>
          </a:prstGeom>
          <a:noFill/>
          <a:ln w="0">
            <a:noFill/>
          </a:ln>
        </p:spPr>
        <p:style>
          <a:lnRef idx="0">
            <a:scrgbClr r="0" g="0" b="0"/>
          </a:lnRef>
          <a:fillRef idx="0">
            <a:scrgbClr r="0" g="0" b="0"/>
          </a:fillRef>
          <a:effectRef idx="0">
            <a:scrgbClr r="0" g="0" b="0"/>
          </a:effectRef>
          <a:fontRef idx="minor"/>
        </p:style>
      </p:sp>
      <p:sp>
        <p:nvSpPr>
          <p:cNvPr id="164" name="Rectangle 163"/>
          <p:cNvSpPr/>
          <p:nvPr/>
        </p:nvSpPr>
        <p:spPr>
          <a:xfrm>
            <a:off x="785880" y="1793160"/>
            <a:ext cx="10619640" cy="834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buNone/>
            </a:pPr>
            <a:r>
              <a:rPr lang="en-PH" sz="1800" b="0" strike="noStrike" spc="-1">
                <a:latin typeface="Lato"/>
                <a:ea typeface="AppleSystemUIFont"/>
              </a:rPr>
              <a:t>	Land animals have legs that allow them to walk and run. Some animals such as frogs, kangaroos, and rabbits jump or hop using their strong hind legs.</a:t>
            </a:r>
            <a:endParaRPr lang="en-PH" sz="1800" b="0" strike="noStrike" spc="-1">
              <a:latin typeface="Arial"/>
            </a:endParaRPr>
          </a:p>
        </p:txBody>
      </p:sp>
      <p:pic>
        <p:nvPicPr>
          <p:cNvPr id="165" name="Picture 164"/>
          <p:cNvPicPr/>
          <p:nvPr/>
        </p:nvPicPr>
        <p:blipFill>
          <a:blip r:embed="rId2"/>
          <a:stretch/>
        </p:blipFill>
        <p:spPr>
          <a:xfrm>
            <a:off x="698400" y="2700000"/>
            <a:ext cx="5709240" cy="2699640"/>
          </a:xfrm>
          <a:prstGeom prst="rect">
            <a:avLst/>
          </a:prstGeom>
          <a:ln w="19080">
            <a:solidFill>
              <a:srgbClr val="000000"/>
            </a:solidFill>
            <a:round/>
          </a:ln>
        </p:spPr>
      </p:pic>
      <p:pic>
        <p:nvPicPr>
          <p:cNvPr id="166" name="Picture 165"/>
          <p:cNvPicPr/>
          <p:nvPr/>
        </p:nvPicPr>
        <p:blipFill>
          <a:blip r:embed="rId3"/>
          <a:stretch/>
        </p:blipFill>
        <p:spPr>
          <a:xfrm>
            <a:off x="6571080" y="2700000"/>
            <a:ext cx="4912560" cy="2699640"/>
          </a:xfrm>
          <a:prstGeom prst="rect">
            <a:avLst/>
          </a:prstGeom>
          <a:ln w="19080">
            <a:solidFill>
              <a:srgbClr val="000000"/>
            </a:solidFill>
            <a:rou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774</TotalTime>
  <Words>56</Words>
  <Application>Microsoft Office PowerPoint</Application>
  <PresentationFormat>Widescreen</PresentationFormat>
  <Paragraphs>24</Paragraphs>
  <Slides>13</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13</vt:i4>
      </vt:variant>
    </vt:vector>
  </HeadingPairs>
  <TitlesOfParts>
    <vt:vector size="25" baseType="lpstr">
      <vt:lpstr>AppleSystemUIFont</vt:lpstr>
      <vt:lpstr>Arial</vt:lpstr>
      <vt:lpstr>DejaVu Sans</vt:lpstr>
      <vt:lpstr>Lato</vt:lpstr>
      <vt:lpstr>Montserrat Medium</vt:lpstr>
      <vt:lpstr>N¾âþ</vt:lpstr>
      <vt:lpstr>PingFang SC</vt:lpstr>
      <vt:lpstr>Symbol</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dc:description/>
  <cp:lastModifiedBy>ATG</cp:lastModifiedBy>
  <cp:revision>107</cp:revision>
  <dcterms:created xsi:type="dcterms:W3CDTF">2019-04-16T02:10:14Z</dcterms:created>
  <dcterms:modified xsi:type="dcterms:W3CDTF">2025-06-08T09:49:58Z</dcterms:modified>
  <dc:language>en-PH</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