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68720" cy="683460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75600" cy="2775600"/>
          </a:xfrm>
          <a:prstGeom prst="rect">
            <a:avLst/>
          </a:prstGeom>
          <a:ln w="0">
            <a:noFill/>
          </a:ln>
        </p:spPr>
      </p:pic>
      <p:sp>
        <p:nvSpPr>
          <p:cNvPr id="2" name="Rectangle 5"/>
          <p:cNvSpPr/>
          <p:nvPr/>
        </p:nvSpPr>
        <p:spPr>
          <a:xfrm>
            <a:off x="3487320" y="1475280"/>
            <a:ext cx="8681040" cy="383904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81040" cy="36072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68720" cy="611640"/>
          </a:xfrm>
          <a:prstGeom prst="rect">
            <a:avLst/>
          </a:prstGeom>
          <a:ln w="0">
            <a:noFill/>
          </a:ln>
        </p:spPr>
      </p:pic>
      <p:sp>
        <p:nvSpPr>
          <p:cNvPr id="43" name="Rectangle 7"/>
          <p:cNvSpPr/>
          <p:nvPr/>
        </p:nvSpPr>
        <p:spPr>
          <a:xfrm>
            <a:off x="10868760" y="0"/>
            <a:ext cx="947160" cy="94716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11240" cy="1011240"/>
          </a:xfrm>
          <a:prstGeom prst="rect">
            <a:avLst/>
          </a:prstGeom>
          <a:ln w="0">
            <a:noFill/>
          </a:ln>
        </p:spPr>
      </p:pic>
      <p:sp>
        <p:nvSpPr>
          <p:cNvPr id="45" name="TextBox 9"/>
          <p:cNvSpPr/>
          <p:nvPr/>
        </p:nvSpPr>
        <p:spPr>
          <a:xfrm>
            <a:off x="185400" y="6362280"/>
            <a:ext cx="46684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5999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3040" cy="336132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
          <p:cNvSpPr/>
          <p:nvPr/>
        </p:nvSpPr>
        <p:spPr>
          <a:xfrm>
            <a:off x="3888000" y="2821320"/>
            <a:ext cx="7666560" cy="957240"/>
          </a:xfrm>
          <a:prstGeom prst="rect">
            <a:avLst/>
          </a:prstGeom>
          <a:noFill/>
          <a:ln w="0">
            <a:noFill/>
          </a:ln>
        </p:spPr>
        <p:style>
          <a:lnRef idx="0"/>
          <a:fillRef idx="0"/>
          <a:effectRef idx="0"/>
          <a:fontRef idx="minor"/>
        </p:style>
        <p:txBody>
          <a:bodyPr lIns="0" rIns="0" tIns="0" bIns="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5" name=""/>
          <p:cNvSpPr/>
          <p:nvPr/>
        </p:nvSpPr>
        <p:spPr>
          <a:xfrm>
            <a:off x="4500000" y="2206080"/>
            <a:ext cx="6650640" cy="1925280"/>
          </a:xfrm>
          <a:prstGeom prst="rect">
            <a:avLst/>
          </a:prstGeom>
          <a:noFill/>
          <a:ln w="0">
            <a:noFill/>
          </a:ln>
        </p:spPr>
        <p:style>
          <a:lnRef idx="0"/>
          <a:fillRef idx="0"/>
          <a:effectRef idx="0"/>
          <a:fontRef idx="minor"/>
        </p:style>
        <p:txBody>
          <a:bodyPr lIns="0" rIns="0" tIns="0" bIns="0" anchor="ctr">
            <a:noAutofit/>
          </a:bodyPr>
          <a:p>
            <a:pPr algn="ctr">
              <a:lnSpc>
                <a:spcPct val="100000"/>
              </a:lnSpc>
              <a:buNone/>
            </a:pPr>
            <a:r>
              <a:rPr b="1" lang="en-PH" sz="3600" spc="-1" strike="noStrike">
                <a:solidFill>
                  <a:srgbClr val="ffffff"/>
                </a:solidFill>
                <a:latin typeface="Lato"/>
                <a:ea typeface="Arial Black;Arial Black"/>
              </a:rPr>
              <a:t> </a:t>
            </a:r>
            <a:endParaRPr b="0" lang="en-PH" sz="3600" spc="-1" strike="noStrike">
              <a:latin typeface="Arial"/>
            </a:endParaRPr>
          </a:p>
        </p:txBody>
      </p:sp>
      <p:sp>
        <p:nvSpPr>
          <p:cNvPr id="126" name=""/>
          <p:cNvSpPr/>
          <p:nvPr/>
        </p:nvSpPr>
        <p:spPr>
          <a:xfrm>
            <a:off x="-12192120" y="2160000"/>
            <a:ext cx="7696800" cy="3951720"/>
          </a:xfrm>
          <a:prstGeom prst="rect">
            <a:avLst/>
          </a:prstGeom>
          <a:noFill/>
          <a:ln w="0">
            <a:noFill/>
          </a:ln>
        </p:spPr>
        <p:style>
          <a:lnRef idx="0"/>
          <a:fillRef idx="0"/>
          <a:effectRef idx="0"/>
          <a:fontRef idx="minor"/>
        </p:style>
        <p:txBody>
          <a:bodyPr lIns="90000" rIns="90000" tIns="45000" bIns="45000" anchor="t">
            <a:noAutofit/>
          </a:bodyPr>
          <a:p>
            <a:pPr algn="ctr">
              <a:lnSpc>
                <a:spcPct val="2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7" name=""/>
          <p:cNvSpPr/>
          <p:nvPr/>
        </p:nvSpPr>
        <p:spPr>
          <a:xfrm>
            <a:off x="3996000" y="2914920"/>
            <a:ext cx="7990200" cy="684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ffffff"/>
                </a:solidFill>
                <a:latin typeface="Lato"/>
                <a:ea typeface="PingFang SC"/>
              </a:rPr>
              <a:t>Reading Stories from the Past</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
          <p:cNvSpPr/>
          <p:nvPr/>
        </p:nvSpPr>
        <p:spPr>
          <a:xfrm>
            <a:off x="2232720" y="468720"/>
            <a:ext cx="7738560" cy="790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Reading Stories from the Past</a:t>
            </a:r>
            <a:endParaRPr b="0" lang="en-PH" sz="3600" spc="-1" strike="noStrike">
              <a:latin typeface="Arial"/>
            </a:endParaRPr>
          </a:p>
        </p:txBody>
      </p:sp>
      <p:sp>
        <p:nvSpPr>
          <p:cNvPr id="180" name=""/>
          <p:cNvSpPr/>
          <p:nvPr/>
        </p:nvSpPr>
        <p:spPr>
          <a:xfrm>
            <a:off x="964800" y="1420920"/>
            <a:ext cx="7242480" cy="7333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AppleSystemUIFont"/>
              </a:rPr>
              <a:t>Identify whether the statement is True or False.</a:t>
            </a:r>
            <a:endParaRPr b="0" lang="en-PH" sz="2000" spc="-1" strike="noStrike">
              <a:latin typeface="Arial"/>
            </a:endParaRPr>
          </a:p>
        </p:txBody>
      </p:sp>
      <p:sp>
        <p:nvSpPr>
          <p:cNvPr id="181" name=""/>
          <p:cNvSpPr/>
          <p:nvPr/>
        </p:nvSpPr>
        <p:spPr>
          <a:xfrm>
            <a:off x="1540800" y="1908000"/>
            <a:ext cx="9507600" cy="468504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1800" spc="-1" strike="noStrike">
                <a:solidFill>
                  <a:srgbClr val="000000"/>
                </a:solidFill>
                <a:latin typeface="Lato"/>
                <a:ea typeface="DejaVu Sans"/>
              </a:rPr>
              <a:t>1. Folk narratives are stories from the remote past originally shared through oral tradition.  </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2. The plot, characters’ lines, and other techniques can work together to show the theme. </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3. Figurative language allows us to imagine the scenes or feel emotions that are aligned            with the author’s message. </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4. Phrasal verbs are good alternatives to some formal words or phrases but should only be       used when the text allows for colloquial expressions. </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5. The statement, “You should not take advantage of your friend’s kindness.” is an example       of a theme.</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
          <p:cNvSpPr/>
          <p:nvPr/>
        </p:nvSpPr>
        <p:spPr>
          <a:xfrm>
            <a:off x="2232720" y="468720"/>
            <a:ext cx="7738560" cy="790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Reading Stories from the Past</a:t>
            </a:r>
            <a:endParaRPr b="0" lang="en-PH" sz="3600" spc="-1" strike="noStrike">
              <a:latin typeface="Arial"/>
            </a:endParaRPr>
          </a:p>
        </p:txBody>
      </p:sp>
      <p:sp>
        <p:nvSpPr>
          <p:cNvPr id="183" name=""/>
          <p:cNvSpPr/>
          <p:nvPr/>
        </p:nvSpPr>
        <p:spPr>
          <a:xfrm>
            <a:off x="964800" y="1708920"/>
            <a:ext cx="7242480" cy="7333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AppleSystemUIFont"/>
              </a:rPr>
              <a:t>Identify whether the statement is True or False.</a:t>
            </a:r>
            <a:endParaRPr b="0" lang="en-PH" sz="2000" spc="-1" strike="noStrike">
              <a:latin typeface="Arial"/>
            </a:endParaRPr>
          </a:p>
        </p:txBody>
      </p:sp>
      <p:sp>
        <p:nvSpPr>
          <p:cNvPr id="184" name=""/>
          <p:cNvSpPr/>
          <p:nvPr/>
        </p:nvSpPr>
        <p:spPr>
          <a:xfrm>
            <a:off x="967680" y="2088000"/>
            <a:ext cx="10407600" cy="468504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1800" spc="-1" strike="noStrike" u="sng">
                <a:solidFill>
                  <a:srgbClr val="000000"/>
                </a:solidFill>
                <a:uFillTx/>
                <a:latin typeface="Lato"/>
                <a:ea typeface="DejaVu Sans"/>
              </a:rPr>
              <a:t>True </a:t>
            </a:r>
            <a:r>
              <a:rPr b="0" lang="en-PH" sz="1800" spc="-1" strike="noStrike">
                <a:solidFill>
                  <a:srgbClr val="000000"/>
                </a:solidFill>
                <a:latin typeface="Lato"/>
                <a:ea typeface="DejaVu Sans"/>
              </a:rPr>
              <a:t> 1. Folk narratives are stories from the remote past originally shared through oral tradition.  </a:t>
            </a:r>
            <a:endParaRPr b="0" lang="en-PH" sz="1800" spc="-1" strike="noStrike">
              <a:latin typeface="Arial"/>
            </a:endParaRPr>
          </a:p>
          <a:p>
            <a:pPr algn="just">
              <a:lnSpc>
                <a:spcPct val="150000"/>
              </a:lnSpc>
              <a:buNone/>
            </a:pPr>
            <a:r>
              <a:rPr b="0" lang="en-PH" sz="1800" spc="-1" strike="noStrike" u="sng">
                <a:solidFill>
                  <a:srgbClr val="000000"/>
                </a:solidFill>
                <a:uFillTx/>
                <a:latin typeface="Lato"/>
                <a:ea typeface="DejaVu Sans"/>
              </a:rPr>
              <a:t>True</a:t>
            </a:r>
            <a:r>
              <a:rPr b="0" lang="en-PH" sz="1800" spc="-1" strike="noStrike">
                <a:solidFill>
                  <a:srgbClr val="000000"/>
                </a:solidFill>
                <a:latin typeface="Lato"/>
                <a:ea typeface="DejaVu Sans"/>
              </a:rPr>
              <a:t>  2. The plot, characters’ lines, and other techniques can work together to show the theme. </a:t>
            </a:r>
            <a:endParaRPr b="0" lang="en-PH" sz="1800" spc="-1" strike="noStrike">
              <a:latin typeface="Arial"/>
            </a:endParaRPr>
          </a:p>
          <a:p>
            <a:pPr algn="just">
              <a:lnSpc>
                <a:spcPct val="150000"/>
              </a:lnSpc>
              <a:buNone/>
            </a:pPr>
            <a:r>
              <a:rPr b="0" lang="en-PH" sz="1800" spc="-1" strike="noStrike" u="sng">
                <a:solidFill>
                  <a:srgbClr val="000000"/>
                </a:solidFill>
                <a:uFillTx/>
                <a:latin typeface="Lato"/>
                <a:ea typeface="DejaVu Sans"/>
              </a:rPr>
              <a:t>False</a:t>
            </a:r>
            <a:r>
              <a:rPr b="0" lang="en-PH" sz="1800" spc="-1" strike="noStrike">
                <a:solidFill>
                  <a:srgbClr val="000000"/>
                </a:solidFill>
                <a:latin typeface="Lato"/>
                <a:ea typeface="DejaVu Sans"/>
              </a:rPr>
              <a:t> 3. Figurative language allows us to imagine the scenes or feel emotions that are aligned                         with the author’s message. </a:t>
            </a:r>
            <a:endParaRPr b="0" lang="en-PH" sz="1800" spc="-1" strike="noStrike">
              <a:latin typeface="Arial"/>
            </a:endParaRPr>
          </a:p>
          <a:p>
            <a:pPr algn="just">
              <a:lnSpc>
                <a:spcPct val="150000"/>
              </a:lnSpc>
              <a:buNone/>
            </a:pPr>
            <a:r>
              <a:rPr b="0" lang="en-PH" sz="1800" spc="-1" strike="noStrike" u="sng">
                <a:solidFill>
                  <a:srgbClr val="000000"/>
                </a:solidFill>
                <a:uFillTx/>
                <a:latin typeface="Lato"/>
                <a:ea typeface="DejaVu Sans"/>
              </a:rPr>
              <a:t>True</a:t>
            </a:r>
            <a:r>
              <a:rPr b="0" lang="en-PH" sz="1800" spc="-1" strike="noStrike">
                <a:solidFill>
                  <a:srgbClr val="000000"/>
                </a:solidFill>
                <a:latin typeface="Lato"/>
                <a:ea typeface="DejaVu Sans"/>
              </a:rPr>
              <a:t>  4. Phrasal verbs are good alternatives to some formal words or phrases but should only be                     used when the text allows for colloquial expressions. </a:t>
            </a:r>
            <a:endParaRPr b="0" lang="en-PH" sz="1800" spc="-1" strike="noStrike">
              <a:latin typeface="Arial"/>
            </a:endParaRPr>
          </a:p>
          <a:p>
            <a:pPr algn="just">
              <a:lnSpc>
                <a:spcPct val="150000"/>
              </a:lnSpc>
              <a:buNone/>
            </a:pPr>
            <a:r>
              <a:rPr b="0" lang="en-PH" sz="1800" spc="-1" strike="noStrike" u="sng">
                <a:solidFill>
                  <a:srgbClr val="000000"/>
                </a:solidFill>
                <a:uFillTx/>
                <a:latin typeface="Lato"/>
                <a:ea typeface="DejaVu Sans"/>
              </a:rPr>
              <a:t>True</a:t>
            </a:r>
            <a:r>
              <a:rPr b="0" lang="en-PH" sz="1800" spc="-1" strike="noStrike">
                <a:solidFill>
                  <a:srgbClr val="000000"/>
                </a:solidFill>
                <a:latin typeface="Lato"/>
                <a:ea typeface="DejaVu Sans"/>
              </a:rPr>
              <a:t>  5. The statement, “You should not take advantage of your friend’s kindness.” is an example                     of a theme.</a:t>
            </a:r>
            <a:endParaRPr b="0" lang="en-PH" sz="1800" spc="-1" strike="noStrike">
              <a:latin typeface="Arial"/>
            </a:endParaRPr>
          </a:p>
        </p:txBody>
      </p:sp>
      <p:sp>
        <p:nvSpPr>
          <p:cNvPr id="185" name=""/>
          <p:cNvSpPr/>
          <p:nvPr/>
        </p:nvSpPr>
        <p:spPr>
          <a:xfrm>
            <a:off x="5040000" y="1080000"/>
            <a:ext cx="2339280" cy="449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c9211e"/>
                </a:solidFill>
                <a:latin typeface="Lato"/>
                <a:ea typeface="DejaVu Sans"/>
              </a:rPr>
              <a:t>ANSWER KEY</a:t>
            </a:r>
            <a:endParaRPr b="0" lang="en-PH" sz="2000" spc="-1" strike="noStrike">
              <a:latin typeface="Arial"/>
            </a:endParaRPr>
          </a:p>
        </p:txBody>
      </p:sp>
      <p:sp>
        <p:nvSpPr>
          <p:cNvPr id="186" name=""/>
          <p:cNvSpPr/>
          <p:nvPr/>
        </p:nvSpPr>
        <p:spPr>
          <a:xfrm>
            <a:off x="4680000" y="3456000"/>
            <a:ext cx="2339280" cy="396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c9211e"/>
                </a:solidFill>
                <a:latin typeface="Lato"/>
                <a:ea typeface="DejaVu Sans"/>
              </a:rPr>
              <a:t>Imagery</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
          <p:cNvSpPr/>
          <p:nvPr/>
        </p:nvSpPr>
        <p:spPr>
          <a:xfrm>
            <a:off x="2196720" y="468000"/>
            <a:ext cx="7738560" cy="790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200" spc="-1" strike="noStrike">
                <a:solidFill>
                  <a:srgbClr val="000000"/>
                </a:solidFill>
                <a:latin typeface="Lato"/>
                <a:ea typeface="PingFang SC"/>
              </a:rPr>
              <a:t>Reading Stories from the Past</a:t>
            </a:r>
            <a:endParaRPr b="0" lang="en-PH" sz="3200" spc="-1" strike="noStrike">
              <a:latin typeface="Arial"/>
            </a:endParaRPr>
          </a:p>
        </p:txBody>
      </p:sp>
      <p:sp>
        <p:nvSpPr>
          <p:cNvPr id="129" name=""/>
          <p:cNvSpPr/>
          <p:nvPr/>
        </p:nvSpPr>
        <p:spPr>
          <a:xfrm>
            <a:off x="936000" y="1366560"/>
            <a:ext cx="10043280" cy="1008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Folk narratives</a:t>
            </a:r>
            <a:r>
              <a:rPr b="0" lang="en-PH" sz="1800" spc="-1" strike="noStrike">
                <a:solidFill>
                  <a:srgbClr val="000000"/>
                </a:solidFill>
                <a:latin typeface="Lato"/>
                <a:ea typeface="DejaVu Sans"/>
              </a:rPr>
              <a:t> are stories from the remote past originally shared through oral tradition, and they reflect the people’s customs and beliefs.</a:t>
            </a:r>
            <a:endParaRPr b="0" lang="en-PH" sz="1800" spc="-1" strike="noStrike">
              <a:latin typeface="Arial"/>
            </a:endParaRPr>
          </a:p>
        </p:txBody>
      </p:sp>
      <p:sp>
        <p:nvSpPr>
          <p:cNvPr id="130" name=""/>
          <p:cNvSpPr/>
          <p:nvPr/>
        </p:nvSpPr>
        <p:spPr>
          <a:xfrm>
            <a:off x="1407240" y="2194560"/>
            <a:ext cx="8924040" cy="1008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What was your favorite folk narrative as a child?</a:t>
            </a:r>
            <a:endParaRPr b="0" lang="en-PH" sz="1800" spc="-1" strike="noStrike">
              <a:latin typeface="Arial"/>
            </a:endParaRPr>
          </a:p>
        </p:txBody>
      </p:sp>
      <p:sp>
        <p:nvSpPr>
          <p:cNvPr id="131" name=""/>
          <p:cNvSpPr/>
          <p:nvPr/>
        </p:nvSpPr>
        <p:spPr>
          <a:xfrm>
            <a:off x="1413360" y="2700000"/>
            <a:ext cx="938592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Let us read the folk narrative titled, </a:t>
            </a:r>
            <a:r>
              <a:rPr b="1" lang="en-PH" sz="1800" spc="-1" strike="noStrike">
                <a:solidFill>
                  <a:srgbClr val="000000"/>
                </a:solidFill>
                <a:latin typeface="Lato"/>
                <a:ea typeface="DejaVu Sans"/>
              </a:rPr>
              <a:t>“The Boastful Turtle.”</a:t>
            </a:r>
            <a:r>
              <a:rPr b="0" lang="en-PH" sz="1800" spc="-1" strike="noStrike">
                <a:solidFill>
                  <a:srgbClr val="000000"/>
                </a:solidFill>
                <a:latin typeface="Lato"/>
                <a:ea typeface="DejaVu Sans"/>
              </a:rPr>
              <a:t> to discuss today’s lesson.</a:t>
            </a:r>
            <a:endParaRPr b="0" lang="en-PH" sz="1800" spc="-1" strike="noStrike">
              <a:latin typeface="Arial"/>
            </a:endParaRPr>
          </a:p>
        </p:txBody>
      </p:sp>
      <p:sp>
        <p:nvSpPr>
          <p:cNvPr id="132" name=""/>
          <p:cNvSpPr/>
          <p:nvPr/>
        </p:nvSpPr>
        <p:spPr>
          <a:xfrm>
            <a:off x="4728240" y="3331080"/>
            <a:ext cx="4451040" cy="16214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The Boastful Turtle</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(Tagalog Folk Story)</a:t>
            </a:r>
            <a:endParaRPr b="0" lang="en-PH" sz="1800" spc="-1" strike="noStrike">
              <a:latin typeface="Arial"/>
            </a:endParaRPr>
          </a:p>
        </p:txBody>
      </p:sp>
      <p:sp>
        <p:nvSpPr>
          <p:cNvPr id="133" name=""/>
          <p:cNvSpPr/>
          <p:nvPr/>
        </p:nvSpPr>
        <p:spPr>
          <a:xfrm>
            <a:off x="947880" y="4176000"/>
            <a:ext cx="10211400" cy="1621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There was once a turtle who talked so much that no creature could bear to be near him. He talked about anything and everything, and his favorite topics were flying and himself. He always talked how he would fl y like the geese when the cold season comes and how it must be wonderful to be up so high. Older and wiser creatures advised him to speak less and be more content with his lot, but the turtle would listen to no one.</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
          <p:cNvSpPr/>
          <p:nvPr/>
        </p:nvSpPr>
        <p:spPr>
          <a:xfrm>
            <a:off x="2196720" y="468000"/>
            <a:ext cx="7738560" cy="790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200" spc="-1" strike="noStrike">
                <a:solidFill>
                  <a:srgbClr val="000000"/>
                </a:solidFill>
                <a:latin typeface="Lato"/>
                <a:ea typeface="PingFang SC"/>
              </a:rPr>
              <a:t>Reading Stories from the Past</a:t>
            </a:r>
            <a:endParaRPr b="0" lang="en-PH" sz="3200" spc="-1" strike="noStrike">
              <a:latin typeface="Arial"/>
            </a:endParaRPr>
          </a:p>
        </p:txBody>
      </p:sp>
      <p:sp>
        <p:nvSpPr>
          <p:cNvPr id="135" name=""/>
          <p:cNvSpPr/>
          <p:nvPr/>
        </p:nvSpPr>
        <p:spPr>
          <a:xfrm>
            <a:off x="4548240" y="1257840"/>
            <a:ext cx="4451040" cy="16214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The Boastful Turtle</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(Tagalog Folk Story)</a:t>
            </a:r>
            <a:endParaRPr b="0" lang="en-PH" sz="1800" spc="-1" strike="noStrike">
              <a:latin typeface="Arial"/>
            </a:endParaRPr>
          </a:p>
        </p:txBody>
      </p:sp>
      <p:sp>
        <p:nvSpPr>
          <p:cNvPr id="136" name=""/>
          <p:cNvSpPr/>
          <p:nvPr/>
        </p:nvSpPr>
        <p:spPr>
          <a:xfrm>
            <a:off x="1080000" y="2160000"/>
            <a:ext cx="10079280" cy="24112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He wanted to fly. He called out to a goose in fl ight, once, as she was flying off to meet her flock.</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t>
            </a:r>
            <a:r>
              <a:rPr b="0" lang="en-PH" sz="1800" spc="-1" strike="noStrike">
                <a:solidFill>
                  <a:srgbClr val="000000"/>
                </a:solidFill>
                <a:latin typeface="Lato"/>
                <a:ea typeface="DejaVu Sans"/>
              </a:rPr>
              <a:t>Teach me how to fly,” the turtle said.</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t>
            </a:r>
            <a:r>
              <a:rPr b="0" lang="en-PH" sz="1800" spc="-1" strike="noStrike">
                <a:solidFill>
                  <a:srgbClr val="000000"/>
                </a:solidFill>
                <a:latin typeface="Lato"/>
                <a:ea typeface="DejaVu Sans"/>
              </a:rPr>
              <a:t>I can’t right now,” the goose answered. “My flock is migrating for the cold season.”</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t>
            </a:r>
            <a:r>
              <a:rPr b="0" lang="en-PH" sz="1800" spc="-1" strike="noStrike">
                <a:solidFill>
                  <a:srgbClr val="000000"/>
                </a:solidFill>
                <a:latin typeface="Lato"/>
                <a:ea typeface="DejaVu Sans"/>
              </a:rPr>
              <a:t>But I want to fly!” the turtle cried. “And I want to fly NOW!”</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t>
            </a:r>
            <a:r>
              <a:rPr b="0" lang="en-PH" sz="1800" spc="-1" strike="noStrike">
                <a:solidFill>
                  <a:srgbClr val="000000"/>
                </a:solidFill>
                <a:latin typeface="Lato"/>
                <a:ea typeface="DejaVu Sans"/>
              </a:rPr>
              <a:t>We’ll have to ask my flock,” the gentle goose said.</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So the goose and the turtle came to the flock and asked if anyone could help the turtle out.</a:t>
            </a:r>
            <a:endParaRPr b="0" lang="en-PH" sz="1800" spc="-1" strike="noStrike">
              <a:latin typeface="Arial"/>
            </a:endParaRPr>
          </a:p>
        </p:txBody>
      </p:sp>
      <p:sp>
        <p:nvSpPr>
          <p:cNvPr id="137" name=""/>
          <p:cNvSpPr/>
          <p:nvPr/>
        </p:nvSpPr>
        <p:spPr>
          <a:xfrm>
            <a:off x="1080000" y="4572000"/>
            <a:ext cx="10079280" cy="31532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t>
            </a:r>
            <a:r>
              <a:rPr b="0" lang="en-PH" sz="1800" spc="-1" strike="noStrike">
                <a:solidFill>
                  <a:srgbClr val="000000"/>
                </a:solidFill>
                <a:latin typeface="Lato"/>
                <a:ea typeface="DejaVu Sans"/>
              </a:rPr>
              <a:t>He could bite sideways on a thick, strong stick, while two of us would hold either end of the stick in our beaks,” someone volunteered. “But he should not speak while biting the stick, or else he will fall and we could do nothing about it.”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
          <p:cNvSpPr/>
          <p:nvPr/>
        </p:nvSpPr>
        <p:spPr>
          <a:xfrm>
            <a:off x="2196720" y="612000"/>
            <a:ext cx="7738560" cy="790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200" spc="-1" strike="noStrike">
                <a:solidFill>
                  <a:srgbClr val="000000"/>
                </a:solidFill>
                <a:latin typeface="Lato"/>
                <a:ea typeface="PingFang SC"/>
              </a:rPr>
              <a:t>Reading Stories from the Past</a:t>
            </a:r>
            <a:endParaRPr b="0" lang="en-PH" sz="3200" spc="-1" strike="noStrike">
              <a:latin typeface="Arial"/>
            </a:endParaRPr>
          </a:p>
        </p:txBody>
      </p:sp>
      <p:sp>
        <p:nvSpPr>
          <p:cNvPr id="139" name=""/>
          <p:cNvSpPr/>
          <p:nvPr/>
        </p:nvSpPr>
        <p:spPr>
          <a:xfrm>
            <a:off x="4548240" y="1437840"/>
            <a:ext cx="4451040" cy="16214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The Boastful Turtle</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(Tagalog Folk Story)</a:t>
            </a:r>
            <a:endParaRPr b="0" lang="en-PH" sz="1800" spc="-1" strike="noStrike">
              <a:latin typeface="Arial"/>
            </a:endParaRPr>
          </a:p>
        </p:txBody>
      </p:sp>
      <p:sp>
        <p:nvSpPr>
          <p:cNvPr id="140" name=""/>
          <p:cNvSpPr/>
          <p:nvPr/>
        </p:nvSpPr>
        <p:spPr>
          <a:xfrm>
            <a:off x="1216440" y="2510640"/>
            <a:ext cx="9942840" cy="1008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In truth, the flock did not like the idea of having the turtle fly with them in such a manner. They knew how boastful he was, and besides that, they thought he belonged better on the ground.</a:t>
            </a:r>
            <a:endParaRPr b="0" lang="en-PH" sz="1800" spc="-1" strike="noStrike">
              <a:latin typeface="Arial"/>
            </a:endParaRPr>
          </a:p>
        </p:txBody>
      </p:sp>
      <p:sp>
        <p:nvSpPr>
          <p:cNvPr id="141" name=""/>
          <p:cNvSpPr/>
          <p:nvPr/>
        </p:nvSpPr>
        <p:spPr>
          <a:xfrm>
            <a:off x="1218960" y="3816000"/>
            <a:ext cx="9760320" cy="1008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But the turtle bullied the geese into taking him along.</a:t>
            </a:r>
            <a:endParaRPr b="0" lang="en-PH" sz="1800" spc="-1" strike="noStrike">
              <a:latin typeface="Arial"/>
            </a:endParaRPr>
          </a:p>
        </p:txBody>
      </p:sp>
      <p:sp>
        <p:nvSpPr>
          <p:cNvPr id="142" name=""/>
          <p:cNvSpPr/>
          <p:nvPr/>
        </p:nvSpPr>
        <p:spPr>
          <a:xfrm>
            <a:off x="1260000" y="4588200"/>
            <a:ext cx="9774720" cy="1315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t>
            </a:r>
            <a:r>
              <a:rPr b="0" lang="en-PH" sz="1800" spc="-1" strike="noStrike">
                <a:solidFill>
                  <a:srgbClr val="000000"/>
                </a:solidFill>
                <a:latin typeface="Lato"/>
                <a:ea typeface="DejaVu Sans"/>
              </a:rPr>
              <a:t>Mind you, never open your mouth while we are above ground!” they reminded the turtle, as they started to lift themselves off the ground.</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
          <p:cNvSpPr/>
          <p:nvPr/>
        </p:nvSpPr>
        <p:spPr>
          <a:xfrm>
            <a:off x="2196720" y="432000"/>
            <a:ext cx="7738560" cy="790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200" spc="-1" strike="noStrike">
                <a:solidFill>
                  <a:srgbClr val="000000"/>
                </a:solidFill>
                <a:latin typeface="Lato"/>
                <a:ea typeface="PingFang SC"/>
              </a:rPr>
              <a:t>Reading Stories from the Past</a:t>
            </a:r>
            <a:endParaRPr b="0" lang="en-PH" sz="3200" spc="-1" strike="noStrike">
              <a:latin typeface="Arial"/>
            </a:endParaRPr>
          </a:p>
        </p:txBody>
      </p:sp>
      <p:sp>
        <p:nvSpPr>
          <p:cNvPr id="144" name=""/>
          <p:cNvSpPr/>
          <p:nvPr/>
        </p:nvSpPr>
        <p:spPr>
          <a:xfrm>
            <a:off x="4548240" y="1185840"/>
            <a:ext cx="4451040" cy="16214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The Boastful Turtle</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(Tagalog Folk Story)</a:t>
            </a:r>
            <a:endParaRPr b="0" lang="en-PH" sz="1800" spc="-1" strike="noStrike">
              <a:latin typeface="Arial"/>
            </a:endParaRPr>
          </a:p>
        </p:txBody>
      </p:sp>
      <p:sp>
        <p:nvSpPr>
          <p:cNvPr id="145" name=""/>
          <p:cNvSpPr/>
          <p:nvPr/>
        </p:nvSpPr>
        <p:spPr>
          <a:xfrm>
            <a:off x="1260000" y="2066040"/>
            <a:ext cx="9719280" cy="31532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So, biting a stick held horizontally by two strong geese, the boastful turtle became the very first of his kind to experience flight. Far below him he saw the most wondrous things: trees shrinking until they were the size of mere mushrooms, fields looking like small patches of grass, rivers turning into silver snakes. But, most of all, he saw the other earthbound creatures of the world looking up at him, watching him, and he was deeply affected by their silent awe.</a:t>
            </a:r>
            <a:endParaRPr b="0" lang="en-PH" sz="1800" spc="-1" strike="noStrike">
              <a:latin typeface="Arial"/>
            </a:endParaRPr>
          </a:p>
        </p:txBody>
      </p:sp>
      <p:sp>
        <p:nvSpPr>
          <p:cNvPr id="146" name=""/>
          <p:cNvSpPr/>
          <p:nvPr/>
        </p:nvSpPr>
        <p:spPr>
          <a:xfrm>
            <a:off x="1261440" y="3816000"/>
            <a:ext cx="9717840" cy="1315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t>
            </a:r>
            <a:r>
              <a:rPr b="0" lang="en-PH" sz="1800" spc="-1" strike="noStrike">
                <a:solidFill>
                  <a:srgbClr val="000000"/>
                </a:solidFill>
                <a:latin typeface="Lato"/>
                <a:ea typeface="DejaVu Sans"/>
              </a:rPr>
              <a:t>They must think I am a magnificent creature, to have come so high above,” the turtle thought. “Well, I really am so marvelous! I feel like I am the greatest turtle in the world!”</a:t>
            </a:r>
            <a:endParaRPr b="0" lang="en-PH" sz="1800" spc="-1" strike="noStrike">
              <a:latin typeface="Arial"/>
            </a:endParaRPr>
          </a:p>
        </p:txBody>
      </p:sp>
      <p:sp>
        <p:nvSpPr>
          <p:cNvPr id="147" name=""/>
          <p:cNvSpPr/>
          <p:nvPr/>
        </p:nvSpPr>
        <p:spPr>
          <a:xfrm>
            <a:off x="1230840" y="4680000"/>
            <a:ext cx="9748440" cy="1008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turtle became so caught up in this delusion that, while looking down on his earthbound brothers, he opened his mouth to boast. The poor being’s mindless conceit made him plunge to his untimely death.</a:t>
            </a:r>
            <a:endParaRPr b="0" lang="en-PH" sz="1800" spc="-1" strike="noStrike">
              <a:latin typeface="Arial"/>
            </a:endParaRPr>
          </a:p>
        </p:txBody>
      </p:sp>
      <p:sp>
        <p:nvSpPr>
          <p:cNvPr id="148" name=""/>
          <p:cNvSpPr/>
          <p:nvPr/>
        </p:nvSpPr>
        <p:spPr>
          <a:xfrm>
            <a:off x="6552000" y="5590440"/>
            <a:ext cx="5215680" cy="528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i="1" lang="en-PH" sz="1300" spc="-1" strike="noStrike">
                <a:solidFill>
                  <a:srgbClr val="000000"/>
                </a:solidFill>
                <a:latin typeface="Lato"/>
                <a:ea typeface="DejaVu Sans"/>
              </a:rPr>
              <a:t>Source: http://www.philsites.net/folklore/stories/fable1.html</a:t>
            </a:r>
            <a:endParaRPr b="0" lang="en-PH" sz="13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
          <p:cNvSpPr/>
          <p:nvPr/>
        </p:nvSpPr>
        <p:spPr>
          <a:xfrm>
            <a:off x="4104000" y="2784600"/>
            <a:ext cx="7731360" cy="2570760"/>
          </a:xfrm>
          <a:prstGeom prst="rect">
            <a:avLst/>
          </a:prstGeom>
          <a:noFill/>
          <a:ln w="0">
            <a:noFill/>
          </a:ln>
        </p:spPr>
        <p:style>
          <a:lnRef idx="0"/>
          <a:fillRef idx="0"/>
          <a:effectRef idx="0"/>
          <a:fontRef idx="minor"/>
        </p:style>
      </p:sp>
      <p:sp>
        <p:nvSpPr>
          <p:cNvPr id="150" name=""/>
          <p:cNvSpPr/>
          <p:nvPr/>
        </p:nvSpPr>
        <p:spPr>
          <a:xfrm>
            <a:off x="3960000" y="2784600"/>
            <a:ext cx="7731360" cy="2570760"/>
          </a:xfrm>
          <a:prstGeom prst="rect">
            <a:avLst/>
          </a:prstGeom>
          <a:noFill/>
          <a:ln w="0">
            <a:noFill/>
          </a:ln>
        </p:spPr>
        <p:style>
          <a:lnRef idx="0"/>
          <a:fillRef idx="0"/>
          <a:effectRef idx="0"/>
          <a:fontRef idx="minor"/>
        </p:style>
      </p:sp>
      <p:sp>
        <p:nvSpPr>
          <p:cNvPr id="151" name=""/>
          <p:cNvSpPr/>
          <p:nvPr/>
        </p:nvSpPr>
        <p:spPr>
          <a:xfrm>
            <a:off x="3601440" y="397800"/>
            <a:ext cx="8587440" cy="858960"/>
          </a:xfrm>
          <a:prstGeom prst="rect">
            <a:avLst/>
          </a:prstGeom>
          <a:noFill/>
          <a:ln w="0">
            <a:noFill/>
          </a:ln>
        </p:spPr>
        <p:style>
          <a:lnRef idx="0"/>
          <a:fillRef idx="0"/>
          <a:effectRef idx="0"/>
          <a:fontRef idx="minor"/>
        </p:style>
      </p:sp>
      <p:sp>
        <p:nvSpPr>
          <p:cNvPr id="152" name=""/>
          <p:cNvSpPr/>
          <p:nvPr/>
        </p:nvSpPr>
        <p:spPr>
          <a:xfrm>
            <a:off x="-2340000" y="2020320"/>
            <a:ext cx="8587440" cy="858960"/>
          </a:xfrm>
          <a:prstGeom prst="rect">
            <a:avLst/>
          </a:prstGeom>
          <a:noFill/>
          <a:ln w="0">
            <a:noFill/>
          </a:ln>
        </p:spPr>
        <p:style>
          <a:lnRef idx="0"/>
          <a:fillRef idx="0"/>
          <a:effectRef idx="0"/>
          <a:fontRef idx="minor"/>
        </p:style>
      </p:sp>
      <p:sp>
        <p:nvSpPr>
          <p:cNvPr id="153" name=""/>
          <p:cNvSpPr/>
          <p:nvPr/>
        </p:nvSpPr>
        <p:spPr>
          <a:xfrm>
            <a:off x="4523040" y="2558880"/>
            <a:ext cx="7592400" cy="858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ffffff"/>
                </a:solidFill>
                <a:latin typeface="Lato"/>
                <a:ea typeface="DejaVu Sans"/>
              </a:rPr>
              <a:t>Academic Literary Writing</a:t>
            </a:r>
            <a:endParaRPr b="0" lang="en-PH" sz="3600" spc="-1" strike="noStrike">
              <a:latin typeface="Arial"/>
            </a:endParaRPr>
          </a:p>
        </p:txBody>
      </p:sp>
      <p:sp>
        <p:nvSpPr>
          <p:cNvPr id="154" name=""/>
          <p:cNvSpPr/>
          <p:nvPr/>
        </p:nvSpPr>
        <p:spPr>
          <a:xfrm>
            <a:off x="3600000" y="2821320"/>
            <a:ext cx="8629200" cy="2568600"/>
          </a:xfrm>
          <a:prstGeom prst="rect">
            <a:avLst/>
          </a:prstGeom>
          <a:noFill/>
          <a:ln w="0">
            <a:noFill/>
          </a:ln>
        </p:spPr>
        <p:style>
          <a:lnRef idx="0"/>
          <a:fillRef idx="0"/>
          <a:effectRef idx="0"/>
          <a:fontRef idx="minor"/>
        </p:style>
        <p:txBody>
          <a:bodyPr lIns="0" rIns="0" tIns="0" bIns="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55" name=""/>
          <p:cNvSpPr/>
          <p:nvPr/>
        </p:nvSpPr>
        <p:spPr>
          <a:xfrm>
            <a:off x="3600000" y="2821320"/>
            <a:ext cx="8629200" cy="2568600"/>
          </a:xfrm>
          <a:prstGeom prst="rect">
            <a:avLst/>
          </a:prstGeom>
          <a:noFill/>
          <a:ln w="0">
            <a:noFill/>
          </a:ln>
        </p:spPr>
        <p:style>
          <a:lnRef idx="0"/>
          <a:fillRef idx="0"/>
          <a:effectRef idx="0"/>
          <a:fontRef idx="minor"/>
        </p:style>
        <p:txBody>
          <a:bodyPr lIns="0" rIns="0" tIns="0" bIns="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56" name=""/>
          <p:cNvSpPr/>
          <p:nvPr/>
        </p:nvSpPr>
        <p:spPr>
          <a:xfrm>
            <a:off x="2196720" y="396000"/>
            <a:ext cx="7738560" cy="790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200" spc="-1" strike="noStrike">
                <a:solidFill>
                  <a:srgbClr val="000000"/>
                </a:solidFill>
                <a:latin typeface="Lato"/>
                <a:ea typeface="PingFang SC"/>
              </a:rPr>
              <a:t>Reading Stories from the Past</a:t>
            </a:r>
            <a:endParaRPr b="0" lang="en-PH" sz="3200" spc="-1" strike="noStrike">
              <a:latin typeface="Arial"/>
            </a:endParaRPr>
          </a:p>
        </p:txBody>
      </p:sp>
      <p:sp>
        <p:nvSpPr>
          <p:cNvPr id="157" name=""/>
          <p:cNvSpPr/>
          <p:nvPr/>
        </p:nvSpPr>
        <p:spPr>
          <a:xfrm>
            <a:off x="1022760" y="1188000"/>
            <a:ext cx="4916520" cy="7700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Analyzing Literature</a:t>
            </a:r>
            <a:endParaRPr b="0" lang="en-PH" sz="2000" spc="-1" strike="noStrike">
              <a:latin typeface="Arial"/>
            </a:endParaRPr>
          </a:p>
        </p:txBody>
      </p:sp>
      <p:sp>
        <p:nvSpPr>
          <p:cNvPr id="158" name=""/>
          <p:cNvSpPr/>
          <p:nvPr/>
        </p:nvSpPr>
        <p:spPr>
          <a:xfrm>
            <a:off x="1022760" y="1730160"/>
            <a:ext cx="10136520" cy="17971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Characters</a:t>
            </a:r>
            <a:r>
              <a:rPr b="0" lang="en-PH" sz="1800" spc="-1" strike="noStrike">
                <a:solidFill>
                  <a:srgbClr val="000000"/>
                </a:solidFill>
                <a:latin typeface="Lato"/>
                <a:ea typeface="DejaVu Sans"/>
              </a:rPr>
              <a:t> are people, animals, or imaginary creatures that take part in the story. Usually, a short narrative centers on events in the life of the </a:t>
            </a:r>
            <a:r>
              <a:rPr b="1" lang="en-PH" sz="1800" spc="-1" strike="noStrike">
                <a:solidFill>
                  <a:srgbClr val="000000"/>
                </a:solidFill>
                <a:latin typeface="Lato"/>
                <a:ea typeface="DejaVu Sans"/>
              </a:rPr>
              <a:t>main character</a:t>
            </a:r>
            <a:r>
              <a:rPr b="0" lang="en-PH" sz="1800" spc="-1" strike="noStrike">
                <a:solidFill>
                  <a:srgbClr val="000000"/>
                </a:solidFill>
                <a:latin typeface="Lato"/>
                <a:ea typeface="DejaVu Sans"/>
              </a:rPr>
              <a:t>. Other times, the writers also present how other characters think of a specific character. Meanwhile, a literary text’s </a:t>
            </a:r>
            <a:r>
              <a:rPr b="1" lang="en-PH" sz="1800" spc="-1" strike="noStrike">
                <a:solidFill>
                  <a:srgbClr val="000000"/>
                </a:solidFill>
                <a:latin typeface="Lato"/>
                <a:ea typeface="DejaVu Sans"/>
              </a:rPr>
              <a:t>theme,</a:t>
            </a:r>
            <a:r>
              <a:rPr b="0" lang="en-PH" sz="1800" spc="-1" strike="noStrike">
                <a:solidFill>
                  <a:srgbClr val="000000"/>
                </a:solidFill>
                <a:latin typeface="Lato"/>
                <a:ea typeface="DejaVu Sans"/>
              </a:rPr>
              <a:t> or the author’s message about life, can also teach readers a valuable idea. Here are some examples:</a:t>
            </a:r>
            <a:endParaRPr b="0" lang="en-PH" sz="1800" spc="-1" strike="noStrike">
              <a:latin typeface="Arial"/>
            </a:endParaRPr>
          </a:p>
        </p:txBody>
      </p:sp>
      <p:graphicFrame>
        <p:nvGraphicFramePr>
          <p:cNvPr id="159" name=""/>
          <p:cNvGraphicFramePr/>
          <p:nvPr/>
        </p:nvGraphicFramePr>
        <p:xfrm>
          <a:off x="1084320" y="3602520"/>
          <a:ext cx="9895320" cy="2122920"/>
        </p:xfrm>
        <a:graphic>
          <a:graphicData uri="http://schemas.openxmlformats.org/drawingml/2006/table">
            <a:tbl>
              <a:tblPr/>
              <a:tblGrid>
                <a:gridCol w="2959560"/>
                <a:gridCol w="6936120"/>
              </a:tblGrid>
              <a:tr h="53028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53028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53028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53244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bl>
          </a:graphicData>
        </a:graphic>
      </p:graphicFrame>
      <p:sp>
        <p:nvSpPr>
          <p:cNvPr id="160" name=""/>
          <p:cNvSpPr/>
          <p:nvPr/>
        </p:nvSpPr>
        <p:spPr>
          <a:xfrm>
            <a:off x="2160000" y="3672000"/>
            <a:ext cx="1439280" cy="411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Topic</a:t>
            </a:r>
            <a:endParaRPr b="0" lang="en-PH" sz="1800" spc="-1" strike="noStrike">
              <a:latin typeface="Arial"/>
            </a:endParaRPr>
          </a:p>
        </p:txBody>
      </p:sp>
      <p:sp>
        <p:nvSpPr>
          <p:cNvPr id="161" name=""/>
          <p:cNvSpPr/>
          <p:nvPr/>
        </p:nvSpPr>
        <p:spPr>
          <a:xfrm>
            <a:off x="7020000" y="3672000"/>
            <a:ext cx="1439280" cy="411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Theme</a:t>
            </a:r>
            <a:endParaRPr b="0" lang="en-PH" sz="1800" spc="-1" strike="noStrike">
              <a:latin typeface="Arial"/>
            </a:endParaRPr>
          </a:p>
        </p:txBody>
      </p:sp>
      <p:sp>
        <p:nvSpPr>
          <p:cNvPr id="162" name=""/>
          <p:cNvSpPr/>
          <p:nvPr/>
        </p:nvSpPr>
        <p:spPr>
          <a:xfrm>
            <a:off x="2124000" y="4211280"/>
            <a:ext cx="1799280" cy="396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Bravery</a:t>
            </a:r>
            <a:endParaRPr b="0" lang="en-PH" sz="1800" spc="-1" strike="noStrike">
              <a:latin typeface="Arial"/>
            </a:endParaRPr>
          </a:p>
        </p:txBody>
      </p:sp>
      <p:sp>
        <p:nvSpPr>
          <p:cNvPr id="163" name=""/>
          <p:cNvSpPr/>
          <p:nvPr/>
        </p:nvSpPr>
        <p:spPr>
          <a:xfrm>
            <a:off x="2052000" y="4716000"/>
            <a:ext cx="1619280" cy="396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Friendship</a:t>
            </a:r>
            <a:endParaRPr b="0" lang="en-PH" sz="1800" spc="-1" strike="noStrike">
              <a:latin typeface="Arial"/>
            </a:endParaRPr>
          </a:p>
        </p:txBody>
      </p:sp>
      <p:sp>
        <p:nvSpPr>
          <p:cNvPr id="164" name=""/>
          <p:cNvSpPr/>
          <p:nvPr/>
        </p:nvSpPr>
        <p:spPr>
          <a:xfrm>
            <a:off x="2268000" y="5255280"/>
            <a:ext cx="1079280" cy="396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Pride</a:t>
            </a:r>
            <a:endParaRPr b="0" lang="en-PH" sz="1800" spc="-1" strike="noStrike">
              <a:latin typeface="Arial"/>
            </a:endParaRPr>
          </a:p>
        </p:txBody>
      </p:sp>
      <p:sp>
        <p:nvSpPr>
          <p:cNvPr id="165" name=""/>
          <p:cNvSpPr/>
          <p:nvPr/>
        </p:nvSpPr>
        <p:spPr>
          <a:xfrm>
            <a:off x="4363200" y="4175280"/>
            <a:ext cx="6688080" cy="396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Bravery can come in both physical and mental forms.</a:t>
            </a:r>
            <a:endParaRPr b="0" lang="en-PH" sz="1800" spc="-1" strike="noStrike">
              <a:latin typeface="Arial"/>
            </a:endParaRPr>
          </a:p>
        </p:txBody>
      </p:sp>
      <p:sp>
        <p:nvSpPr>
          <p:cNvPr id="166" name=""/>
          <p:cNvSpPr/>
          <p:nvPr/>
        </p:nvSpPr>
        <p:spPr>
          <a:xfrm>
            <a:off x="4356000" y="4715280"/>
            <a:ext cx="7199280" cy="396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True friends can become one’s family.</a:t>
            </a:r>
            <a:endParaRPr b="0" lang="en-PH" sz="1800" spc="-1" strike="noStrike">
              <a:latin typeface="Arial"/>
            </a:endParaRPr>
          </a:p>
        </p:txBody>
      </p:sp>
      <p:sp>
        <p:nvSpPr>
          <p:cNvPr id="167" name=""/>
          <p:cNvSpPr/>
          <p:nvPr/>
        </p:nvSpPr>
        <p:spPr>
          <a:xfrm>
            <a:off x="4356000" y="5248080"/>
            <a:ext cx="6659280" cy="396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Too much pride can lead to a person’s downfall.</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
          <p:cNvSpPr/>
          <p:nvPr/>
        </p:nvSpPr>
        <p:spPr>
          <a:xfrm>
            <a:off x="2196720" y="756720"/>
            <a:ext cx="7738560" cy="790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200" spc="-1" strike="noStrike">
                <a:solidFill>
                  <a:srgbClr val="000000"/>
                </a:solidFill>
                <a:latin typeface="Lato"/>
                <a:ea typeface="PingFang SC"/>
              </a:rPr>
              <a:t>Reading Stories from the Past</a:t>
            </a:r>
            <a:endParaRPr b="0" lang="en-PH" sz="3200" spc="-1" strike="noStrike">
              <a:latin typeface="Arial"/>
            </a:endParaRPr>
          </a:p>
        </p:txBody>
      </p:sp>
      <p:sp>
        <p:nvSpPr>
          <p:cNvPr id="169" name=""/>
          <p:cNvSpPr/>
          <p:nvPr/>
        </p:nvSpPr>
        <p:spPr>
          <a:xfrm>
            <a:off x="1380960" y="1836000"/>
            <a:ext cx="9418320" cy="1315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themes’ topics are abstract ideas and what are said about them in the sentences in the shown table are things that we can observe or apply in real life.</a:t>
            </a:r>
            <a:endParaRPr b="0" lang="en-PH" sz="1800" spc="-1" strike="noStrike">
              <a:latin typeface="Arial"/>
            </a:endParaRPr>
          </a:p>
        </p:txBody>
      </p:sp>
      <p:sp>
        <p:nvSpPr>
          <p:cNvPr id="170" name=""/>
          <p:cNvSpPr/>
          <p:nvPr/>
        </p:nvSpPr>
        <p:spPr>
          <a:xfrm>
            <a:off x="1380960" y="2880000"/>
            <a:ext cx="9418320" cy="2556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good way to do this is to analyze what happens to the characters’ lives or the events that make up the </a:t>
            </a:r>
            <a:r>
              <a:rPr b="1" lang="en-PH" sz="1800" spc="-1" strike="noStrike">
                <a:solidFill>
                  <a:srgbClr val="000000"/>
                </a:solidFill>
                <a:latin typeface="Lato"/>
                <a:ea typeface="DejaVu Sans"/>
              </a:rPr>
              <a:t>plot</a:t>
            </a:r>
            <a:r>
              <a:rPr b="0" lang="en-PH" sz="1800" spc="-1" strike="noStrike">
                <a:solidFill>
                  <a:srgbClr val="000000"/>
                </a:solidFill>
                <a:latin typeface="Lato"/>
                <a:ea typeface="DejaVu Sans"/>
              </a:rPr>
              <a:t>. </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Sometimes, </a:t>
            </a:r>
            <a:r>
              <a:rPr b="0" lang="en-PH" sz="1800" spc="-1" strike="noStrike">
                <a:solidFill>
                  <a:srgbClr val="000000"/>
                </a:solidFill>
                <a:latin typeface="Lato"/>
                <a:ea typeface="Îèáþ"/>
              </a:rPr>
              <a:t>figurative language, such as imagery, also allows us to imagine the scenes or feel emotions that are aligned with the author’s message. </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Îèáþ"/>
              </a:rPr>
              <a:t>	</a:t>
            </a:r>
            <a:r>
              <a:rPr b="0" lang="en-PH" sz="1800" spc="-1" strike="noStrike">
                <a:solidFill>
                  <a:srgbClr val="000000"/>
                </a:solidFill>
                <a:latin typeface="Lato"/>
                <a:ea typeface="Îèáþ"/>
              </a:rPr>
              <a:t>Looking closely at these details and their effects on readers like us will help us find the story’s theme.</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
          <p:cNvSpPr/>
          <p:nvPr/>
        </p:nvSpPr>
        <p:spPr>
          <a:xfrm>
            <a:off x="2376720" y="648720"/>
            <a:ext cx="7738560" cy="790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Reading Stories from the Past</a:t>
            </a:r>
            <a:endParaRPr b="0" lang="en-PH" sz="3600" spc="-1" strike="noStrike">
              <a:latin typeface="Arial"/>
            </a:endParaRPr>
          </a:p>
        </p:txBody>
      </p:sp>
      <p:sp>
        <p:nvSpPr>
          <p:cNvPr id="172" name=""/>
          <p:cNvSpPr/>
          <p:nvPr/>
        </p:nvSpPr>
        <p:spPr>
          <a:xfrm>
            <a:off x="1248120" y="1816920"/>
            <a:ext cx="415224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Using Idioms Properly</a:t>
            </a:r>
            <a:endParaRPr b="0" lang="en-PH" sz="2000" spc="-1" strike="noStrike">
              <a:latin typeface="Arial"/>
            </a:endParaRPr>
          </a:p>
        </p:txBody>
      </p:sp>
      <p:sp>
        <p:nvSpPr>
          <p:cNvPr id="173" name=""/>
          <p:cNvSpPr/>
          <p:nvPr/>
        </p:nvSpPr>
        <p:spPr>
          <a:xfrm>
            <a:off x="1248120" y="2448360"/>
            <a:ext cx="9731160" cy="284688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In “The Boastful Turtle,” you encountered idioms , such as:</a:t>
            </a: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i="1" lang="en-PH" sz="1800" spc="-1" strike="noStrike">
                <a:solidFill>
                  <a:srgbClr val="000000"/>
                </a:solidFill>
                <a:latin typeface="Lato"/>
                <a:ea typeface="DejaVu Sans"/>
              </a:rPr>
              <a:t>call out</a:t>
            </a:r>
            <a:r>
              <a:rPr b="0" lang="en-PH" sz="1800" spc="-1" strike="noStrike">
                <a:solidFill>
                  <a:srgbClr val="000000"/>
                </a:solidFill>
                <a:latin typeface="Lato"/>
                <a:ea typeface="DejaVu Sans"/>
              </a:rPr>
              <a:t> or “to shout and get someone’s attention ” and </a:t>
            </a:r>
            <a:endParaRPr b="0" lang="en-PH" sz="1800" spc="-1" strike="noStrike">
              <a:latin typeface="Arial"/>
            </a:endParaRPr>
          </a:p>
          <a:p>
            <a:pPr algn="just">
              <a:lnSpc>
                <a:spcPct val="100000"/>
              </a:lnSpc>
              <a:buNone/>
            </a:pPr>
            <a:r>
              <a:rPr b="0" i="1" lang="en-PH" sz="1800" spc="-1" strike="noStrike">
                <a:solidFill>
                  <a:srgbClr val="000000"/>
                </a:solidFill>
                <a:latin typeface="Lato"/>
                <a:ea typeface="DejaVu Sans"/>
              </a:rPr>
              <a:t>	</a:t>
            </a:r>
            <a:r>
              <a:rPr b="0" i="1" lang="en-PH" sz="1800" spc="-1" strike="noStrike">
                <a:solidFill>
                  <a:srgbClr val="000000"/>
                </a:solidFill>
                <a:latin typeface="Lato"/>
                <a:ea typeface="DejaVu Sans"/>
              </a:rPr>
              <a:t>	</a:t>
            </a:r>
            <a:r>
              <a:rPr b="0" i="1" lang="en-PH" sz="1800" spc="-1" strike="noStrike">
                <a:solidFill>
                  <a:srgbClr val="000000"/>
                </a:solidFill>
                <a:latin typeface="Lato"/>
                <a:ea typeface="DejaVu Sans"/>
              </a:rPr>
              <a:t>	</a:t>
            </a:r>
            <a:r>
              <a:rPr b="0" i="1" lang="en-PH" sz="1800" spc="-1" strike="noStrike">
                <a:solidFill>
                  <a:srgbClr val="000000"/>
                </a:solidFill>
                <a:latin typeface="Lato"/>
                <a:ea typeface="DejaVu Sans"/>
              </a:rPr>
              <a:t> </a:t>
            </a:r>
            <a:r>
              <a:rPr b="0" i="1" lang="en-PH" sz="1800" spc="-1" strike="noStrike">
                <a:solidFill>
                  <a:srgbClr val="000000"/>
                </a:solidFill>
                <a:latin typeface="Lato"/>
                <a:ea typeface="Îèáþ"/>
              </a:rPr>
              <a:t>fly off</a:t>
            </a:r>
            <a:r>
              <a:rPr b="0" lang="en-PH" sz="1800" spc="-1" strike="noStrike">
                <a:solidFill>
                  <a:srgbClr val="000000"/>
                </a:solidFill>
                <a:latin typeface="Lato"/>
                <a:ea typeface="Îèáþ"/>
              </a:rPr>
              <a:t> , which means “to leave in a hurry.” </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Îèáþ"/>
              </a:rPr>
              <a:t>	</a:t>
            </a:r>
            <a:r>
              <a:rPr b="0" lang="en-PH" sz="1800" spc="-1" strike="noStrike">
                <a:solidFill>
                  <a:srgbClr val="000000"/>
                </a:solidFill>
                <a:latin typeface="Lato"/>
                <a:ea typeface="Îèáþ"/>
              </a:rPr>
              <a:t>Idioms like these are called </a:t>
            </a:r>
            <a:r>
              <a:rPr b="1" lang="en-PH" sz="1800" spc="-1" strike="noStrike">
                <a:solidFill>
                  <a:srgbClr val="000000"/>
                </a:solidFill>
                <a:latin typeface="Lato"/>
                <a:ea typeface="Îèáþ"/>
              </a:rPr>
              <a:t>phrasal verbs</a:t>
            </a:r>
            <a:r>
              <a:rPr b="0" lang="en-PH" sz="1800" spc="-1" strike="noStrike">
                <a:solidFill>
                  <a:srgbClr val="000000"/>
                </a:solidFill>
                <a:latin typeface="Lato"/>
                <a:ea typeface="Îèáþ"/>
              </a:rPr>
              <a:t> (verb + preposition). When you take a phrasal verb apart , you will be left with a single verb and a preposition that are not directly related to what the original phrasal verb means.</a:t>
            </a:r>
            <a:endParaRPr b="0" lang="en-PH" sz="1800" spc="-1" strike="noStrike">
              <a:latin typeface="Arial"/>
            </a:endParaRPr>
          </a:p>
        </p:txBody>
      </p:sp>
      <p:sp>
        <p:nvSpPr>
          <p:cNvPr id="174" name=""/>
          <p:cNvSpPr/>
          <p:nvPr/>
        </p:nvSpPr>
        <p:spPr>
          <a:xfrm>
            <a:off x="1685520" y="5068080"/>
            <a:ext cx="968976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How would you compare the phrasal verbs with their equivalent phrases?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
          <p:cNvSpPr/>
          <p:nvPr/>
        </p:nvSpPr>
        <p:spPr>
          <a:xfrm>
            <a:off x="2304720" y="540720"/>
            <a:ext cx="7738560" cy="790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Reading Stories from the Past</a:t>
            </a:r>
            <a:endParaRPr b="0" lang="en-PH" sz="3600" spc="-1" strike="noStrike">
              <a:latin typeface="Arial"/>
            </a:endParaRPr>
          </a:p>
        </p:txBody>
      </p:sp>
      <p:sp>
        <p:nvSpPr>
          <p:cNvPr id="176" name=""/>
          <p:cNvSpPr/>
          <p:nvPr/>
        </p:nvSpPr>
        <p:spPr>
          <a:xfrm>
            <a:off x="1080000" y="2121120"/>
            <a:ext cx="10079280" cy="15141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two differ in terms of formality. Phrasal verbs are colloquial, they sound more natural to us. However, they are often used for casual communication. That is why in literary texts, using phrasal verbs can add humor or make a story feel light. Of course, you do not avoid phrasal verbs. Just use them when appropriate.</a:t>
            </a:r>
            <a:endParaRPr b="0" lang="en-PH" sz="1800" spc="-1" strike="noStrike">
              <a:latin typeface="Arial"/>
            </a:endParaRPr>
          </a:p>
        </p:txBody>
      </p:sp>
      <p:sp>
        <p:nvSpPr>
          <p:cNvPr id="177" name=""/>
          <p:cNvSpPr/>
          <p:nvPr/>
        </p:nvSpPr>
        <p:spPr>
          <a:xfrm>
            <a:off x="1077120" y="1512000"/>
            <a:ext cx="972216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Phrasal verbs and their equivalent phrases</a:t>
            </a:r>
            <a:endParaRPr b="0" lang="en-PH" sz="1800" spc="-1" strike="noStrike">
              <a:latin typeface="Arial"/>
            </a:endParaRPr>
          </a:p>
        </p:txBody>
      </p:sp>
      <p:sp>
        <p:nvSpPr>
          <p:cNvPr id="178" name=""/>
          <p:cNvSpPr/>
          <p:nvPr/>
        </p:nvSpPr>
        <p:spPr>
          <a:xfrm>
            <a:off x="1080000" y="3559680"/>
            <a:ext cx="9899280" cy="34596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3"/>
              </a:spcBef>
              <a:spcAft>
                <a:spcPts val="283"/>
              </a:spcAft>
              <a:buNone/>
            </a:pPr>
            <a:r>
              <a:rPr b="1" lang="en-PH" sz="1800" spc="-1" strike="noStrike">
                <a:solidFill>
                  <a:srgbClr val="000000"/>
                </a:solidFill>
                <a:latin typeface="Lato"/>
                <a:ea typeface="DejaVu Sans"/>
              </a:rPr>
              <a:t>In summary:</a:t>
            </a:r>
            <a:endParaRPr b="0" lang="en-PH" sz="1800" spc="-1" strike="noStrike">
              <a:latin typeface="Arial"/>
            </a:endParaRPr>
          </a:p>
          <a:p>
            <a:pPr algn="just">
              <a:lnSpc>
                <a:spcPct val="100000"/>
              </a:lnSpc>
              <a:spcBef>
                <a:spcPts val="283"/>
              </a:spcBef>
              <a:spcAft>
                <a:spcPts val="283"/>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Philippine folk narratives can teach us the values that our people hold on to.</a:t>
            </a:r>
            <a:endParaRPr b="0" lang="en-PH" sz="1800" spc="-1" strike="noStrike">
              <a:latin typeface="Arial"/>
            </a:endParaRPr>
          </a:p>
          <a:p>
            <a:pPr algn="just">
              <a:lnSpc>
                <a:spcPct val="100000"/>
              </a:lnSpc>
              <a:spcBef>
                <a:spcPts val="283"/>
              </a:spcBef>
              <a:spcAft>
                <a:spcPts val="283"/>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Authors use literary elements like characters, plot, and theme, and other techniques , such          as lines and imagery , to show an idea.</a:t>
            </a:r>
            <a:endParaRPr b="0" lang="en-PH" sz="1800" spc="-1" strike="noStrike">
              <a:latin typeface="Arial"/>
            </a:endParaRPr>
          </a:p>
          <a:p>
            <a:pPr algn="just">
              <a:lnSpc>
                <a:spcPct val="100000"/>
              </a:lnSpc>
              <a:spcBef>
                <a:spcPts val="283"/>
              </a:spcBef>
              <a:spcAft>
                <a:spcPts val="283"/>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Phrasal verbs are good alternatives to some formal words or phrases but should only be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used when the text allows for colloquial expressions.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2622</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2023-07-10T13:36:42Z</dcterms:modified>
  <cp:revision>147</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