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83552553-7505-4E2E-8C04-822B350FDC2B}"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91821CC-B41D-41EA-B2B4-16322F2700CE}"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DB06A2A9-8FCE-443D-B16A-BD102D65DC35}"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96A6DF27-137B-4630-BA6E-93745728D3A1}"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0104E96B-C93F-4550-89C1-A688E7D4DEB0}"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DF30C61-9E22-4EC0-A13C-84A088B8C0F6}"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560BCC8C-C80F-4BF2-A940-8DD9F75B4B95}"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C4EF3EA-5FA0-4214-A471-B8726624AE71}"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B8CA2C4D-FDC9-408C-94B5-30DD9679FE27}"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EEEB4587-1274-4FA4-BC2B-DA2C0C1E7B9F}"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0A4A5A5-FAA5-4801-BD86-41E579654D2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638F2CB-42F1-49F2-8CFB-8A503B45FD31}"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85D6F55-E094-4FEA-A96A-05230D7E3B2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5D75B7E-9C4F-4725-841A-E660048D9ABB}"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F3120A66-E0AF-4346-AB8B-84DB3BF76EA1}"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16A6FFE5-B66A-456C-B50F-ABAA878FDADD}"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BF36EC4B-AFDC-40DC-8787-36286DABC20F}"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CAAD3297-D14D-4B17-883D-A2250EA5FAC6}"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BEBC1CD-32B8-43FE-A9AB-B31BDEF5A1EC}"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D1113212-CB54-4132-B9F4-87D051700FFF}"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264CD06-896E-477E-B71A-3B1D2CCFC1B7}"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71CA9D1-6165-4182-93BD-94707A848FEA}"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BE6EE888-3F0F-4D83-800F-33063B86760C}"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D4822261-8DEE-483F-92FE-FEC9A1E5BD2E}"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B82F53F-ADA3-443D-AFE4-629DB3DF3AE3}"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5E69D8BB-5F4C-4707-A40F-08BC14D0694B}"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168179E8-9723-4352-97CF-454E2DEF69AA}"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E510E442-78FB-4E8A-86B7-FB80E7B3D097}"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F6A50E74-7105-4A6B-AAA0-B7738756BE07}"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D797252D-E3BF-4BE3-803B-8CA0FB871E90}"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DFB3A9C-181F-4E8A-A2B5-3EB34375A06D}"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A9893E3-5D67-4DCB-8637-56A25E68BF0C}"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4559601E-548F-423F-842E-E08129C9C68D}"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BC2478E-52C8-4025-858A-240F142B2523}"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523DA52-A0E7-4902-87B4-B64426055251}"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2BADC9F-F972-467C-8A11-4435ACD746F9}"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560" cy="684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440" cy="2782440"/>
          </a:xfrm>
          <a:prstGeom prst="rect">
            <a:avLst/>
          </a:prstGeom>
          <a:ln w="0">
            <a:noFill/>
          </a:ln>
        </p:spPr>
      </p:pic>
      <p:sp>
        <p:nvSpPr>
          <p:cNvPr id="2" name="Rectangle 5"/>
          <p:cNvSpPr/>
          <p:nvPr/>
        </p:nvSpPr>
        <p:spPr>
          <a:xfrm>
            <a:off x="3487320" y="1475280"/>
            <a:ext cx="8687880" cy="3845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7880" cy="3675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240" cy="34848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6640" cy="3484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346A8B7B-BF51-4B4C-B244-BA1BA461C952}"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6640" cy="34848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560" cy="618480"/>
          </a:xfrm>
          <a:prstGeom prst="rect">
            <a:avLst/>
          </a:prstGeom>
          <a:ln w="0">
            <a:noFill/>
          </a:ln>
        </p:spPr>
      </p:pic>
      <p:sp>
        <p:nvSpPr>
          <p:cNvPr id="46" name="Rectangle 7"/>
          <p:cNvSpPr/>
          <p:nvPr/>
        </p:nvSpPr>
        <p:spPr>
          <a:xfrm>
            <a:off x="10868760" y="0"/>
            <a:ext cx="954000" cy="954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080" cy="1018080"/>
          </a:xfrm>
          <a:prstGeom prst="rect">
            <a:avLst/>
          </a:prstGeom>
          <a:ln w="0">
            <a:noFill/>
          </a:ln>
        </p:spPr>
      </p:pic>
      <p:sp>
        <p:nvSpPr>
          <p:cNvPr id="48" name="TextBox 9"/>
          <p:cNvSpPr/>
          <p:nvPr/>
        </p:nvSpPr>
        <p:spPr>
          <a:xfrm>
            <a:off x="185400" y="6362280"/>
            <a:ext cx="467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240" cy="34848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6640" cy="34848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45C90A4A-598B-4582-AA84-D33D6AFDB887}"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6640" cy="34848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599880" cy="3368160"/>
          </a:xfrm>
          <a:prstGeom prst="rect">
            <a:avLst/>
          </a:prstGeom>
          <a:ln w="12700">
            <a:noFill/>
          </a:ln>
        </p:spPr>
      </p:pic>
      <p:sp>
        <p:nvSpPr>
          <p:cNvPr id="92" name="PlaceHolder 1"/>
          <p:cNvSpPr>
            <a:spLocks noGrp="1"/>
          </p:cNvSpPr>
          <p:nvPr>
            <p:ph type="ftr" idx="7"/>
          </p:nvPr>
        </p:nvSpPr>
        <p:spPr>
          <a:xfrm>
            <a:off x="4038480" y="6356520"/>
            <a:ext cx="4098240" cy="34848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6640" cy="3484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C119ABC8-AEE1-4DAD-A961-44CD83BC2984}"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6640" cy="34848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3800" cy="212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Ang Katipunan</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Rectangle 15"/>
          <p:cNvSpPr/>
          <p:nvPr/>
        </p:nvSpPr>
        <p:spPr>
          <a:xfrm>
            <a:off x="-113040" y="552240"/>
            <a:ext cx="3888720" cy="65124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6" name="Rectangle 192"/>
          <p:cNvSpPr/>
          <p:nvPr/>
        </p:nvSpPr>
        <p:spPr>
          <a:xfrm>
            <a:off x="540000" y="231480"/>
            <a:ext cx="10130760" cy="1196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67" name="Rectangle 194"/>
          <p:cNvSpPr/>
          <p:nvPr/>
        </p:nvSpPr>
        <p:spPr>
          <a:xfrm>
            <a:off x="720000" y="1496160"/>
            <a:ext cx="10968840" cy="691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8" name=""/>
          <p:cNvSpPr/>
          <p:nvPr/>
        </p:nvSpPr>
        <p:spPr>
          <a:xfrm>
            <a:off x="720000" y="1694520"/>
            <a:ext cx="10559880" cy="28461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ea typeface="Arial;Arial"/>
              </a:rPr>
              <a:t>I. Panuto: Suriing mabuti ang sumusunod na pahayag at isulat ang </a:t>
            </a:r>
            <a:r>
              <a:rPr b="1" lang="en-PH" sz="1800" spc="-1" strike="noStrike">
                <a:solidFill>
                  <a:srgbClr val="000000"/>
                </a:solidFill>
                <a:latin typeface="Lato"/>
                <a:ea typeface="Arial;Arial"/>
              </a:rPr>
              <a:t>Tama </a:t>
            </a:r>
            <a:r>
              <a:rPr b="0" lang="en-PH" sz="1800" spc="-1" strike="noStrike">
                <a:solidFill>
                  <a:srgbClr val="000000"/>
                </a:solidFill>
                <a:latin typeface="Lato"/>
                <a:ea typeface="Arial;Arial"/>
              </a:rPr>
              <a:t>kung ang pangungusap ay wasto at </a:t>
            </a:r>
            <a:r>
              <a:rPr b="1" lang="en-PH" sz="1800" spc="-1" strike="noStrike">
                <a:solidFill>
                  <a:srgbClr val="000000"/>
                </a:solidFill>
                <a:latin typeface="Lato"/>
                <a:ea typeface="Arial;Arial"/>
              </a:rPr>
              <a:t>Mali </a:t>
            </a:r>
            <a:r>
              <a:rPr b="0" lang="en-PH" sz="1800" spc="-1" strike="noStrike">
                <a:solidFill>
                  <a:srgbClr val="000000"/>
                </a:solidFill>
                <a:latin typeface="Lato"/>
                <a:ea typeface="Arial;Arial"/>
              </a:rPr>
              <a:t>naman kung hindi wasto. </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Arial;Arial"/>
              </a:rPr>
              <a:t>1. Katipun ang tawag sa mga pangalawang kasapi ng Katipunan.</a:t>
            </a: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Arial;Arial"/>
              </a:rPr>
              <a:t>2. Bayani ang tawag sa nasa ikatlong baitang na may senyas na Rizal.</a:t>
            </a: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Arial;Arial"/>
              </a:rPr>
              <a:t>3. Anak ng Bayan ang senyas na ginagagamit ng nasa ikalawang baitang ng Katipunan . </a:t>
            </a: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Arial;Arial"/>
              </a:rPr>
              <a:t>4. Ang mga kasapi ay tinatanggap sa pamamagitan ng sistemang patatsulok o </a:t>
            </a:r>
            <a:r>
              <a:rPr b="0" i="1" lang="en-PH" sz="1800" spc="-1" strike="noStrike">
                <a:solidFill>
                  <a:srgbClr val="000000"/>
                </a:solidFill>
                <a:latin typeface="Lato"/>
                <a:ea typeface="Arial;Arial"/>
              </a:rPr>
              <a:t>triangle system</a:t>
            </a:r>
            <a:r>
              <a:rPr b="0" lang="en-PH" sz="1800" spc="-1" strike="noStrike">
                <a:solidFill>
                  <a:srgbClr val="000000"/>
                </a:solidFill>
                <a:latin typeface="Lato"/>
                <a:ea typeface="Arial;Arial"/>
              </a:rPr>
              <a:t>. </a:t>
            </a: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Arial;Arial"/>
              </a:rPr>
              <a:t>5. Ang ipinairal na sistema ng pagsapi sa Katipunan ay hango sa sistema ng Mason o samahan o kapatiran.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Rectangle 3"/>
          <p:cNvSpPr/>
          <p:nvPr/>
        </p:nvSpPr>
        <p:spPr>
          <a:xfrm>
            <a:off x="-113040" y="552240"/>
            <a:ext cx="5725800" cy="65124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0" name="Rectangle 4"/>
          <p:cNvSpPr/>
          <p:nvPr/>
        </p:nvSpPr>
        <p:spPr>
          <a:xfrm>
            <a:off x="540000" y="231480"/>
            <a:ext cx="10130760" cy="1196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71" name="Rectangle 5"/>
          <p:cNvSpPr/>
          <p:nvPr/>
        </p:nvSpPr>
        <p:spPr>
          <a:xfrm>
            <a:off x="720000" y="1496160"/>
            <a:ext cx="10968840" cy="691920"/>
          </a:xfrm>
          <a:prstGeom prst="rect">
            <a:avLst/>
          </a:prstGeom>
          <a:noFill/>
          <a:ln w="0">
            <a:noFill/>
          </a:ln>
        </p:spPr>
        <p:style>
          <a:lnRef idx="0"/>
          <a:fillRef idx="0"/>
          <a:effectRef idx="0"/>
          <a:fontRef idx="minor"/>
        </p:style>
        <p:txBody>
          <a:bodyPr lIns="90000" rIns="90000" tIns="45000" bIns="45000" anchor="t">
            <a:noAutofit/>
          </a:bodyPr>
          <a:p>
            <a:endParaRPr b="0" lang="en-PH" sz="1800" spc="-1" strike="noStrike">
              <a:solidFill>
                <a:srgbClr val="000000"/>
              </a:solidFill>
              <a:latin typeface="Arial"/>
              <a:ea typeface="DejaVu Sans"/>
            </a:endParaRPr>
          </a:p>
        </p:txBody>
      </p:sp>
      <p:sp>
        <p:nvSpPr>
          <p:cNvPr id="172" name=""/>
          <p:cNvSpPr/>
          <p:nvPr/>
        </p:nvSpPr>
        <p:spPr>
          <a:xfrm>
            <a:off x="720000" y="1694520"/>
            <a:ext cx="10559880" cy="28461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pPr>
            <a:r>
              <a:rPr b="0" lang="en-PH" sz="1800" spc="-1" strike="noStrike">
                <a:solidFill>
                  <a:srgbClr val="000000"/>
                </a:solidFill>
                <a:latin typeface="Lato"/>
                <a:ea typeface="Arial;Arial"/>
              </a:rPr>
              <a:t>1. Mali</a:t>
            </a:r>
            <a:endParaRPr b="0" lang="en-PH" sz="1800" spc="-1" strike="noStrike">
              <a:solidFill>
                <a:srgbClr val="000000"/>
              </a:solidFill>
              <a:latin typeface="Arial"/>
              <a:ea typeface="PingFang SC"/>
            </a:endParaRPr>
          </a:p>
          <a:p>
            <a:pPr algn="just">
              <a:lnSpc>
                <a:spcPct val="100000"/>
              </a:lnSpc>
              <a:spcBef>
                <a:spcPts val="283"/>
              </a:spcBef>
              <a:spcAft>
                <a:spcPts val="283"/>
              </a:spcAft>
            </a:pPr>
            <a:r>
              <a:rPr b="0" lang="en-PH" sz="1800" spc="-1" strike="noStrike">
                <a:solidFill>
                  <a:srgbClr val="000000"/>
                </a:solidFill>
                <a:latin typeface="Lato"/>
                <a:ea typeface="Arial;Arial"/>
              </a:rPr>
              <a:t>2. Tama</a:t>
            </a:r>
            <a:endParaRPr b="0" lang="en-PH" sz="1800" spc="-1" strike="noStrike">
              <a:solidFill>
                <a:srgbClr val="000000"/>
              </a:solidFill>
              <a:latin typeface="Arial"/>
              <a:ea typeface="PingFang SC"/>
            </a:endParaRPr>
          </a:p>
          <a:p>
            <a:pPr algn="just">
              <a:lnSpc>
                <a:spcPct val="100000"/>
              </a:lnSpc>
              <a:spcBef>
                <a:spcPts val="283"/>
              </a:spcBef>
              <a:spcAft>
                <a:spcPts val="283"/>
              </a:spcAft>
            </a:pPr>
            <a:r>
              <a:rPr b="0" lang="en-PH" sz="1800" spc="-1" strike="noStrike">
                <a:solidFill>
                  <a:srgbClr val="000000"/>
                </a:solidFill>
                <a:latin typeface="Lato"/>
                <a:ea typeface="Arial;Arial"/>
              </a:rPr>
              <a:t>3. Mali</a:t>
            </a:r>
            <a:endParaRPr b="0" lang="en-PH" sz="1800" spc="-1" strike="noStrike">
              <a:solidFill>
                <a:srgbClr val="000000"/>
              </a:solidFill>
              <a:latin typeface="Arial"/>
              <a:ea typeface="PingFang SC"/>
            </a:endParaRPr>
          </a:p>
          <a:p>
            <a:pPr algn="just">
              <a:lnSpc>
                <a:spcPct val="100000"/>
              </a:lnSpc>
              <a:spcBef>
                <a:spcPts val="283"/>
              </a:spcBef>
              <a:spcAft>
                <a:spcPts val="283"/>
              </a:spcAft>
            </a:pPr>
            <a:r>
              <a:rPr b="0" lang="en-PH" sz="1800" spc="-1" strike="noStrike">
                <a:solidFill>
                  <a:srgbClr val="000000"/>
                </a:solidFill>
                <a:latin typeface="Lato"/>
                <a:ea typeface="Arial;Arial"/>
              </a:rPr>
              <a:t>4. Tama</a:t>
            </a:r>
            <a:endParaRPr b="0" lang="en-PH" sz="1800" spc="-1" strike="noStrike">
              <a:solidFill>
                <a:srgbClr val="000000"/>
              </a:solidFill>
              <a:latin typeface="Arial"/>
              <a:ea typeface="PingFang SC"/>
            </a:endParaRPr>
          </a:p>
          <a:p>
            <a:pPr algn="just">
              <a:lnSpc>
                <a:spcPct val="100000"/>
              </a:lnSpc>
              <a:spcBef>
                <a:spcPts val="283"/>
              </a:spcBef>
              <a:spcAft>
                <a:spcPts val="283"/>
              </a:spcAft>
            </a:pPr>
            <a:r>
              <a:rPr b="0" lang="en-PH" sz="1800" spc="-1" strike="noStrike">
                <a:solidFill>
                  <a:srgbClr val="000000"/>
                </a:solidFill>
                <a:latin typeface="Lato"/>
                <a:ea typeface="Arial;Arial"/>
              </a:rPr>
              <a:t>5. Tama</a:t>
            </a:r>
            <a:endParaRPr b="0" lang="en-PH" sz="1800" spc="-1" strike="noStrike">
              <a:solidFill>
                <a:srgbClr val="000000"/>
              </a:solidFill>
              <a:latin typeface="Arial"/>
              <a:ea typeface="PingFang SC"/>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12"/>
          <p:cNvSpPr/>
          <p:nvPr/>
        </p:nvSpPr>
        <p:spPr>
          <a:xfrm>
            <a:off x="-113040" y="532080"/>
            <a:ext cx="448272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14"/>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Katipunan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908280" y="1784880"/>
            <a:ext cx="10313640" cy="40212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Hindi nagtagumpay ang mga propagandista sa layuning baguhin ang pamamahala ng mga Espanyol sa Pilipinas sa mapayapang paraan.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Hinatulan ng kamatayan sa pamamagitan ng </a:t>
            </a:r>
            <a:r>
              <a:rPr b="0" i="1" lang="en-PH" sz="1800" spc="-1" strike="noStrike">
                <a:solidFill>
                  <a:srgbClr val="000000"/>
                </a:solidFill>
                <a:latin typeface="Lato"/>
                <a:ea typeface="Arial;Arial"/>
              </a:rPr>
              <a:t>firing squad</a:t>
            </a:r>
            <a:r>
              <a:rPr b="0" lang="en-PH" sz="1800" spc="-1" strike="noStrike">
                <a:solidFill>
                  <a:srgbClr val="000000"/>
                </a:solidFill>
                <a:latin typeface="Lato"/>
                <a:ea typeface="Arial;Arial"/>
              </a:rPr>
              <a:t> ng mga Espanyol si Jose Rizal, nag-alab ang diwang makabayan sa dibdib ng mga Pilipino. Nabuksan ang kanilang isipan na kailangang gumamit ng dahas upang makalaya sa mga Espanyol.</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Itinatag ang samahang tinawag na </a:t>
            </a:r>
            <a:r>
              <a:rPr b="1" lang="en-PH" sz="1800" spc="-1" strike="noStrike">
                <a:solidFill>
                  <a:srgbClr val="000000"/>
                </a:solidFill>
                <a:latin typeface="Lato"/>
                <a:ea typeface="Arial;Arial"/>
              </a:rPr>
              <a:t>Kataastaasan, Kagalanggalangang Katipunan ng mga Anak ng Bayan (KKK)</a:t>
            </a:r>
            <a:r>
              <a:rPr b="0" lang="en-PH" sz="1800" spc="-1" strike="noStrike">
                <a:solidFill>
                  <a:srgbClr val="000000"/>
                </a:solidFill>
                <a:latin typeface="Lato"/>
                <a:ea typeface="Arial;Arial"/>
              </a:rPr>
              <a:t> o </a:t>
            </a:r>
            <a:r>
              <a:rPr b="1" lang="en-PH" sz="1800" spc="-1" strike="noStrike">
                <a:solidFill>
                  <a:srgbClr val="000000"/>
                </a:solidFill>
                <a:latin typeface="Lato"/>
                <a:ea typeface="Arial;Arial"/>
              </a:rPr>
              <a:t>Katipunan</a:t>
            </a:r>
            <a:r>
              <a:rPr b="0" lang="en-PH" sz="1800" spc="-1" strike="noStrike">
                <a:solidFill>
                  <a:srgbClr val="000000"/>
                </a:solidFill>
                <a:latin typeface="Lato"/>
                <a:ea typeface="Arial;Arial"/>
              </a:rPr>
              <a:t>. Ginamit nila ang kanilang dugo sa paglagda at pagrehistro ng mga kasapi. Ito rin ang naging tanda ng kanilang pagsanib sa samahan.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1"/>
          <p:cNvSpPr/>
          <p:nvPr/>
        </p:nvSpPr>
        <p:spPr>
          <a:xfrm>
            <a:off x="-113040" y="532080"/>
            <a:ext cx="448272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2"/>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Katipunan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908280" y="1784880"/>
            <a:ext cx="10313640" cy="40212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Magmula nang itatag ni </a:t>
            </a:r>
            <a:r>
              <a:rPr b="1" lang="en-PH" sz="1800" spc="-1" strike="noStrike">
                <a:solidFill>
                  <a:srgbClr val="000000"/>
                </a:solidFill>
                <a:latin typeface="Lato"/>
                <a:ea typeface="Arial;Arial"/>
              </a:rPr>
              <a:t>Bonifacio</a:t>
            </a:r>
            <a:r>
              <a:rPr b="0" lang="en-PH" sz="1800" spc="-1" strike="noStrike">
                <a:solidFill>
                  <a:srgbClr val="000000"/>
                </a:solidFill>
                <a:latin typeface="Lato"/>
                <a:ea typeface="Arial;Arial"/>
              </a:rPr>
              <a:t> ang Katipunan hanggang sa sumiklab ang himagsikan, siya ang kinilalang</a:t>
            </a:r>
            <a:r>
              <a:rPr b="1" lang="en-PH" sz="1800" spc="-1" strike="noStrike">
                <a:solidFill>
                  <a:srgbClr val="000000"/>
                </a:solidFill>
                <a:latin typeface="Lato"/>
                <a:ea typeface="Arial;Arial"/>
              </a:rPr>
              <a:t> tunay na kaluluwa ng kilusang may layuning hanguin ang bayan sa pagkakaalipin. </a:t>
            </a:r>
            <a:r>
              <a:rPr b="0" lang="en-PH" sz="1800" spc="-1" strike="noStrike">
                <a:solidFill>
                  <a:srgbClr val="000000"/>
                </a:solidFill>
                <a:latin typeface="Lato"/>
                <a:ea typeface="Arial;Arial"/>
              </a:rPr>
              <a:t>Itinanghal siyang bayani sa pagtataguyod ng pagkakaroon ng kalayaan ng ating bansa. Nakilala rin siya bilang </a:t>
            </a:r>
            <a:r>
              <a:rPr b="1" lang="en-PH" sz="1800" spc="-1" strike="noStrike">
                <a:solidFill>
                  <a:srgbClr val="000000"/>
                </a:solidFill>
                <a:latin typeface="Lato"/>
                <a:ea typeface="Arial;Arial"/>
              </a:rPr>
              <a:t>“Ama ng Katipunan” at “Ang Supremo.”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Si </a:t>
            </a:r>
            <a:r>
              <a:rPr b="1" lang="en-PH" sz="1800" spc="-1" strike="noStrike">
                <a:solidFill>
                  <a:srgbClr val="000000"/>
                </a:solidFill>
                <a:latin typeface="Lato"/>
                <a:ea typeface="Arial;Arial"/>
              </a:rPr>
              <a:t>Emilio Jacinto</a:t>
            </a:r>
            <a:r>
              <a:rPr b="0" lang="en-PH" sz="1800" spc="-1" strike="noStrike">
                <a:solidFill>
                  <a:srgbClr val="000000"/>
                </a:solidFill>
                <a:latin typeface="Lato"/>
                <a:ea typeface="Arial;Arial"/>
              </a:rPr>
              <a:t> ay ang kanang kamay ni Bonifacio at kinilalang </a:t>
            </a:r>
            <a:r>
              <a:rPr b="1" lang="en-PH" sz="1800" spc="-1" strike="noStrike">
                <a:solidFill>
                  <a:srgbClr val="000000"/>
                </a:solidFill>
                <a:latin typeface="Lato"/>
                <a:ea typeface="Arial;Arial"/>
              </a:rPr>
              <a:t>“Utak ng Katipunan.”</a:t>
            </a:r>
            <a:r>
              <a:rPr b="0" lang="en-PH" sz="1800" spc="-1" strike="noStrike">
                <a:solidFill>
                  <a:srgbClr val="000000"/>
                </a:solidFill>
                <a:latin typeface="Lato"/>
                <a:ea typeface="Arial;Arial"/>
              </a:rPr>
              <a:t> Siya ay 18 taong gulang lamang nang sumanib sa Katipunan. Ang kaniyang </a:t>
            </a:r>
            <a:r>
              <a:rPr b="1" lang="en-PH" sz="1800" spc="-1" strike="noStrike">
                <a:solidFill>
                  <a:srgbClr val="000000"/>
                </a:solidFill>
                <a:latin typeface="Lato"/>
                <a:ea typeface="Arial;Arial"/>
              </a:rPr>
              <a:t>Kartilya ng Katipunan</a:t>
            </a:r>
            <a:r>
              <a:rPr b="0" lang="en-PH" sz="1800" spc="-1" strike="noStrike">
                <a:solidFill>
                  <a:srgbClr val="000000"/>
                </a:solidFill>
                <a:latin typeface="Lato"/>
                <a:ea typeface="Arial;Arial"/>
              </a:rPr>
              <a:t> ay naglalaman ng mga batas at prinsipyo ng Katipunan at nagsilbing gabay para sa mga kasapi nito.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8"/>
          <p:cNvSpPr/>
          <p:nvPr/>
        </p:nvSpPr>
        <p:spPr>
          <a:xfrm>
            <a:off x="-113040" y="532080"/>
            <a:ext cx="448272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9"/>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Katipunan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908280" y="1640880"/>
            <a:ext cx="3346200" cy="487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i="1" lang="en-PH" sz="1800" spc="-1" strike="noStrike">
                <a:solidFill>
                  <a:srgbClr val="000000"/>
                </a:solidFill>
                <a:latin typeface="Lato"/>
                <a:ea typeface="Arial;Arial"/>
              </a:rPr>
              <a:t>Ang mga Katipunero:</a:t>
            </a:r>
            <a:endParaRPr b="0" lang="en-PH" sz="1800" spc="-1" strike="noStrike">
              <a:solidFill>
                <a:srgbClr val="000000"/>
              </a:solidFill>
              <a:latin typeface="Arial"/>
            </a:endParaRPr>
          </a:p>
        </p:txBody>
      </p:sp>
      <p:pic>
        <p:nvPicPr>
          <p:cNvPr id="143" name="" descr=""/>
          <p:cNvPicPr/>
          <p:nvPr/>
        </p:nvPicPr>
        <p:blipFill>
          <a:blip r:embed="rId1"/>
          <a:srcRect l="0" t="0" r="0" b="5293"/>
          <a:stretch/>
        </p:blipFill>
        <p:spPr>
          <a:xfrm>
            <a:off x="1460880" y="2163600"/>
            <a:ext cx="2273040" cy="2607480"/>
          </a:xfrm>
          <a:prstGeom prst="rect">
            <a:avLst/>
          </a:prstGeom>
          <a:ln w="0">
            <a:noFill/>
          </a:ln>
        </p:spPr>
      </p:pic>
      <p:pic>
        <p:nvPicPr>
          <p:cNvPr id="144" name="" descr=""/>
          <p:cNvPicPr/>
          <p:nvPr/>
        </p:nvPicPr>
        <p:blipFill>
          <a:blip r:embed="rId2"/>
          <a:stretch/>
        </p:blipFill>
        <p:spPr>
          <a:xfrm>
            <a:off x="5090760" y="2200680"/>
            <a:ext cx="2273040" cy="2533320"/>
          </a:xfrm>
          <a:prstGeom prst="rect">
            <a:avLst/>
          </a:prstGeom>
          <a:ln w="0">
            <a:noFill/>
          </a:ln>
        </p:spPr>
      </p:pic>
      <p:pic>
        <p:nvPicPr>
          <p:cNvPr id="145" name="" descr=""/>
          <p:cNvPicPr/>
          <p:nvPr/>
        </p:nvPicPr>
        <p:blipFill>
          <a:blip r:embed="rId3"/>
          <a:stretch/>
        </p:blipFill>
        <p:spPr>
          <a:xfrm>
            <a:off x="8653320" y="2279520"/>
            <a:ext cx="2328840" cy="2477520"/>
          </a:xfrm>
          <a:prstGeom prst="rect">
            <a:avLst/>
          </a:prstGeom>
          <a:ln w="0">
            <a:noFill/>
          </a:ln>
        </p:spPr>
      </p:pic>
      <p:sp>
        <p:nvSpPr>
          <p:cNvPr id="146" name=""/>
          <p:cNvSpPr/>
          <p:nvPr/>
        </p:nvSpPr>
        <p:spPr>
          <a:xfrm>
            <a:off x="987840" y="4513680"/>
            <a:ext cx="3227400" cy="741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2400" spc="-1" strike="noStrike">
              <a:solidFill>
                <a:srgbClr val="000000"/>
              </a:solidFill>
              <a:latin typeface="Arial"/>
            </a:endParaRPr>
          </a:p>
          <a:p>
            <a:pPr algn="ctr">
              <a:lnSpc>
                <a:spcPts val="1244"/>
              </a:lnSpc>
            </a:pPr>
            <a:r>
              <a:rPr b="0" lang="en-PH" sz="900" spc="-1" strike="noStrike">
                <a:solidFill>
                  <a:srgbClr val="000000"/>
                </a:solidFill>
                <a:latin typeface="Arial;Arial"/>
                <a:ea typeface="Arial;Arial"/>
              </a:rPr>
              <a:t>La Ilustración Española y Americana, Public domain, via Wikimedia Commons</a:t>
            </a:r>
            <a:endParaRPr b="0" lang="en-PH" sz="900" spc="-1" strike="noStrike">
              <a:solidFill>
                <a:srgbClr val="000000"/>
              </a:solidFill>
              <a:latin typeface="Arial"/>
            </a:endParaRPr>
          </a:p>
        </p:txBody>
      </p:sp>
      <p:sp>
        <p:nvSpPr>
          <p:cNvPr id="147" name=""/>
          <p:cNvSpPr/>
          <p:nvPr/>
        </p:nvSpPr>
        <p:spPr>
          <a:xfrm>
            <a:off x="5220360" y="4523400"/>
            <a:ext cx="2270160" cy="675000"/>
          </a:xfrm>
          <a:prstGeom prst="rect">
            <a:avLst/>
          </a:prstGeom>
          <a:noFill/>
          <a:ln w="0">
            <a:noFill/>
          </a:ln>
        </p:spPr>
        <p:style>
          <a:lnRef idx="0"/>
          <a:fillRef idx="0"/>
          <a:effectRef idx="0"/>
          <a:fontRef idx="minor"/>
        </p:style>
        <p:txBody>
          <a:bodyPr lIns="90000" rIns="90000" tIns="45000" bIns="45000" anchor="t">
            <a:noAutofit/>
          </a:bodyPr>
          <a:p>
            <a:pPr algn="ctr">
              <a:lnSpc>
                <a:spcPts val="2126"/>
              </a:lnSpc>
            </a:pPr>
            <a:endParaRPr b="0" lang="en-PH" sz="900" spc="-1" strike="noStrike">
              <a:solidFill>
                <a:srgbClr val="000000"/>
              </a:solidFill>
              <a:latin typeface="Arial"/>
            </a:endParaRPr>
          </a:p>
          <a:p>
            <a:pPr algn="ctr">
              <a:lnSpc>
                <a:spcPts val="1244"/>
              </a:lnSpc>
            </a:pPr>
            <a:r>
              <a:rPr b="0" lang="en-PH" sz="900" spc="-1" strike="noStrike">
                <a:solidFill>
                  <a:srgbClr val="000000"/>
                </a:solidFill>
                <a:latin typeface="Arial;Arial"/>
                <a:ea typeface="Arial;Arial"/>
              </a:rPr>
              <a:t>Regenerate, CC BY-SA 3.0, via Wikimedia Commons</a:t>
            </a:r>
            <a:endParaRPr b="0" lang="en-PH" sz="900" spc="-1" strike="noStrike">
              <a:solidFill>
                <a:srgbClr val="000000"/>
              </a:solidFill>
              <a:latin typeface="Arial"/>
            </a:endParaRPr>
          </a:p>
        </p:txBody>
      </p:sp>
      <p:sp>
        <p:nvSpPr>
          <p:cNvPr id="148" name=""/>
          <p:cNvSpPr/>
          <p:nvPr/>
        </p:nvSpPr>
        <p:spPr>
          <a:xfrm>
            <a:off x="8712000" y="4461480"/>
            <a:ext cx="2270160" cy="584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2400" spc="-1" strike="noStrike">
              <a:solidFill>
                <a:srgbClr val="000000"/>
              </a:solidFill>
              <a:latin typeface="Arial"/>
            </a:endParaRPr>
          </a:p>
          <a:p>
            <a:pPr>
              <a:lnSpc>
                <a:spcPts val="1244"/>
              </a:lnSpc>
            </a:pPr>
            <a:r>
              <a:rPr b="0" lang="en-PH" sz="700" spc="-1" strike="noStrike">
                <a:solidFill>
                  <a:srgbClr val="000000"/>
                </a:solidFill>
                <a:latin typeface="Arial;Arial"/>
                <a:ea typeface="Arial;Arial"/>
              </a:rPr>
              <a:t>Regenerate, CC BY-SA 3.0, via Wikimedia Commons</a:t>
            </a:r>
            <a:endParaRPr b="0" lang="en-PH" sz="700" spc="-1" strike="noStrike">
              <a:solidFill>
                <a:srgbClr val="000000"/>
              </a:solidFill>
              <a:latin typeface="Arial"/>
            </a:endParaRPr>
          </a:p>
        </p:txBody>
      </p:sp>
      <p:sp>
        <p:nvSpPr>
          <p:cNvPr id="149" name=""/>
          <p:cNvSpPr/>
          <p:nvPr/>
        </p:nvSpPr>
        <p:spPr>
          <a:xfrm>
            <a:off x="1503720" y="5273640"/>
            <a:ext cx="9683280" cy="600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Aft>
                <a:spcPts val="901"/>
              </a:spcAft>
            </a:pPr>
            <a:r>
              <a:rPr b="1" i="1" lang="en-PH" sz="1800" spc="-1" strike="noStrike">
                <a:solidFill>
                  <a:srgbClr val="000000"/>
                </a:solidFill>
                <a:latin typeface="Lato"/>
                <a:ea typeface="PingFang SC"/>
              </a:rPr>
              <a:t>Andres Bonifacio                             Emilio Jacinto                               Melchora Aquino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10"/>
          <p:cNvSpPr/>
          <p:nvPr/>
        </p:nvSpPr>
        <p:spPr>
          <a:xfrm>
            <a:off x="-113040" y="532080"/>
            <a:ext cx="1078380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1" name="Rectangle 11"/>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Lihim na Pagpupulong at Pagtatatag ng KKK</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2" name=""/>
          <p:cNvSpPr/>
          <p:nvPr/>
        </p:nvSpPr>
        <p:spPr>
          <a:xfrm>
            <a:off x="908280" y="1604880"/>
            <a:ext cx="10313640" cy="34588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Ang pagpupulong na ito na pinamunuan ni </a:t>
            </a:r>
            <a:r>
              <a:rPr b="1" lang="en-PH" sz="1800" spc="-1" strike="noStrike">
                <a:solidFill>
                  <a:srgbClr val="000000"/>
                </a:solidFill>
                <a:latin typeface="Lato"/>
                <a:ea typeface="Arial;Arial"/>
              </a:rPr>
              <a:t>Andres Bonifacio</a:t>
            </a:r>
            <a:r>
              <a:rPr b="0" lang="en-PH" sz="1800" spc="-1" strike="noStrike">
                <a:solidFill>
                  <a:srgbClr val="000000"/>
                </a:solidFill>
                <a:latin typeface="Lato"/>
                <a:ea typeface="Arial;Arial"/>
              </a:rPr>
              <a:t> kasama sina </a:t>
            </a:r>
            <a:r>
              <a:rPr b="1" lang="en-PH" sz="1800" spc="-1" strike="noStrike">
                <a:solidFill>
                  <a:srgbClr val="000000"/>
                </a:solidFill>
                <a:latin typeface="Lato"/>
                <a:ea typeface="Arial;Arial"/>
              </a:rPr>
              <a:t>Teodoro Plata, Ladislao Diwa, Valentin Diaz, Deodato Arellano, Jose Dizon</a:t>
            </a:r>
            <a:r>
              <a:rPr b="0" lang="en-PH" sz="1800" spc="-1" strike="noStrike">
                <a:solidFill>
                  <a:srgbClr val="000000"/>
                </a:solidFill>
                <a:latin typeface="Lato"/>
                <a:ea typeface="Arial;Arial"/>
              </a:rPr>
              <a:t>, at iba pa ay naglalayon na makamit ang kasarinlan ng bansa sa pamamagitan ng himagsikan.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Noong </a:t>
            </a:r>
            <a:r>
              <a:rPr b="1" lang="en-PH" sz="1800" spc="-1" strike="noStrike">
                <a:solidFill>
                  <a:srgbClr val="000000"/>
                </a:solidFill>
                <a:latin typeface="Lato"/>
                <a:ea typeface="Arial;Arial"/>
              </a:rPr>
              <a:t>Hulyo 7, 1892</a:t>
            </a:r>
            <a:r>
              <a:rPr b="0" lang="en-PH" sz="1800" spc="-1" strike="noStrike">
                <a:solidFill>
                  <a:srgbClr val="000000"/>
                </a:solidFill>
                <a:latin typeface="Lato"/>
                <a:ea typeface="Arial;Arial"/>
              </a:rPr>
              <a:t>, nagtipon-tipon sila sa tahanan ni </a:t>
            </a:r>
            <a:r>
              <a:rPr b="1" lang="en-PH" sz="1800" spc="-1" strike="noStrike">
                <a:solidFill>
                  <a:srgbClr val="000000"/>
                </a:solidFill>
                <a:latin typeface="Lato"/>
                <a:ea typeface="Arial;Arial"/>
              </a:rPr>
              <a:t>Deodato Arellano</a:t>
            </a:r>
            <a:r>
              <a:rPr b="0" lang="en-PH" sz="1800" spc="-1" strike="noStrike">
                <a:solidFill>
                  <a:srgbClr val="000000"/>
                </a:solidFill>
                <a:latin typeface="Lato"/>
                <a:ea typeface="Arial;Arial"/>
              </a:rPr>
              <a:t> sa </a:t>
            </a:r>
            <a:r>
              <a:rPr b="1" lang="en-PH" sz="1800" spc="-1" strike="noStrike">
                <a:solidFill>
                  <a:srgbClr val="000000"/>
                </a:solidFill>
                <a:latin typeface="Lato"/>
                <a:ea typeface="Arial;Arial"/>
              </a:rPr>
              <a:t>Azcarraga</a:t>
            </a:r>
            <a:r>
              <a:rPr b="0" lang="en-PH" sz="1800" spc="-1" strike="noStrike">
                <a:solidFill>
                  <a:srgbClr val="000000"/>
                </a:solidFill>
                <a:latin typeface="Lato"/>
                <a:ea typeface="Arial;Arial"/>
              </a:rPr>
              <a:t> (ngayon ay Claro M. Recto Ave., Maynila). Ito ang lugar kung saan itinatag ang Katipunan.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Ang inilatag na </a:t>
            </a:r>
            <a:r>
              <a:rPr b="1" lang="en-PH" sz="1800" spc="-1" strike="noStrike">
                <a:solidFill>
                  <a:srgbClr val="000000"/>
                </a:solidFill>
                <a:latin typeface="Lato"/>
                <a:ea typeface="Arial;Arial"/>
              </a:rPr>
              <a:t>pangunahing layunin ng Katipunan ay ang makamit ang kalayaan ng Pilipinas</a:t>
            </a:r>
            <a:r>
              <a:rPr b="0" lang="en-PH" sz="1800" spc="-1" strike="noStrike">
                <a:solidFill>
                  <a:srgbClr val="000000"/>
                </a:solidFill>
                <a:latin typeface="Lato"/>
                <a:ea typeface="Arial;Arial"/>
              </a:rPr>
              <a:t>. Layunin din nila ang pagtuturo ng kagandahang-asal at kalinisan sa pag-iisip at paggawa, ang pagtatakwil sa panatismo o bulag na paniniwala, at ang pagtatanggol sa mahihina at mga maralita.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Rectangle 18"/>
          <p:cNvSpPr/>
          <p:nvPr/>
        </p:nvSpPr>
        <p:spPr>
          <a:xfrm>
            <a:off x="-113040" y="532080"/>
            <a:ext cx="693252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4" name="Rectangle 19"/>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Paglaganap ng Katipunan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5" name=""/>
          <p:cNvSpPr/>
          <p:nvPr/>
        </p:nvSpPr>
        <p:spPr>
          <a:xfrm>
            <a:off x="908280" y="1604880"/>
            <a:ext cx="10313640" cy="2233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Ang nagnanais sumali sa Katipunan ay binibigyan ng pagsubok upang mapatunayan ang kanilang tapang, katapatan, at pagkamakabayan. Ang mga kasapi ay tinatanggap sa pamamagitan ng </a:t>
            </a:r>
            <a:r>
              <a:rPr b="1" lang="en-PH" sz="1800" spc="-1" strike="noStrike">
                <a:solidFill>
                  <a:srgbClr val="000000"/>
                </a:solidFill>
                <a:latin typeface="Lato"/>
                <a:ea typeface="Arial;Arial"/>
              </a:rPr>
              <a:t>sistemang patatsulok o </a:t>
            </a:r>
            <a:r>
              <a:rPr b="1" i="1" lang="en-PH" sz="1800" spc="-1" strike="noStrike">
                <a:solidFill>
                  <a:srgbClr val="000000"/>
                </a:solidFill>
                <a:latin typeface="Lato"/>
                <a:ea typeface="Arial;Arial"/>
              </a:rPr>
              <a:t>triangle system</a:t>
            </a:r>
            <a:r>
              <a:rPr b="0" lang="en-PH" sz="1800" spc="-1" strike="noStrike">
                <a:solidFill>
                  <a:srgbClr val="000000"/>
                </a:solidFill>
                <a:latin typeface="Lato"/>
                <a:ea typeface="Arial;Arial"/>
              </a:rPr>
              <a:t>. Ayon sa paraang ito, ang isang kasapi ay kukuha ng dalawang bagong kasapi na hindi magkakilala.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Ang ipinairal na sistema ng pagsapi sa Katipunan ay hango sa </a:t>
            </a:r>
            <a:r>
              <a:rPr b="1" lang="en-PH" sz="1800" spc="-1" strike="noStrike">
                <a:solidFill>
                  <a:srgbClr val="000000"/>
                </a:solidFill>
                <a:latin typeface="Lato"/>
                <a:ea typeface="DejaVu Sans"/>
              </a:rPr>
              <a:t>sistema ng Mason o samahan o  kapatiran.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Rectangle 22"/>
          <p:cNvSpPr/>
          <p:nvPr/>
        </p:nvSpPr>
        <p:spPr>
          <a:xfrm>
            <a:off x="-113040" y="532080"/>
            <a:ext cx="845640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7" name="Rectangle 23"/>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Sistema ng Pagsapi sa Katipunan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8" name=""/>
          <p:cNvSpPr/>
          <p:nvPr/>
        </p:nvSpPr>
        <p:spPr>
          <a:xfrm>
            <a:off x="908280" y="1604880"/>
            <a:ext cx="10313640" cy="40788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Arial"/>
                <a:ea typeface="DejaVu Sans"/>
              </a:rPr>
              <a:t>Kasama ng isang tagapagtaguyod ang isang baguhan at ito ay papapasukin sa isang silid na </a:t>
            </a:r>
            <a:r>
              <a:rPr b="0" lang="en-PH" sz="1800" spc="-1" strike="noStrike">
                <a:solidFill>
                  <a:srgbClr val="000000"/>
                </a:solidFill>
                <a:latin typeface="Lato"/>
                <a:ea typeface="Arial;Arial"/>
              </a:rPr>
              <a:t>madilim. Pipiringan siya at pagdating doon ay makikita ang mga pangungusap na:</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 “</a:t>
            </a:r>
            <a:r>
              <a:rPr b="1" lang="en-PH" sz="1800" spc="-1" strike="noStrike">
                <a:solidFill>
                  <a:srgbClr val="000000"/>
                </a:solidFill>
                <a:latin typeface="Lato"/>
                <a:ea typeface="Arial;Arial"/>
              </a:rPr>
              <a:t>Kung mayroon kang lakas at tapang, ikaw’y makatutuloy.”</a:t>
            </a:r>
            <a:endParaRPr b="0" lang="en-PH" sz="1800" spc="-1" strike="noStrike">
              <a:solidFill>
                <a:srgbClr val="000000"/>
              </a:solidFill>
              <a:latin typeface="Arial"/>
            </a:endParaRPr>
          </a:p>
          <a:p>
            <a:pPr>
              <a:lnSpc>
                <a:spcPct val="100000"/>
              </a:lnSpc>
              <a:spcBef>
                <a:spcPts val="283"/>
              </a:spcBef>
              <a:spcAft>
                <a:spcPts val="283"/>
              </a:spcAft>
            </a:pPr>
            <a:r>
              <a:rPr b="1" lang="en-PH" sz="1800" spc="-1" strike="noStrike">
                <a:solidFill>
                  <a:srgbClr val="000000"/>
                </a:solidFill>
                <a:latin typeface="Lato"/>
                <a:ea typeface="Arial;Arial"/>
              </a:rPr>
              <a:t>       “</a:t>
            </a:r>
            <a:r>
              <a:rPr b="1" lang="en-PH" sz="1800" spc="-1" strike="noStrike">
                <a:solidFill>
                  <a:srgbClr val="000000"/>
                </a:solidFill>
                <a:latin typeface="Lato"/>
                <a:ea typeface="Arial;Arial"/>
              </a:rPr>
              <a:t>Kung pag-uusyoso lamang ang sadya mo rito, humayo ka na.”</a:t>
            </a:r>
            <a:endParaRPr b="0" lang="en-PH" sz="1800" spc="-1" strike="noStrike">
              <a:solidFill>
                <a:srgbClr val="000000"/>
              </a:solidFill>
              <a:latin typeface="Arial"/>
            </a:endParaRPr>
          </a:p>
          <a:p>
            <a:pPr>
              <a:lnSpc>
                <a:spcPct val="100000"/>
              </a:lnSpc>
              <a:spcBef>
                <a:spcPts val="283"/>
              </a:spcBef>
              <a:spcAft>
                <a:spcPts val="283"/>
              </a:spcAft>
            </a:pPr>
            <a:r>
              <a:rPr b="1" lang="en-PH" sz="1800" spc="-1" strike="noStrike">
                <a:solidFill>
                  <a:srgbClr val="000000"/>
                </a:solidFill>
                <a:latin typeface="Lato"/>
                <a:ea typeface="Arial;Arial"/>
              </a:rPr>
              <a:t>       “</a:t>
            </a:r>
            <a:r>
              <a:rPr b="1" lang="en-PH" sz="1800" spc="-1" strike="noStrike">
                <a:solidFill>
                  <a:srgbClr val="000000"/>
                </a:solidFill>
                <a:latin typeface="Lato"/>
                <a:ea typeface="Arial;Arial"/>
              </a:rPr>
              <a:t>Kung hindi mo kayang pigilin ang iyong masamang hilig, umalis ka na.”</a:t>
            </a:r>
            <a:endParaRPr b="0" lang="en-PH" sz="1800" spc="-1" strike="noStrike">
              <a:solidFill>
                <a:srgbClr val="000000"/>
              </a:solidFill>
              <a:latin typeface="Arial"/>
            </a:endParaRPr>
          </a:p>
          <a:p>
            <a:pPr>
              <a:lnSpc>
                <a:spcPct val="100000"/>
              </a:lnSpc>
              <a:spcBef>
                <a:spcPts val="283"/>
              </a:spcBef>
              <a:spcAft>
                <a:spcPts val="283"/>
              </a:spcAft>
            </a:pPr>
            <a:r>
              <a:rPr b="1" lang="en-PH" sz="1800" spc="-1" strike="noStrike">
                <a:solidFill>
                  <a:srgbClr val="000000"/>
                </a:solidFill>
                <a:latin typeface="Lato"/>
                <a:ea typeface="Arial;Arial"/>
              </a:rPr>
              <a:t>       “</a:t>
            </a:r>
            <a:r>
              <a:rPr b="1" lang="en-PH" sz="1800" spc="-1" strike="noStrike">
                <a:solidFill>
                  <a:srgbClr val="000000"/>
                </a:solidFill>
                <a:latin typeface="Lato"/>
                <a:ea typeface="Arial;Arial"/>
              </a:rPr>
              <a:t>Hindi maaaring buksan ang pinto ng Pinakamataas na Samahan ng mga Anak ng Bayan</a:t>
            </a:r>
            <a:endParaRPr b="0" lang="en-PH" sz="1800" spc="-1" strike="noStrike">
              <a:solidFill>
                <a:srgbClr val="000000"/>
              </a:solidFill>
              <a:latin typeface="Arial"/>
            </a:endParaRPr>
          </a:p>
          <a:p>
            <a:pPr>
              <a:lnSpc>
                <a:spcPct val="100000"/>
              </a:lnSpc>
              <a:spcBef>
                <a:spcPts val="283"/>
              </a:spcBef>
              <a:spcAft>
                <a:spcPts val="283"/>
              </a:spcAft>
            </a:pPr>
            <a:r>
              <a:rPr b="1" lang="en-PH" sz="1800" spc="-1" strike="noStrike">
                <a:solidFill>
                  <a:srgbClr val="000000"/>
                </a:solidFill>
                <a:latin typeface="Lato"/>
                <a:ea typeface="Arial;Arial"/>
              </a:rPr>
              <a:t>        </a:t>
            </a:r>
            <a:r>
              <a:rPr b="1" lang="en-PH" sz="1800" spc="-1" strike="noStrike">
                <a:solidFill>
                  <a:srgbClr val="000000"/>
                </a:solidFill>
                <a:latin typeface="Lato"/>
                <a:ea typeface="Arial;Arial"/>
              </a:rPr>
              <a:t>para sa iyo.”</a:t>
            </a: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Arial"/>
                <a:ea typeface="DejaVu Sans"/>
              </a:rPr>
              <a:t>Ang nagnanais pang sumali ay pinapapasok sa silid na kung saan ay makikita sa maliit na mesa </a:t>
            </a:r>
            <a:r>
              <a:rPr b="0" lang="en-PH" sz="1800" spc="-1" strike="noStrike">
                <a:solidFill>
                  <a:srgbClr val="000000"/>
                </a:solidFill>
                <a:latin typeface="Lato"/>
                <a:ea typeface="Arial;Arial"/>
              </a:rPr>
              <a:t>ang isang rebolber, isang gulok, isang bungo, at ang nakasulat na tatlong katanungan:</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 “</a:t>
            </a:r>
            <a:r>
              <a:rPr b="1" lang="en-PH" sz="1800" spc="-1" strike="noStrike">
                <a:solidFill>
                  <a:srgbClr val="000000"/>
                </a:solidFill>
                <a:latin typeface="Lato"/>
                <a:ea typeface="Arial;Arial"/>
              </a:rPr>
              <a:t>Ano ang kalagayan ng Pilipinas noong unang panahon?”</a:t>
            </a:r>
            <a:endParaRPr b="0" lang="en-PH" sz="1800" spc="-1" strike="noStrike">
              <a:solidFill>
                <a:srgbClr val="000000"/>
              </a:solidFill>
              <a:latin typeface="Arial"/>
            </a:endParaRPr>
          </a:p>
          <a:p>
            <a:pPr>
              <a:lnSpc>
                <a:spcPct val="100000"/>
              </a:lnSpc>
              <a:spcBef>
                <a:spcPts val="283"/>
              </a:spcBef>
              <a:spcAft>
                <a:spcPts val="283"/>
              </a:spcAft>
            </a:pPr>
            <a:r>
              <a:rPr b="1" lang="en-PH" sz="1800" spc="-1" strike="noStrike">
                <a:solidFill>
                  <a:srgbClr val="000000"/>
                </a:solidFill>
                <a:latin typeface="Lato"/>
                <a:ea typeface="Arial;Arial"/>
              </a:rPr>
              <a:t>      “</a:t>
            </a:r>
            <a:r>
              <a:rPr b="1" lang="en-PH" sz="1800" spc="-1" strike="noStrike">
                <a:solidFill>
                  <a:srgbClr val="000000"/>
                </a:solidFill>
                <a:latin typeface="Lato"/>
                <a:ea typeface="Arial;Arial"/>
              </a:rPr>
              <a:t>Ano ang kalagayan ngayon?”</a:t>
            </a:r>
            <a:endParaRPr b="0" lang="en-PH" sz="1800" spc="-1" strike="noStrike">
              <a:solidFill>
                <a:srgbClr val="000000"/>
              </a:solidFill>
              <a:latin typeface="Arial"/>
            </a:endParaRPr>
          </a:p>
          <a:p>
            <a:pPr>
              <a:lnSpc>
                <a:spcPct val="100000"/>
              </a:lnSpc>
              <a:spcBef>
                <a:spcPts val="283"/>
              </a:spcBef>
              <a:spcAft>
                <a:spcPts val="283"/>
              </a:spcAft>
            </a:pPr>
            <a:r>
              <a:rPr b="1" lang="en-PH" sz="1800" spc="-1" strike="noStrike">
                <a:solidFill>
                  <a:srgbClr val="000000"/>
                </a:solidFill>
                <a:latin typeface="Lato"/>
                <a:ea typeface="Arial;Arial"/>
              </a:rPr>
              <a:t>      “</a:t>
            </a:r>
            <a:r>
              <a:rPr b="1" lang="en-PH" sz="1800" spc="-1" strike="noStrike">
                <a:solidFill>
                  <a:srgbClr val="000000"/>
                </a:solidFill>
                <a:latin typeface="Lato"/>
                <a:ea typeface="Arial;Arial"/>
              </a:rPr>
              <a:t>Ano ang magiging kalagayan sa hinaharap?”</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Rectangle 13"/>
          <p:cNvSpPr/>
          <p:nvPr/>
        </p:nvSpPr>
        <p:spPr>
          <a:xfrm>
            <a:off x="-113040" y="532080"/>
            <a:ext cx="841932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0" name="Rectangle 16"/>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Sistema ng Pagsapi sa Katipunan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1" name=""/>
          <p:cNvSpPr/>
          <p:nvPr/>
        </p:nvSpPr>
        <p:spPr>
          <a:xfrm>
            <a:off x="908280" y="1604880"/>
            <a:ext cx="10313640" cy="43779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Matapos sagutin ang tatlong katanungan ay paaalalahanan ang kasapi na kung hindi niya kaya ang seremonyang pagdaraanan ay umurong na.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Kung malalampasan ng kasapi ang pagsubok na ito ay dadalhin na (siya) sa isa pang silid kung saan lalagda siya sa isang kasunduan na nagsasaad ng panunumpa ng katapatan sa samahan. Ito ang pinakamahalaga sa lahat at tinawag itong sanduguan. Dito ay susugatan nang maliit ang kaliwang bisig ng kasapi sa pamamagitan ng isang matalas na kampit o panistis at isasawsaw niya ang panulat sa sariling dugo at lalagdaan ang katibayan ng pagiging kasapi.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Pagkatapos ng paglagda ay papipiliin ang kasapi ng alyas na gagamitin bilang Katipunero tulad ng “May pag-asa” ni Bonifacio, “Pingkian” ni Jacinto, “Magdalo” ni Aguinaldo, at iba pa.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Pagkatapos, isang maikling parangal ang babasahin at kakamayan at yayakapin ng mga naroon ang bagong kasapi.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Rectangle 20"/>
          <p:cNvSpPr/>
          <p:nvPr/>
        </p:nvSpPr>
        <p:spPr>
          <a:xfrm>
            <a:off x="-113040" y="532080"/>
            <a:ext cx="594720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3" name="Rectangle 21"/>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Baitang ng Katipunan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4" name=""/>
          <p:cNvSpPr/>
          <p:nvPr/>
        </p:nvSpPr>
        <p:spPr>
          <a:xfrm>
            <a:off x="908280" y="1604880"/>
            <a:ext cx="10313640" cy="3765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ea typeface="DejaVu Sans"/>
              </a:rPr>
              <a:t>May tatlong baitang ang mga kasapi ng Katipunan: Katipun, Kawal, at Bayani.</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Katipun</a:t>
            </a:r>
            <a:r>
              <a:rPr b="0" lang="en-PH" sz="1800" spc="-1" strike="noStrike">
                <a:solidFill>
                  <a:srgbClr val="000000"/>
                </a:solidFill>
                <a:latin typeface="Lato"/>
                <a:ea typeface="DejaVu Sans"/>
              </a:rPr>
              <a:t> ang tawag sa mga unang kasapi at itim ang kanilang panakip o talukbong na may tatsulok na binubuo ng puting laso tuwing may pagpupulong. Baril o itak ang kanilang sandata at “Anak ng Bayan” ang kanilang senyas </a:t>
            </a:r>
            <a:r>
              <a:rPr b="0" i="1" lang="en-PH" sz="1800" spc="-1" strike="noStrike">
                <a:solidFill>
                  <a:srgbClr val="000000"/>
                </a:solidFill>
                <a:latin typeface="Lato"/>
                <a:ea typeface="DejaVu Sans"/>
              </a:rPr>
              <a:t>(password).</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1" lang="en-PH" sz="1800" spc="-1" strike="noStrike">
                <a:solidFill>
                  <a:srgbClr val="000000"/>
                </a:solidFill>
                <a:latin typeface="Lato"/>
                <a:ea typeface="DejaVu Sans"/>
              </a:rPr>
              <a:t>Kawal</a:t>
            </a:r>
            <a:r>
              <a:rPr b="0" lang="en-PH" sz="1800" spc="-1" strike="noStrike">
                <a:solidFill>
                  <a:srgbClr val="000000"/>
                </a:solidFill>
                <a:latin typeface="Lato"/>
                <a:ea typeface="DejaVu Sans"/>
              </a:rPr>
              <a:t> ang pangalawang baitang. Isinusuot nila ang talukbong na kulay luntian at mayroon silang sintas sa baywang. Nakasabit sa kanilang leeg ang kuwintas o medalyon na may nakasulat na letrang “K” sa alpabetong Malay. Ang kanilang senyas ay “GomBurZa.”</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1" lang="en-PH" sz="1800" spc="-1" strike="noStrike">
                <a:solidFill>
                  <a:srgbClr val="000000"/>
                </a:solidFill>
                <a:latin typeface="Lato"/>
                <a:ea typeface="DejaVu Sans"/>
              </a:rPr>
              <a:t>Bayani</a:t>
            </a:r>
            <a:r>
              <a:rPr b="0" lang="en-PH" sz="1800" spc="-1" strike="noStrike">
                <a:solidFill>
                  <a:srgbClr val="000000"/>
                </a:solidFill>
                <a:latin typeface="Lato"/>
                <a:ea typeface="DejaVu Sans"/>
              </a:rPr>
              <a:t> ang tawag sa nasa ikatlong baitang. Pulang talukbong at sintas sa baywang na may guhit na luntian o berde ang suot nila sa mga pagpupulong. Ang senyas nila ay “Rizal.”</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1926</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2023-03-09T16:46:51Z</dcterms:modified>
  <cp:revision>210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