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71" r:id="rId5"/>
    <p:sldId id="272" r:id="rId6"/>
    <p:sldId id="273" r:id="rId7"/>
    <p:sldId id="274" r:id="rId8"/>
    <p:sldId id="276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53"/>
    <p:restoredTop sz="96663"/>
  </p:normalViewPr>
  <p:slideViewPr>
    <p:cSldViewPr snapToGrid="0" snapToObjects="1">
      <p:cViewPr varScale="1">
        <p:scale>
          <a:sx n="75" d="100"/>
          <a:sy n="75" d="100"/>
        </p:scale>
        <p:origin x="192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0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19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9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4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67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21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2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9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1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0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9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89111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Product of a Binomial and Trinomial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A6A9B-FB15-8140-AF0D-5D53DEE7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Step 3: </a:t>
            </a:r>
            <a:r>
              <a:rPr lang="en-PH" dirty="0"/>
              <a:t>Multiply every term in the first column to every term in the first row.</a:t>
            </a:r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BAE2244-9D5D-0149-9488-8F6E4ABBC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98717"/>
                  </p:ext>
                </p:extLst>
              </p:nvPr>
            </p:nvGraphicFramePr>
            <p:xfrm>
              <a:off x="2032000" y="342900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BAE2244-9D5D-0149-9488-8F6E4ABBC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98717"/>
                  </p:ext>
                </p:extLst>
              </p:nvPr>
            </p:nvGraphicFramePr>
            <p:xfrm>
              <a:off x="2032000" y="342900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3448" r="-2006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3448" r="-1006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3448" r="-62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100000" r="-300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100000" r="-200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100000" r="-100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100000" r="-6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206897" r="-3006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206897" r="-2006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206897" r="-1006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206897" r="-62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739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b="1" dirty="0"/>
                  <a:t>Step 4: </a:t>
                </a:r>
                <a:r>
                  <a:rPr lang="en-PH" dirty="0"/>
                  <a:t>Combine the similar terms. They are usually placed diagonally.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P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FC618F-5845-8343-888F-CB8AF920A8AC}"/>
              </a:ext>
            </a:extLst>
          </p:cNvPr>
          <p:cNvCxnSpPr>
            <a:cxnSpLocks/>
          </p:cNvCxnSpPr>
          <p:nvPr/>
        </p:nvCxnSpPr>
        <p:spPr>
          <a:xfrm flipV="1">
            <a:off x="5249332" y="3815927"/>
            <a:ext cx="1456268" cy="414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FA28D3-4477-3F44-8BA0-5FF98D82A15C}"/>
              </a:ext>
            </a:extLst>
          </p:cNvPr>
          <p:cNvCxnSpPr>
            <a:cxnSpLocks/>
          </p:cNvCxnSpPr>
          <p:nvPr/>
        </p:nvCxnSpPr>
        <p:spPr>
          <a:xfrm flipV="1">
            <a:off x="7365999" y="3815927"/>
            <a:ext cx="1456268" cy="414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46AEE7E-9003-2F47-8893-646BE9A07A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094546"/>
                  </p:ext>
                </p:extLst>
              </p:nvPr>
            </p:nvGraphicFramePr>
            <p:xfrm>
              <a:off x="1947332" y="3259667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46AEE7E-9003-2F47-8893-646BE9A07A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094546"/>
                  </p:ext>
                </p:extLst>
              </p:nvPr>
            </p:nvGraphicFramePr>
            <p:xfrm>
              <a:off x="1947332" y="3259667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3333" r="-198758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1250" t="-3333" r="-100000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250" t="-3333" b="-1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25" t="-106897" r="-30062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6897" r="-198758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1250" t="-106897" r="-10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250" t="-10689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25" t="-200000" r="-3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0000" r="-198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1250" t="-2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25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271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86037"/>
                <a:ext cx="10515600" cy="20859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PH" b="1" dirty="0"/>
                  <a:t>Step 5: </a:t>
                </a:r>
                <a:r>
                  <a:rPr lang="en-PH" dirty="0"/>
                  <a:t>Obtain the final answer by combining the terms.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86037"/>
                <a:ext cx="10515600" cy="2085975"/>
              </a:xfrm>
              <a:blipFill>
                <a:blip r:embed="rId3"/>
                <a:stretch>
                  <a:fillRect l="-1086"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07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The Algebraic Method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	Vertical Method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Example 3: Find the product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PH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Step 1: </a:t>
                </a:r>
                <a:r>
                  <a:rPr lang="en-PH" dirty="0"/>
                  <a:t>Write the trinomial and binomial horizontally as if you are just multiplying numbers.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PH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87333" y="5638801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7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Step 2: </a:t>
                </a:r>
                <a:r>
                  <a:rPr lang="en-PH" dirty="0"/>
                  <a:t>Multiply the last term of the binomial to every term of the trinomial.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0" indent="0" algn="just">
                  <a:buNone/>
                </a:pPr>
                <a:r>
                  <a:rPr lang="en-PH" dirty="0"/>
                  <a:t>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70400" y="4216400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8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Step 3: </a:t>
                </a:r>
                <a:r>
                  <a:rPr lang="en-PH" dirty="0"/>
                  <a:t>Multiply the first term of the binomial to every term of the trinomial.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0" indent="0" algn="just">
                  <a:buNone/>
                </a:pPr>
                <a:r>
                  <a:rPr lang="en-PH" dirty="0"/>
                  <a:t>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70400" y="4216400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4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Step 4: </a:t>
                </a:r>
                <a:r>
                  <a:rPr lang="en-PH" dirty="0"/>
                  <a:t>Add the result of </a:t>
                </a:r>
                <a:r>
                  <a:rPr lang="en-PH" b="1" dirty="0"/>
                  <a:t>Steps 2 </a:t>
                </a:r>
                <a:r>
                  <a:rPr lang="en-PH" dirty="0"/>
                  <a:t>and </a:t>
                </a:r>
                <a:r>
                  <a:rPr lang="en-PH" b="1" dirty="0"/>
                  <a:t>3</a:t>
                </a:r>
                <a:r>
                  <a:rPr lang="en-PH" dirty="0"/>
                  <a:t> to get the final answer.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0" indent="0" algn="just">
                  <a:buNone/>
                </a:pPr>
                <a:r>
                  <a:rPr lang="en-PH" dirty="0"/>
                  <a:t>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FINAL 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PH" b="1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02667" y="3877734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9C3769-B895-054D-BC4B-EBA80E402AB8}"/>
              </a:ext>
            </a:extLst>
          </p:cNvPr>
          <p:cNvCxnSpPr/>
          <p:nvPr/>
        </p:nvCxnSpPr>
        <p:spPr>
          <a:xfrm>
            <a:off x="3623733" y="4826000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2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Example 4: Find the product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PH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PH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Step 1: </a:t>
                </a:r>
                <a:r>
                  <a:rPr lang="en-PH" dirty="0"/>
                  <a:t>Write the trinomial and binomial horizontally as if you are just multiplying numbers.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PH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39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87333" y="4250268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2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Step 2: </a:t>
                </a:r>
                <a:r>
                  <a:rPr lang="en-PH" dirty="0"/>
                  <a:t>Multiply the last term of the binomial to every term of the trinomial.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PH" dirty="0"/>
                  <a:t> 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PH" dirty="0"/>
                  <a:t>	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70400" y="4216400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56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Step 3: </a:t>
                </a:r>
                <a:r>
                  <a:rPr lang="en-PH" dirty="0"/>
                  <a:t>Multiply the first term of the binomial to every term of the trinomial.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/>
                  <a:t> 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PH" dirty="0"/>
                  <a:t>	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70400" y="4216400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A6A9B-FB15-8140-AF0D-5D53DEE7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/>
              <a:t>	The product of a binomial and a trinomial can be solved using two different methods:</a:t>
            </a:r>
          </a:p>
          <a:p>
            <a:pPr marL="0" indent="0">
              <a:buNone/>
            </a:pPr>
            <a:endParaRPr lang="en-PH" dirty="0"/>
          </a:p>
          <a:p>
            <a:r>
              <a:rPr lang="en-PH" b="1" dirty="0"/>
              <a:t>Box method</a:t>
            </a:r>
          </a:p>
          <a:p>
            <a:endParaRPr lang="en-PH" b="1" dirty="0"/>
          </a:p>
          <a:p>
            <a:r>
              <a:rPr lang="en-PH" b="1" dirty="0"/>
              <a:t>Algebraic method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b="1" dirty="0"/>
                  <a:t>Step 4: </a:t>
                </a:r>
                <a:r>
                  <a:rPr lang="en-PH" dirty="0"/>
                  <a:t>Add the result of </a:t>
                </a:r>
                <a:r>
                  <a:rPr lang="en-PH" b="1" dirty="0"/>
                  <a:t>Steps 2 </a:t>
                </a:r>
                <a:r>
                  <a:rPr lang="en-PH" dirty="0"/>
                  <a:t>and </a:t>
                </a:r>
                <a:r>
                  <a:rPr lang="en-PH" b="1" dirty="0"/>
                  <a:t>3</a:t>
                </a:r>
                <a:r>
                  <a:rPr lang="en-PH" dirty="0"/>
                  <a:t> to get the final answer.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× 	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/>
                  <a:t> 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PH" dirty="0"/>
                  <a:t>	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FINAL 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PH" b="1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0B209-0C4B-204B-9402-7130B9B730F7}"/>
              </a:ext>
            </a:extLst>
          </p:cNvPr>
          <p:cNvCxnSpPr/>
          <p:nvPr/>
        </p:nvCxnSpPr>
        <p:spPr>
          <a:xfrm>
            <a:off x="4402667" y="3877734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9C3769-B895-054D-BC4B-EBA80E402AB8}"/>
              </a:ext>
            </a:extLst>
          </p:cNvPr>
          <p:cNvCxnSpPr/>
          <p:nvPr/>
        </p:nvCxnSpPr>
        <p:spPr>
          <a:xfrm>
            <a:off x="3623733" y="4826000"/>
            <a:ext cx="204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07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The Algebraic Method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	</a:t>
                </a:r>
                <a:r>
                  <a:rPr lang="en-PH" dirty="0"/>
                  <a:t> </a:t>
                </a:r>
                <a:r>
                  <a:rPr lang="en-PH" b="1" dirty="0"/>
                  <a:t>Vertical Method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Example 5: Find the product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PH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Step 1: </a:t>
                </a:r>
                <a:r>
                  <a:rPr lang="en-PH" dirty="0"/>
                  <a:t>Write the binomial and trinomial horizontally.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+2)(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			          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61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98159"/>
                <a:ext cx="10515600" cy="305117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b="1" dirty="0"/>
                  <a:t>Step 2: </a:t>
                </a:r>
                <a:r>
                  <a:rPr lang="en-PH" dirty="0"/>
                  <a:t>Multiply the first term of the binomial to every term of the trinomial by applying the Distributive Property.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b="1" dirty="0"/>
                  <a:t>				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98159"/>
                <a:ext cx="10515600" cy="3051175"/>
              </a:xfrm>
              <a:blipFill>
                <a:blip r:embed="rId3"/>
                <a:stretch>
                  <a:fillRect l="-1086" t="-2905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11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15091"/>
                <a:ext cx="10515600" cy="298344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Step 3: </a:t>
                </a:r>
                <a:r>
                  <a:rPr lang="en-PH" dirty="0"/>
                  <a:t>Multiply the second term of the binomial to every term of the trinomial by the Distributive Property. Draw plus sign (+) after the result from Step 2.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P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P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P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P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15091"/>
                <a:ext cx="10515600" cy="2983442"/>
              </a:xfrm>
              <a:blipFill>
                <a:blip r:embed="rId3"/>
                <a:stretch>
                  <a:fillRect l="-1086" t="-296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94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566" y="2232023"/>
                <a:ext cx="10828867" cy="399944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b="1" dirty="0"/>
                  <a:t>Step 4: </a:t>
                </a:r>
                <a:r>
                  <a:rPr lang="en-PH" dirty="0"/>
                  <a:t>Combine similar terms to get the final answer.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PH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PH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PH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PH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−2=</m:t>
                      </m:r>
                      <m:sSup>
                        <m:sSupPr>
                          <m:ctrlPr>
                            <a:rPr lang="en-PH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PH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PH" sz="2400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/>
                  <a:t>FINAL ANSWER: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PH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Notice the product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/>
                  <a:t>, of the given methods is the easiest and most appropriate to use when determining the product of the given problem? Why?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566" y="2232023"/>
                <a:ext cx="10828867" cy="3999443"/>
              </a:xfrm>
              <a:blipFill>
                <a:blip r:embed="rId3"/>
                <a:stretch>
                  <a:fillRect l="-1172" t="-2532" r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89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The Boxes Method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	</a:t>
                </a:r>
                <a:r>
                  <a:rPr lang="en-PH" dirty="0"/>
                  <a:t>The box method, as its name implies, uses a box to help you multiply algebraic expressions.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Example 1: Find the product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PH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Step 1: </a:t>
                </a:r>
                <a:r>
                  <a:rPr lang="en-PH" dirty="0"/>
                  <a:t>Draw a table.</a:t>
                </a:r>
                <a:endParaRPr lang="en-PH" b="1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66FFD1-71CC-7746-BE7D-80ED17875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84667"/>
              </p:ext>
            </p:extLst>
          </p:nvPr>
        </p:nvGraphicFramePr>
        <p:xfrm>
          <a:off x="2032000" y="444500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298026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09045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103590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64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2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25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79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77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A6A9B-FB15-8140-AF0D-5D53DEE7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Step 2: </a:t>
            </a:r>
            <a:r>
              <a:rPr lang="en-PH" dirty="0"/>
              <a:t>Write the terms of the binomial in the first column and every term of the trinomial in the first row.</a:t>
            </a:r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060189"/>
                  </p:ext>
                </p:extLst>
              </p:nvPr>
            </p:nvGraphicFramePr>
            <p:xfrm>
              <a:off x="2032000" y="342900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060189"/>
                  </p:ext>
                </p:extLst>
              </p:nvPr>
            </p:nvGraphicFramePr>
            <p:xfrm>
              <a:off x="2032000" y="342900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3448" r="-2006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3448" r="-1006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3448" r="-62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100000" r="-300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206897" r="-3006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988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A6A9B-FB15-8140-AF0D-5D53DEE7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Step 3: </a:t>
            </a:r>
            <a:r>
              <a:rPr lang="en-PH" dirty="0"/>
              <a:t>Multiply every term in the first column to every term in the first row.</a:t>
            </a:r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013366"/>
                  </p:ext>
                </p:extLst>
              </p:nvPr>
            </p:nvGraphicFramePr>
            <p:xfrm>
              <a:off x="2032000" y="3259667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013366"/>
                  </p:ext>
                </p:extLst>
              </p:nvPr>
            </p:nvGraphicFramePr>
            <p:xfrm>
              <a:off x="2032000" y="3259667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3333" r="-200625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3333" r="-100625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3333" r="-625" b="-1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106897" r="-30062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106897" r="-20062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106897" r="-10062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106897" r="-625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200000" r="-3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200000" r="-2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200000" r="-1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200000" r="-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576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b="1" dirty="0"/>
                  <a:t>Step 4: </a:t>
                </a:r>
                <a:r>
                  <a:rPr lang="en-PH" dirty="0"/>
                  <a:t>Combine the similar terms. They are usually placed diagonally.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3259667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3259667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625" t="-3333" r="-200625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625" t="-3333" r="-100625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625" t="-3333" r="-625" b="-1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25" t="-106897" r="-30062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625" t="-106897" r="-20062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625" t="-106897" r="-10062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625" t="-106897" r="-625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25" t="-200000" r="-3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625" t="-200000" r="-2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625" t="-200000" r="-1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625" t="-200000" r="-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FC618F-5845-8343-888F-CB8AF920A8AC}"/>
              </a:ext>
            </a:extLst>
          </p:cNvPr>
          <p:cNvCxnSpPr>
            <a:cxnSpLocks/>
          </p:cNvCxnSpPr>
          <p:nvPr/>
        </p:nvCxnSpPr>
        <p:spPr>
          <a:xfrm flipV="1">
            <a:off x="5249332" y="3815927"/>
            <a:ext cx="1456268" cy="414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FA28D3-4477-3F44-8BA0-5FF98D82A15C}"/>
              </a:ext>
            </a:extLst>
          </p:cNvPr>
          <p:cNvCxnSpPr>
            <a:cxnSpLocks/>
          </p:cNvCxnSpPr>
          <p:nvPr/>
        </p:nvCxnSpPr>
        <p:spPr>
          <a:xfrm flipV="1">
            <a:off x="7365999" y="3815927"/>
            <a:ext cx="1456268" cy="414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86037"/>
                <a:ext cx="10515600" cy="20859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PH" b="1" dirty="0"/>
                  <a:t>Step 5: </a:t>
                </a:r>
                <a:r>
                  <a:rPr lang="en-PH" dirty="0"/>
                  <a:t>Obtain the final answer by combining the terms.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86037"/>
                <a:ext cx="10515600" cy="2085975"/>
              </a:xfrm>
              <a:blipFill>
                <a:blip r:embed="rId3"/>
                <a:stretch>
                  <a:fillRect l="-1086"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9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b="1" dirty="0"/>
                  <a:t>Example 2: Find the product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PH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PH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Step 1: </a:t>
                </a:r>
                <a:r>
                  <a:rPr lang="en-PH" dirty="0"/>
                  <a:t>Draw a table.</a:t>
                </a:r>
                <a:endParaRPr lang="en-PH" b="1" dirty="0"/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6A9B-FB15-8140-AF0D-5D53DEE7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66FFD1-71CC-7746-BE7D-80ED17875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5320"/>
              </p:ext>
            </p:extLst>
          </p:nvPr>
        </p:nvGraphicFramePr>
        <p:xfrm>
          <a:off x="2032000" y="363220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298026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09045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103590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64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2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25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79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8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a Binomial and a Trinomial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A6A9B-FB15-8140-AF0D-5D53DEE7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Step 2: </a:t>
            </a:r>
            <a:r>
              <a:rPr lang="en-PH" dirty="0"/>
              <a:t>Write the terms of the binomial in the first column and every term of the trinomial in the first row.</a:t>
            </a:r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PH" b="1" dirty="0"/>
          </a:p>
          <a:p>
            <a:pPr marL="0" indent="0" algn="just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327453"/>
                  </p:ext>
                </p:extLst>
              </p:nvPr>
            </p:nvGraphicFramePr>
            <p:xfrm>
              <a:off x="2032000" y="342900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66FFD1-71CC-7746-BE7D-80ED17875A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327453"/>
                  </p:ext>
                </p:extLst>
              </p:nvPr>
            </p:nvGraphicFramePr>
            <p:xfrm>
              <a:off x="2032000" y="342900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8298026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00904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03590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64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625" t="-3448" r="-2006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25" t="-3448" r="-1006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25" t="-3448" r="-62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428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100000" r="-300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02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5" t="-206897" r="-3006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97905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609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6226</TotalTime>
  <Words>737</Words>
  <Application>Microsoft Macintosh PowerPoint</Application>
  <PresentationFormat>Widescreen</PresentationFormat>
  <Paragraphs>213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Product of a Binomial and a Trinomial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564</cp:revision>
  <cp:lastPrinted>2023-03-16T06:30:06Z</cp:lastPrinted>
  <dcterms:created xsi:type="dcterms:W3CDTF">2019-04-16T02:10:14Z</dcterms:created>
  <dcterms:modified xsi:type="dcterms:W3CDTF">2023-07-14T06:34:15Z</dcterms:modified>
</cp:coreProperties>
</file>