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4FF598B-9CE2-4A2B-A137-92A0457A5B22}"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27C7D1B-F058-40B1-897D-5C2C0F45C1B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55EA7402-763D-41FA-94CB-D3207F43E31B}"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96EB15CB-DB26-4F5D-86B7-76097BBB03F2}"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B2C7A3D6-6FB3-4594-9E6C-519E810014A7}"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7E9420E-08B5-410A-B921-9598E4E6EE76}"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10BB8DD-5DC8-425C-9735-50D395E204B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8F17CAF-9135-439F-B434-DC60683B25D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FCACE09-44D2-410E-BBC0-EA0F379EAE90}"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928FB72-AB76-4CD5-956C-AD9BBB26E80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3E9E44E-723E-4383-BB17-137FF683E97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A082C99-34B2-4F7A-A7AC-FB59CB40B70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4629D7E-CD2D-4910-97D3-9272920001F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AED9F83-142D-4CB0-9873-BC66B4BD875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47FE2F1-9216-4EDF-A195-FED280F03D69}"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0BBBF204-46E6-43BB-8824-7F08D0FF356F}"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6004AFB-D8F6-4B5F-8F61-D1D16A98461D}"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BCA3918E-1879-4B15-8182-066616550ADE}"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D55E65C-BCC6-4BB8-9940-6FA7912AA11D}"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3BEF449-D36B-40BD-A709-379BBC2762BF}"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72F73E0-8A5D-40FA-8547-B74C8F28A6E0}"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3E2167C-CF83-4D39-9B69-FDE9F6102E9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CB8C8C3-28D2-40AA-95D4-AAA7AA2943F6}"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E660E79-A266-44F7-B111-8756C951915D}"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BCF7728-8DCA-47AD-8730-2E8AC4428D8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E9566E1-BD6E-43DE-8117-A18B8447267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722F2E3-AD1E-43CF-8206-33433FF96BB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1239A65-17FB-4889-9514-8E3373A45F4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C588BEDF-CABD-47D4-BC31-A3AC16EC6890}"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ABEAE166-B36D-4723-8F7E-A25EF46A13CE}"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6DAF154-9F1C-4ACA-A4DD-5FCC3352A8BB}"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AB6A125-DCAE-4E6A-BB59-0BF126BD5C0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909F2A2-F3AB-453C-9E1B-43573F3B718E}"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D52166D-B7DF-471E-9CAC-0BEB1841E375}"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8A0C043-8F8E-4105-9964-6D503E0B0E9F}"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B7E252D-4CAF-4DDB-B12D-17F09E1CCDBC}"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EA925D01-1D8C-419F-AEAC-CC4D76411FD9}"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8A971120-447D-4B07-B530-FB378CAE0343}"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08350B6E-E393-434A-86A0-BE3F4D6AFF7E}"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Mapa ng Ating Paaralan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767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785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Mapa ng Ating Paaralan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tretch/>
        </p:blipFill>
        <p:spPr>
          <a:xfrm>
            <a:off x="2057760" y="2700000"/>
            <a:ext cx="8202240" cy="3429360"/>
          </a:xfrm>
          <a:prstGeom prst="rect">
            <a:avLst/>
          </a:prstGeom>
          <a:ln w="0">
            <a:noFill/>
          </a:ln>
        </p:spPr>
      </p:pic>
      <p:sp>
        <p:nvSpPr>
          <p:cNvPr id="137" name=""/>
          <p:cNvSpPr txBox="1"/>
          <p:nvPr/>
        </p:nvSpPr>
        <p:spPr>
          <a:xfrm>
            <a:off x="900000" y="1513440"/>
            <a:ext cx="10260000" cy="111456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rPr>
              <a:t>Ang apat na lokasyon. Nakatayo ang guro sa gitna ng silid. Nasa likuran niya ang pisara. Nasa harapan ng guro ang mga bata. Nasa kaliwa ng larawan ang bintana samantalang nasa gawing kanan ang pinto.</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2"/>
          <p:cNvSpPr/>
          <p:nvPr/>
        </p:nvSpPr>
        <p:spPr>
          <a:xfrm>
            <a:off x="-113040" y="532080"/>
            <a:ext cx="767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9" name="Rectangle 4"/>
          <p:cNvSpPr/>
          <p:nvPr/>
        </p:nvSpPr>
        <p:spPr>
          <a:xfrm>
            <a:off x="426960" y="532080"/>
            <a:ext cx="785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Mapa ng Ating Paaralan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0" name="" descr=""/>
          <p:cNvPicPr/>
          <p:nvPr/>
        </p:nvPicPr>
        <p:blipFill>
          <a:blip r:embed="rId1"/>
          <a:stretch/>
        </p:blipFill>
        <p:spPr>
          <a:xfrm>
            <a:off x="1412640" y="1440000"/>
            <a:ext cx="9207360" cy="4680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5"/>
          <p:cNvSpPr/>
          <p:nvPr/>
        </p:nvSpPr>
        <p:spPr>
          <a:xfrm>
            <a:off x="-113040" y="532080"/>
            <a:ext cx="767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2" name="Rectangle 8"/>
          <p:cNvSpPr/>
          <p:nvPr/>
        </p:nvSpPr>
        <p:spPr>
          <a:xfrm>
            <a:off x="426960" y="532080"/>
            <a:ext cx="785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Mapa ng Ating Paaralan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txBox="1"/>
          <p:nvPr/>
        </p:nvSpPr>
        <p:spPr>
          <a:xfrm>
            <a:off x="900000" y="1513440"/>
            <a:ext cx="5220000" cy="231732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2200" spc="-1" strike="noStrike">
                <a:solidFill>
                  <a:srgbClr val="000000"/>
                </a:solidFill>
                <a:latin typeface="Lato"/>
              </a:rPr>
              <a:t>Masasabi natin ang lokasyon ng ating paaralan sa pamamagitan ng pagsukat ng distansiya o layo nito mula sa isang lugar.</a:t>
            </a:r>
            <a:endParaRPr b="0" lang="en-PH" sz="2200" spc="-1" strike="noStrike">
              <a:solidFill>
                <a:srgbClr val="000000"/>
              </a:solidFill>
              <a:latin typeface="Lato"/>
              <a:ea typeface="PingFang SC"/>
            </a:endParaRPr>
          </a:p>
          <a:p>
            <a:pPr algn="just">
              <a:lnSpc>
                <a:spcPct val="100000"/>
              </a:lnSpc>
              <a:spcBef>
                <a:spcPts val="850"/>
              </a:spcBef>
              <a:spcAft>
                <a:spcPts val="850"/>
              </a:spcAft>
            </a:pPr>
            <a:r>
              <a:rPr b="0" lang="en-PH" sz="2200" spc="-1" strike="noStrike">
                <a:solidFill>
                  <a:srgbClr val="000000"/>
                </a:solidFill>
                <a:latin typeface="Lato"/>
              </a:rPr>
              <a:t>Makikita na ang distansiya ng paaralan sa bahay ay mas malapit kaysa sa distansiya ng simbahan sa bahay.</a:t>
            </a:r>
            <a:endParaRPr b="0" lang="en-PH" sz="2200" spc="-1" strike="noStrike">
              <a:solidFill>
                <a:srgbClr val="000000"/>
              </a:solidFill>
              <a:latin typeface="Lato"/>
              <a:ea typeface="PingFang SC"/>
            </a:endParaRPr>
          </a:p>
        </p:txBody>
      </p:sp>
      <p:pic>
        <p:nvPicPr>
          <p:cNvPr id="144" name="" descr=""/>
          <p:cNvPicPr/>
          <p:nvPr/>
        </p:nvPicPr>
        <p:blipFill>
          <a:blip r:embed="rId1"/>
          <a:stretch/>
        </p:blipFill>
        <p:spPr>
          <a:xfrm>
            <a:off x="6409800" y="1800000"/>
            <a:ext cx="5110200" cy="38865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9"/>
          <p:cNvSpPr/>
          <p:nvPr/>
        </p:nvSpPr>
        <p:spPr>
          <a:xfrm>
            <a:off x="-113040" y="532080"/>
            <a:ext cx="767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6" name="Rectangle 10"/>
          <p:cNvSpPr/>
          <p:nvPr/>
        </p:nvSpPr>
        <p:spPr>
          <a:xfrm>
            <a:off x="426960" y="532080"/>
            <a:ext cx="785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Mapa ng Ating Paaralan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txBox="1"/>
          <p:nvPr/>
        </p:nvSpPr>
        <p:spPr>
          <a:xfrm>
            <a:off x="900000" y="1513440"/>
            <a:ext cx="5220000" cy="365796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2200" spc="-1" strike="noStrike">
                <a:solidFill>
                  <a:srgbClr val="000000"/>
                </a:solidFill>
                <a:latin typeface="Lato"/>
              </a:rPr>
              <a:t>Ang tunay na distansiya ng mga lugar ay maaaring masukat sa pamamagitan ng </a:t>
            </a:r>
            <a:r>
              <a:rPr b="1" lang="en-PH" sz="2200" spc="-1" strike="noStrike">
                <a:solidFill>
                  <a:srgbClr val="000000"/>
                </a:solidFill>
                <a:latin typeface="Lato"/>
              </a:rPr>
              <a:t>metro</a:t>
            </a:r>
            <a:r>
              <a:rPr b="0" lang="en-PH" sz="2200" spc="-1" strike="noStrike">
                <a:solidFill>
                  <a:srgbClr val="000000"/>
                </a:solidFill>
                <a:latin typeface="Lato"/>
              </a:rPr>
              <a:t>. Ang sukat ng isang metro ay halos isang dipa.</a:t>
            </a:r>
            <a:endParaRPr b="0" lang="en-PH" sz="2200" spc="-1" strike="noStrike">
              <a:solidFill>
                <a:srgbClr val="000000"/>
              </a:solidFill>
              <a:latin typeface="Lato"/>
              <a:ea typeface="PingFang SC"/>
            </a:endParaRPr>
          </a:p>
          <a:p>
            <a:pPr algn="just">
              <a:lnSpc>
                <a:spcPct val="100000"/>
              </a:lnSpc>
              <a:spcBef>
                <a:spcPts val="850"/>
              </a:spcBef>
              <a:spcAft>
                <a:spcPts val="850"/>
              </a:spcAft>
            </a:pPr>
            <a:r>
              <a:rPr b="0" lang="en-PH" sz="2200" spc="-1" strike="noStrike">
                <a:solidFill>
                  <a:srgbClr val="000000"/>
                </a:solidFill>
                <a:latin typeface="Lato"/>
              </a:rPr>
              <a:t>Ang </a:t>
            </a:r>
            <a:r>
              <a:rPr b="1" lang="en-PH" sz="2200" spc="-1" strike="noStrike">
                <a:solidFill>
                  <a:srgbClr val="000000"/>
                </a:solidFill>
                <a:latin typeface="Lato"/>
              </a:rPr>
              <a:t>kilometro</a:t>
            </a:r>
            <a:r>
              <a:rPr b="0" lang="en-PH" sz="2200" spc="-1" strike="noStrike">
                <a:solidFill>
                  <a:srgbClr val="000000"/>
                </a:solidFill>
                <a:latin typeface="Lato"/>
              </a:rPr>
              <a:t> ay karaniwang ginagamit sa pagsukat ng distansiya ng ating bahay sa ibang gusali o lugar sa ating pamayanan. Ang isang kilometro ay katumbas ng isang libong metro.</a:t>
            </a:r>
            <a:endParaRPr b="0" lang="en-PH" sz="2200" spc="-1" strike="noStrike">
              <a:solidFill>
                <a:srgbClr val="000000"/>
              </a:solidFill>
              <a:latin typeface="Lato"/>
              <a:ea typeface="PingFang SC"/>
            </a:endParaRPr>
          </a:p>
        </p:txBody>
      </p:sp>
      <p:pic>
        <p:nvPicPr>
          <p:cNvPr id="148" name="" descr=""/>
          <p:cNvPicPr/>
          <p:nvPr/>
        </p:nvPicPr>
        <p:blipFill>
          <a:blip r:embed="rId1"/>
          <a:stretch/>
        </p:blipFill>
        <p:spPr>
          <a:xfrm>
            <a:off x="6374160" y="1800000"/>
            <a:ext cx="4929840" cy="30600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1933</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2023-09-01T15:53:37Z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