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8800" cy="621720"/>
          </a:xfrm>
          <a:prstGeom prst="rect">
            <a:avLst/>
          </a:prstGeom>
          <a:ln w="0">
            <a:noFill/>
          </a:ln>
        </p:spPr>
      </p:pic>
      <p:sp>
        <p:nvSpPr>
          <p:cNvPr id="86" name="Rectangle 7"/>
          <p:cNvSpPr/>
          <p:nvPr/>
        </p:nvSpPr>
        <p:spPr>
          <a:xfrm>
            <a:off x="10868760" y="0"/>
            <a:ext cx="957240" cy="957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1320" cy="1021320"/>
          </a:xfrm>
          <a:prstGeom prst="rect">
            <a:avLst/>
          </a:prstGeom>
          <a:ln w="0">
            <a:noFill/>
          </a:ln>
        </p:spPr>
      </p:pic>
      <p:sp>
        <p:nvSpPr>
          <p:cNvPr id="88"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3120" cy="337140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188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Pinagmulan ng Unang Pangkat ng Tao Batay sa Teorya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7"/>
          <p:cNvSpPr/>
          <p:nvPr/>
        </p:nvSpPr>
        <p:spPr>
          <a:xfrm>
            <a:off x="720000" y="1440000"/>
            <a:ext cx="10968480" cy="215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Ipinanukala naman ng isang Pilipinong antropologo na si Felipe Landa Jocano ang core population theory. May pagkakahawig ito sa wave of migration theory ni Henry Beyer dahil naniniwala rin ito sa pandarayuhan at sa tulay na lupa. Gayunpaman, hindi ito naniniwala na iba’t ibang pangkat ang nandayuhan sa Pilipinas. Naniniwala ang core population theory na ang iba’t ibang pangkat etnolingguwistiko na mayroon sa Pilipinas at mga karatig na bansa sa Asya ay nagmula lamang sa iisang ninuno. Maaaring ang kanilang ninuno ay ang mga taong tulad ng Taong Tabon. Nagkaroon lamang ng pagbabago sa kanilang kultura at kabuhayan dahil sa pagkakaiba ng heograpiya at karanasan matapos ang mahabang panahon.</a:t>
            </a:r>
            <a:endParaRPr b="0" lang="en-PH" sz="1800" spc="-1" strike="noStrike">
              <a:latin typeface="Arial"/>
            </a:endParaRPr>
          </a:p>
        </p:txBody>
      </p:sp>
      <p:sp>
        <p:nvSpPr>
          <p:cNvPr id="187"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 Black;Arial Black"/>
              </a:rPr>
              <a:t>Core Population Theory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9"/>
          <p:cNvSpPr/>
          <p:nvPr/>
        </p:nvSpPr>
        <p:spPr>
          <a:xfrm>
            <a:off x="720000" y="1440000"/>
            <a:ext cx="10968480" cy="2986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sa pinakabago at tinatanggap ng maraming eksperto ay ang Austronesian migration theory o ang teorya ng pandarayuhan ng mga Austronesyano. Ito ay ipinanukala ni Peter Bellwood. Sa teoryang ito, nagmula sa China ang unang pangkat ng tao at tumawid ng Taiwan patungo sa kapuluan ng Pilipinas. Mula Pilipinas ay nandayuhan din sila sa iba pang pulo sa Pacific Ocean hanggang sa Hawaii. Naganap ang pandarayuhan 6,000 hanggang 7,000 taon na ang nakalilipas. Pinag-aralan ni Bellwood ang wika at kultura ng mga tao na kasalukuyang nakatira sa Timog Taiwan, Pilipinas, at mga pulo sa Pacific Ocean. Napansin niyang halos magkakaugnay ang mga salita ng mga pangkat ng mga taong ito gayundin ang kanilang mga paraan ng pamumuhay. Pinag-aralan din ng mga naniniwala sa teoryang ito ang artifact na tinatawag na lingling-o—mga palawit na palamuti na gawa sa bronze, jade, at ginto. Halos magkakatulad ang disenyo ng mga lingling-o na nahukay sa Taiwan, Pilipinas, at iba pang mga pulo sa Pacific Ocean.</a:t>
            </a:r>
            <a:endParaRPr b="0" lang="en-PH" sz="1800" spc="-1" strike="noStrike">
              <a:latin typeface="Arial"/>
            </a:endParaRPr>
          </a:p>
        </p:txBody>
      </p:sp>
      <p:sp>
        <p:nvSpPr>
          <p:cNvPr id="189"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just">
              <a:lnSpc>
                <a:spcPct val="100000"/>
              </a:lnSpc>
              <a:buNone/>
            </a:pPr>
            <a:r>
              <a:rPr b="1" lang="en-PH" sz="3600" spc="-1" strike="noStrike">
                <a:solidFill>
                  <a:srgbClr val="000000"/>
                </a:solidFill>
                <a:latin typeface="Lato"/>
                <a:ea typeface="Arial Black;Arial Black"/>
              </a:rPr>
              <a:t>Austronesian Migration Theory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21"/>
          <p:cNvSpPr/>
          <p:nvPr/>
        </p:nvSpPr>
        <p:spPr>
          <a:xfrm>
            <a:off x="720000" y="1440000"/>
            <a:ext cx="10968480" cy="2986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Binuo naman ni Wilhelm Solheim II ang teoryang nusantao na nagpapaliwanag din kung paano nagkaroon ng tao sa Pilipinas. Ang salitang nusantao ay hango sa dalawang salitang Austronesyano na nusa at tau o nangangahulugang “tao ng mga pulo.” Maliban sa Pilipinas, ipinaliliwanag din ng teoryang ito kung paano nagkaroon ng tao sa kapuluan ng Malaysia at Indonesia. Ayon sa teorya, ang tao sa Pilipinas ay mula sa kalupaan ng Timog-Silangang Asya, naglakbay patungong Malaysia at Indonesia, at paakyat ng Pilipinas. Ginamit ng mga naniniwala sa teoryang ito ang pagkakatulad sa disenyo ng mga nahukay na palayok sa Malaysia, Indonesia, at Pilipinas.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Habang patuloy ang pag-aaral ng mga eksperto kung paano nagkaroon ng tao sa Pilipinas ay nadagdagan at nagkakaroon ng mga pagbabago sa mga teoryang ito. Mainam ito dahil pinatutunayan lamang nito na mahalagang maunawaan ang pinagmulan ng lahing Pilipino upang mas makilala pa ang sariling pagkakakilanlan.</a:t>
            </a:r>
            <a:endParaRPr b="0" lang="en-PH" sz="1800" spc="-1" strike="noStrike">
              <a:latin typeface="Arial"/>
            </a:endParaRPr>
          </a:p>
        </p:txBody>
      </p:sp>
      <p:sp>
        <p:nvSpPr>
          <p:cNvPr id="191"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just">
              <a:lnSpc>
                <a:spcPct val="100000"/>
              </a:lnSpc>
              <a:buNone/>
            </a:pPr>
            <a:r>
              <a:rPr b="1" lang="en-PH" sz="3600" spc="-1" strike="noStrike">
                <a:solidFill>
                  <a:srgbClr val="000000"/>
                </a:solidFill>
                <a:latin typeface="Lato"/>
                <a:ea typeface="Arial Black;Arial Black"/>
              </a:rPr>
              <a:t>Nusantao Theory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gn="just">
              <a:lnSpc>
                <a:spcPct val="100000"/>
              </a:lnSpc>
              <a:buNone/>
            </a:pPr>
            <a:r>
              <a:rPr b="1" lang="en-PH" sz="3600" spc="-1" strike="noStrike">
                <a:solidFill>
                  <a:srgbClr val="000000"/>
                </a:solidFill>
                <a:latin typeface="Lato"/>
                <a:ea typeface="Arial Black;Arial Black"/>
              </a:rPr>
              <a:t>PAGSASANAY</a:t>
            </a:r>
            <a:endParaRPr b="0" lang="en-PH" sz="3600" spc="-1" strike="noStrike">
              <a:latin typeface="Arial"/>
            </a:endParaRPr>
          </a:p>
        </p:txBody>
      </p:sp>
      <p:sp>
        <p:nvSpPr>
          <p:cNvPr id="193"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Tukuyin ang sagot sa bawat katanungan.</a:t>
            </a:r>
            <a:endParaRPr b="0" lang="en-PH" sz="1800" spc="-1" strike="noStrike">
              <a:latin typeface="Arial"/>
            </a:endParaRPr>
          </a:p>
          <a:p>
            <a:pPr algn="just">
              <a:lnSpc>
                <a:spcPct val="100000"/>
              </a:lnSpc>
              <a:buNone/>
            </a:pPr>
            <a:r>
              <a:rPr b="0" lang="en-PH" sz="1800" spc="-1" strike="noStrike">
                <a:latin typeface="Lato"/>
              </a:rPr>
              <a:t>1. Ang teoryang ito ay binuo ni Wilhelm Solheim II na nagpapaliwanag kung paano nagkaroon ng tao sa Pilipinas.</a:t>
            </a:r>
            <a:endParaRPr b="0" lang="en-PH" sz="1800" spc="-1" strike="noStrike">
              <a:latin typeface="Arial"/>
            </a:endParaRPr>
          </a:p>
          <a:p>
            <a:pPr algn="just">
              <a:lnSpc>
                <a:spcPct val="100000"/>
              </a:lnSpc>
              <a:buNone/>
            </a:pPr>
            <a:r>
              <a:rPr b="0" lang="en-PH" sz="1800" spc="-1" strike="noStrike">
                <a:latin typeface="Lato"/>
              </a:rPr>
              <a:t>2. Ang teoryang ito ay binuo ni Peter Bellwood kung saan sinasabi niya na nagmula ang unang pangkat ng tao sa China at tumawid ng Taiwan patungo sa kapuluan ng Pilipinas.</a:t>
            </a:r>
            <a:endParaRPr b="0" lang="en-PH" sz="1800" spc="-1" strike="noStrike">
              <a:latin typeface="Arial"/>
            </a:endParaRPr>
          </a:p>
          <a:p>
            <a:pPr algn="just">
              <a:lnSpc>
                <a:spcPct val="100000"/>
              </a:lnSpc>
              <a:buNone/>
            </a:pPr>
            <a:r>
              <a:rPr b="0" lang="en-PH" sz="1800" spc="-1" strike="noStrike">
                <a:latin typeface="Lato"/>
              </a:rPr>
              <a:t>3. Ayon sa kanya, narating ng unang pangkat ang Pilipinas sa pamamagitan ng migration o pandarayuhan.</a:t>
            </a:r>
            <a:endParaRPr b="0" lang="en-PH" sz="1800" spc="-1" strike="noStrike">
              <a:latin typeface="Arial"/>
            </a:endParaRPr>
          </a:p>
          <a:p>
            <a:pPr algn="just">
              <a:lnSpc>
                <a:spcPct val="100000"/>
              </a:lnSpc>
              <a:buNone/>
            </a:pPr>
            <a:r>
              <a:rPr b="0" lang="en-PH" sz="1800" spc="-1" strike="noStrike">
                <a:latin typeface="Lato"/>
              </a:rPr>
              <a:t>4. Isang Pilipinong antropologo na bumuo ng core population theory.</a:t>
            </a:r>
            <a:endParaRPr b="0" lang="en-PH" sz="1800" spc="-1" strike="noStrike">
              <a:latin typeface="Arial"/>
            </a:endParaRPr>
          </a:p>
          <a:p>
            <a:pPr algn="just">
              <a:lnSpc>
                <a:spcPct val="100000"/>
              </a:lnSpc>
              <a:buNone/>
            </a:pPr>
            <a:r>
              <a:rPr b="0" lang="en-PH" sz="1800" spc="-1" strike="noStrike">
                <a:latin typeface="Lato"/>
              </a:rPr>
              <a:t>5. Ito ay malawak na kalupaang bahagi ng kontinente ng Asya na nakaangat dahil sa mababang lebel ng tubig-dagat dalawang milyong taon na ang nakararaan ayon sa teorya ng tulay na lupa.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gn="just">
              <a:lnSpc>
                <a:spcPct val="100000"/>
              </a:lnSpc>
              <a:buNone/>
            </a:pPr>
            <a:r>
              <a:rPr b="1" lang="en-PH" sz="3600" spc="-1" strike="noStrike">
                <a:solidFill>
                  <a:srgbClr val="000000"/>
                </a:solidFill>
                <a:latin typeface="Lato"/>
                <a:ea typeface="Arial Black;Arial Black"/>
              </a:rPr>
              <a:t>SUSI NG PAGWAWASTO</a:t>
            </a:r>
            <a:endParaRPr b="0" lang="en-PH" sz="3600" spc="-1" strike="noStrike">
              <a:latin typeface="Arial"/>
            </a:endParaRPr>
          </a:p>
        </p:txBody>
      </p:sp>
      <p:sp>
        <p:nvSpPr>
          <p:cNvPr id="195"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a:lnSpc>
                <a:spcPct val="100000"/>
              </a:lnSpc>
              <a:buNone/>
            </a:pPr>
            <a:endParaRPr b="0" lang="en-PH" sz="3200" spc="-1" strike="noStrike">
              <a:latin typeface="Arial"/>
            </a:endParaRPr>
          </a:p>
          <a:p>
            <a:pPr>
              <a:lnSpc>
                <a:spcPct val="100000"/>
              </a:lnSpc>
              <a:buNone/>
            </a:pPr>
            <a:r>
              <a:rPr b="0" lang="en-PH" sz="1800" spc="-1" strike="noStrike">
                <a:latin typeface="Lato"/>
              </a:rPr>
              <a:t>1. Nusantao Theory</a:t>
            </a:r>
            <a:endParaRPr b="0" lang="en-PH" sz="1800" spc="-1" strike="noStrike">
              <a:latin typeface="Arial"/>
            </a:endParaRPr>
          </a:p>
          <a:p>
            <a:pPr>
              <a:lnSpc>
                <a:spcPct val="100000"/>
              </a:lnSpc>
              <a:buNone/>
            </a:pPr>
            <a:r>
              <a:rPr b="0" lang="en-PH" sz="1800" spc="-1" strike="noStrike">
                <a:latin typeface="Lato"/>
              </a:rPr>
              <a:t>2. Austronesian Migration Theory</a:t>
            </a:r>
            <a:endParaRPr b="0" lang="en-PH" sz="1800" spc="-1" strike="noStrike">
              <a:latin typeface="Arial"/>
            </a:endParaRPr>
          </a:p>
          <a:p>
            <a:pPr>
              <a:lnSpc>
                <a:spcPct val="100000"/>
              </a:lnSpc>
              <a:buNone/>
            </a:pPr>
            <a:r>
              <a:rPr b="0" lang="en-PH" sz="1800" spc="-1" strike="noStrike">
                <a:latin typeface="Lato"/>
              </a:rPr>
              <a:t>3. Henry Otley Beyer</a:t>
            </a:r>
            <a:endParaRPr b="0" lang="en-PH" sz="1800" spc="-1" strike="noStrike">
              <a:latin typeface="Arial"/>
            </a:endParaRPr>
          </a:p>
          <a:p>
            <a:pPr>
              <a:lnSpc>
                <a:spcPct val="100000"/>
              </a:lnSpc>
              <a:buNone/>
            </a:pPr>
            <a:r>
              <a:rPr b="0" lang="en-PH" sz="1800" spc="-1" strike="noStrike">
                <a:latin typeface="Lato"/>
              </a:rPr>
              <a:t>4. Felipe Landa Jocano</a:t>
            </a:r>
            <a:endParaRPr b="0" lang="en-PH" sz="1800" spc="-1" strike="noStrike">
              <a:latin typeface="Arial"/>
            </a:endParaRPr>
          </a:p>
          <a:p>
            <a:pPr>
              <a:lnSpc>
                <a:spcPct val="100000"/>
              </a:lnSpc>
              <a:buNone/>
            </a:pPr>
            <a:r>
              <a:rPr b="0" lang="en-PH" sz="1800" spc="-1" strike="noStrike">
                <a:latin typeface="Lato"/>
              </a:rPr>
              <a:t>5. Sundaland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p:nvPr/>
        </p:nvSpPr>
        <p:spPr>
          <a:xfrm>
            <a:off x="720000" y="1620000"/>
            <a:ext cx="10968480" cy="215676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Sa aralin na ito ay tatalakayin ang mga teorya na binuo ng mga eksperto at siyentipiko tungkol sa pinagmulan ng unang pangkat ng tao sa Pilipinas. Kasamang</a:t>
            </a:r>
            <a:endParaRPr b="0" lang="en-PH" sz="2400" spc="-1" strike="noStrike">
              <a:latin typeface="Arial"/>
            </a:endParaRPr>
          </a:p>
          <a:p>
            <a:pPr algn="just">
              <a:lnSpc>
                <a:spcPct val="100000"/>
              </a:lnSpc>
              <a:buNone/>
            </a:pPr>
            <a:r>
              <a:rPr b="0" lang="en-PH" sz="2400" spc="-1" strike="noStrike">
                <a:solidFill>
                  <a:srgbClr val="000000"/>
                </a:solidFill>
                <a:latin typeface="Lato"/>
                <a:ea typeface="DejaVu Sans"/>
              </a:rPr>
              <a:t>ilalahad sa aralin na ito ang mga patunay o ebidensiya ng mga teoryang ito. Pinaglaanan ng matagal na panahon ng pag-aaral at pananaliksik ang mga teoryang ito kaya nararapat lamang na pag-aralan nang mabuti.</a:t>
            </a:r>
            <a:endParaRPr b="0" lang="en-PH" sz="2400" spc="-1" strike="noStrike">
              <a:latin typeface="Arial"/>
            </a:endParaRPr>
          </a:p>
        </p:txBody>
      </p:sp>
      <p:sp>
        <p:nvSpPr>
          <p:cNvPr id="169"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2"/>
          <p:cNvSpPr/>
          <p:nvPr/>
        </p:nvSpPr>
        <p:spPr>
          <a:xfrm>
            <a:off x="720000" y="1440000"/>
            <a:ext cx="10968480" cy="413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Maraming mga teorya ang nagbibigay paliwanag sa pinagmulan ng unang pangkat ng tao sa Pilipinas. Ang mga teoryang ito ay binuo at pinag-aralan ng iba’t ibang mga eksperto at siyentipiko. Kabilang sa patunay na ginamit ng mga eksperto ay ang mga </a:t>
            </a:r>
            <a:r>
              <a:rPr b="0" i="1" lang="en-PH" sz="1800" spc="-1" strike="noStrike">
                <a:solidFill>
                  <a:srgbClr val="000000"/>
                </a:solidFill>
                <a:latin typeface="Lato"/>
                <a:ea typeface="DejaVu Sans"/>
              </a:rPr>
              <a:t>fossil</a:t>
            </a:r>
            <a:r>
              <a:rPr b="0" lang="en-PH" sz="1800" spc="-1" strike="noStrike">
                <a:solidFill>
                  <a:srgbClr val="000000"/>
                </a:solidFill>
                <a:latin typeface="Lato"/>
                <a:ea typeface="DejaVu Sans"/>
              </a:rPr>
              <a:t> o labi ng sinaunang tao at hayop, mga naiwang kagamitan, pagkakaugnay ng wika at kultura, at mga pagbabago sa kapaligiran.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a:t>
            </a:r>
            <a:r>
              <a:rPr b="0" i="1" lang="en-PH" sz="1800" spc="-1" strike="noStrike">
                <a:solidFill>
                  <a:srgbClr val="000000"/>
                </a:solidFill>
                <a:latin typeface="Lato"/>
                <a:ea typeface="DejaVu Sans"/>
              </a:rPr>
              <a:t>artifact</a:t>
            </a:r>
            <a:r>
              <a:rPr b="0" lang="en-PH" sz="1800" spc="-1" strike="noStrike">
                <a:solidFill>
                  <a:srgbClr val="000000"/>
                </a:solidFill>
                <a:latin typeface="Lato"/>
                <a:ea typeface="DejaVu Sans"/>
              </a:rPr>
              <a:t> naman ay mga gamit na naiwan ng mga sinaunang tao. Wala pang mga talaan o dokumento na mapagbabatayan ang mga eksperto para pag-aralan ang pangyayari sa panahon na ito dahil hindi pa naiimbento ng tao ang sistema ng pagsusulat. Tinatawag ang bahaging ito ng nakaraan bilang Panahong Prehistoriko. Sa bahaging ito ng nakaraan ng tao ay wala pang mga tala o dokumento kaya mga </a:t>
            </a:r>
            <a:r>
              <a:rPr b="0" i="1" lang="en-PH" sz="1800" spc="-1" strike="noStrike">
                <a:solidFill>
                  <a:srgbClr val="000000"/>
                </a:solidFill>
                <a:latin typeface="Lato"/>
                <a:ea typeface="DejaVu Sans"/>
              </a:rPr>
              <a:t>artifact</a:t>
            </a:r>
            <a:r>
              <a:rPr b="0" lang="en-PH" sz="1800" spc="-1" strike="noStrike">
                <a:solidFill>
                  <a:srgbClr val="000000"/>
                </a:solidFill>
                <a:latin typeface="Lato"/>
                <a:ea typeface="DejaVu Sans"/>
              </a:rPr>
              <a:t> at ibang bagay ang pinagbabatayan upang mabuo ang kuwento ng nakaraan. Sinasakop ng Panahong Prehistoriko ang mahabang panahon ng nakaraan ng tao mula noong nagsimula ang tao sa daigdig at Pilipinas hanggang sa naimbento ang sistema ng pagsulat.</a:t>
            </a:r>
            <a:endParaRPr b="0" lang="en-PH" sz="1800" spc="-1" strike="noStrike">
              <a:latin typeface="Arial"/>
            </a:endParaRPr>
          </a:p>
        </p:txBody>
      </p:sp>
      <p:sp>
        <p:nvSpPr>
          <p:cNvPr id="171"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3"/>
          <p:cNvSpPr/>
          <p:nvPr/>
        </p:nvSpPr>
        <p:spPr>
          <a:xfrm>
            <a:off x="720000" y="1440000"/>
            <a:ext cx="10968480" cy="359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sa mga eksperto na nag-aaral kung saan nagmula ang unang tao sa Pilipinas ay ang mga arkeologo. Ang </a:t>
            </a:r>
            <a:r>
              <a:rPr b="1" lang="en-PH" sz="1800" spc="-1" strike="noStrike">
                <a:solidFill>
                  <a:srgbClr val="000000"/>
                </a:solidFill>
                <a:latin typeface="Lato"/>
                <a:ea typeface="DejaVu Sans"/>
              </a:rPr>
              <a:t>arkeolohiya</a:t>
            </a:r>
            <a:r>
              <a:rPr b="0" lang="en-PH" sz="1800" spc="-1" strike="noStrike">
                <a:solidFill>
                  <a:srgbClr val="000000"/>
                </a:solidFill>
                <a:latin typeface="Lato"/>
                <a:ea typeface="DejaVu Sans"/>
              </a:rPr>
              <a:t> ay ang pag-aaral ng nakaraan ng tao batay sa mga artifact o naiwang labi nito. Kasama sa gawain ng mga arkeologo ang paghuhukay ng mga </a:t>
            </a:r>
            <a:r>
              <a:rPr b="0" i="1" lang="en-PH" sz="1800" spc="-1" strike="noStrike">
                <a:solidFill>
                  <a:srgbClr val="000000"/>
                </a:solidFill>
                <a:latin typeface="Lato"/>
                <a:ea typeface="DejaVu Sans"/>
              </a:rPr>
              <a:t>artifact</a:t>
            </a:r>
            <a:r>
              <a:rPr b="0" lang="en-PH" sz="1800" spc="-1" strike="noStrike">
                <a:solidFill>
                  <a:srgbClr val="000000"/>
                </a:solidFill>
                <a:latin typeface="Lato"/>
                <a:ea typeface="DejaVu Sans"/>
              </a:rPr>
              <a:t> o labi ng tao sa mga kuweba at iba pang maaaring pinaglagian ng mga ito.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Batay sa pag-aral ng mga arkeologo sa Pilipinas, ang pinakamatandang </a:t>
            </a:r>
            <a:r>
              <a:rPr b="0" i="1" lang="en-PH" sz="1800" spc="-1" strike="noStrike">
                <a:solidFill>
                  <a:srgbClr val="000000"/>
                </a:solidFill>
                <a:latin typeface="Lato"/>
                <a:ea typeface="DejaVu Sans"/>
              </a:rPr>
              <a:t>artifact</a:t>
            </a:r>
            <a:r>
              <a:rPr b="0" lang="en-PH" sz="1800" spc="-1" strike="noStrike">
                <a:solidFill>
                  <a:srgbClr val="000000"/>
                </a:solidFill>
                <a:latin typeface="Lato"/>
                <a:ea typeface="DejaVu Sans"/>
              </a:rPr>
              <a:t> na natagpuan na may kaugnayan sa sinaunang tao ay tinatayang 709,000 taon na ang edad. Ito ay natagpuan sa lalawigan ng Kalinga. Ito ay buto ng isang sinaunang </a:t>
            </a:r>
            <a:r>
              <a:rPr b="0" i="1" lang="en-PH" sz="1800" spc="-1" strike="noStrike">
                <a:solidFill>
                  <a:srgbClr val="000000"/>
                </a:solidFill>
                <a:latin typeface="Lato"/>
                <a:ea typeface="DejaVu Sans"/>
              </a:rPr>
              <a:t>rhinoceros</a:t>
            </a:r>
            <a:r>
              <a:rPr b="0" lang="en-PH" sz="1800" spc="-1" strike="noStrike">
                <a:solidFill>
                  <a:srgbClr val="000000"/>
                </a:solidFill>
                <a:latin typeface="Lato"/>
                <a:ea typeface="DejaVu Sans"/>
              </a:rPr>
              <a:t>. Mababakas sa butong ito ang mga hiwa galing sa kagamitan ng sinaunang tao. Ito ay patunay na ginawang pagkain ng sinaunang tao ang nasabing </a:t>
            </a:r>
            <a:r>
              <a:rPr b="0" i="1" lang="en-PH" sz="1800" spc="-1" strike="noStrike">
                <a:solidFill>
                  <a:srgbClr val="000000"/>
                </a:solidFill>
                <a:latin typeface="Lato"/>
                <a:ea typeface="DejaVu Sans"/>
              </a:rPr>
              <a:t>rhinoceros</a:t>
            </a:r>
            <a:r>
              <a:rPr b="0" lang="en-PH" sz="1800" spc="-1" strike="noStrike">
                <a:solidFill>
                  <a:srgbClr val="000000"/>
                </a:solidFill>
                <a:latin typeface="Lato"/>
                <a:ea typeface="DejaVu Sans"/>
              </a:rPr>
              <a:t>. Wala nang natitirang </a:t>
            </a:r>
            <a:r>
              <a:rPr b="0" i="1" lang="en-PH" sz="1800" spc="-1" strike="noStrike">
                <a:solidFill>
                  <a:srgbClr val="000000"/>
                </a:solidFill>
                <a:latin typeface="Lato"/>
                <a:ea typeface="DejaVu Sans"/>
              </a:rPr>
              <a:t>rhinoceros</a:t>
            </a:r>
            <a:r>
              <a:rPr b="0" lang="en-PH" sz="1800" spc="-1" strike="noStrike">
                <a:solidFill>
                  <a:srgbClr val="000000"/>
                </a:solidFill>
                <a:latin typeface="Lato"/>
                <a:ea typeface="DejaVu Sans"/>
              </a:rPr>
              <a:t> sa Pilipinas dahil naubos ang kanilang lahi matagal na panahon na ang nakararaan. Kung pagbabatayan ang edad ng artifact na ito, masasabing mayroon ng tao sa kapuluan ng Pilipinas 709,000 taon na ang nakalilipas.</a:t>
            </a:r>
            <a:endParaRPr b="0" lang="en-PH" sz="1800" spc="-1" strike="noStrike">
              <a:latin typeface="Arial"/>
            </a:endParaRPr>
          </a:p>
        </p:txBody>
      </p:sp>
      <p:sp>
        <p:nvSpPr>
          <p:cNvPr id="173"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6"/>
          <p:cNvSpPr/>
          <p:nvPr/>
        </p:nvSpPr>
        <p:spPr>
          <a:xfrm>
            <a:off x="1080000" y="1260000"/>
            <a:ext cx="10968480" cy="1906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Mayroon ding natagpuang mga </a:t>
            </a:r>
            <a:r>
              <a:rPr b="0" i="1" lang="en-PH" sz="1600" spc="-1" strike="noStrike">
                <a:solidFill>
                  <a:srgbClr val="000000"/>
                </a:solidFill>
                <a:latin typeface="Lato"/>
                <a:ea typeface="DejaVu Sans"/>
              </a:rPr>
              <a:t>artifact</a:t>
            </a:r>
            <a:r>
              <a:rPr b="0" lang="en-PH" sz="1600" spc="-1" strike="noStrike">
                <a:solidFill>
                  <a:srgbClr val="000000"/>
                </a:solidFill>
                <a:latin typeface="Lato"/>
                <a:ea typeface="DejaVu Sans"/>
              </a:rPr>
              <a:t> na nagpapatunay ng sinaunang tao sa Pilipinas ay nanirahan sa Callao Cave sa lalawigan ng Cagayan. Ito ay natagpuan ng pangkat na pinamunuan ng Pilipinong arkeologo na si Dr. Armand Salvador Mijares. Unang tinawag ang labi na ito bilang Taong Callao at kalaunan ay tinawag na </a:t>
            </a:r>
            <a:r>
              <a:rPr b="0" i="1" lang="en-PH" sz="1600" spc="-1" strike="noStrike">
                <a:solidFill>
                  <a:srgbClr val="000000"/>
                </a:solidFill>
                <a:latin typeface="Lato"/>
                <a:ea typeface="DejaVu Sans"/>
              </a:rPr>
              <a:t>Homo luzonensis</a:t>
            </a:r>
            <a:r>
              <a:rPr b="0" lang="en-PH" sz="1600" spc="-1" strike="noStrike">
                <a:solidFill>
                  <a:srgbClr val="000000"/>
                </a:solidFill>
                <a:latin typeface="Lato"/>
                <a:ea typeface="DejaVu Sans"/>
              </a:rPr>
              <a:t> batay sa pangalan ng pulo ng Luzon kung saan matatagpuan ang Callao Cave. Ang unang bahagi na natagpuan sa labi ng </a:t>
            </a:r>
            <a:r>
              <a:rPr b="0" i="1" lang="en-PH" sz="1600" spc="-1" strike="noStrike">
                <a:solidFill>
                  <a:srgbClr val="000000"/>
                </a:solidFill>
                <a:latin typeface="Lato"/>
                <a:ea typeface="DejaVu Sans"/>
              </a:rPr>
              <a:t>Homo luzonensis</a:t>
            </a:r>
            <a:r>
              <a:rPr b="0" lang="en-PH" sz="1600" spc="-1" strike="noStrike">
                <a:solidFill>
                  <a:srgbClr val="000000"/>
                </a:solidFill>
                <a:latin typeface="Lato"/>
                <a:ea typeface="DejaVu Sans"/>
              </a:rPr>
              <a:t> ay ang </a:t>
            </a:r>
            <a:r>
              <a:rPr b="0" i="1" lang="en-PH" sz="1600" spc="-1" strike="noStrike">
                <a:solidFill>
                  <a:srgbClr val="000000"/>
                </a:solidFill>
                <a:latin typeface="Lato"/>
                <a:ea typeface="DejaVu Sans"/>
              </a:rPr>
              <a:t>metatarsal</a:t>
            </a:r>
            <a:r>
              <a:rPr b="0" lang="en-PH" sz="1600" spc="-1" strike="noStrike">
                <a:solidFill>
                  <a:srgbClr val="000000"/>
                </a:solidFill>
                <a:latin typeface="Lato"/>
                <a:ea typeface="DejaVu Sans"/>
              </a:rPr>
              <a:t> o buto sa daliri ng paa. Sa pagpapatuloy ng pag-aaral at paghuhukay sa Callao Cave ay may natagpuan ding iba pang labi ng nasabing sinaunang tao. Mayroon ding mga labi ng hayop tulad ng usa at baboy-damo na natagpuan at hinihinalang nagsilbing pagkain ng </a:t>
            </a:r>
            <a:r>
              <a:rPr b="0" i="1" lang="en-PH" sz="1600" spc="-1" strike="noStrike">
                <a:solidFill>
                  <a:srgbClr val="000000"/>
                </a:solidFill>
                <a:latin typeface="Lato"/>
                <a:ea typeface="DejaVu Sans"/>
              </a:rPr>
              <a:t>Homo luzonensis</a:t>
            </a:r>
            <a:r>
              <a:rPr b="0" lang="en-PH" sz="1600" spc="-1" strike="noStrike">
                <a:solidFill>
                  <a:srgbClr val="000000"/>
                </a:solidFill>
                <a:latin typeface="Lato"/>
                <a:ea typeface="DejaVu Sans"/>
              </a:rPr>
              <a:t>. Tinatayang nasa 50,000 taong gulang ang labi ng </a:t>
            </a:r>
            <a:r>
              <a:rPr b="0" i="1" lang="en-PH" sz="1600" spc="-1" strike="noStrike">
                <a:solidFill>
                  <a:srgbClr val="000000"/>
                </a:solidFill>
                <a:latin typeface="Lato"/>
                <a:ea typeface="DejaVu Sans"/>
              </a:rPr>
              <a:t>Homo luzonensis</a:t>
            </a:r>
            <a:r>
              <a:rPr b="0" lang="en-PH" sz="1600" spc="-1" strike="noStrike">
                <a:solidFill>
                  <a:srgbClr val="000000"/>
                </a:solidFill>
                <a:latin typeface="Lato"/>
                <a:ea typeface="DejaVu Sans"/>
              </a:rPr>
              <a:t>.</a:t>
            </a:r>
            <a:endParaRPr b="0" lang="en-PH" sz="1600" spc="-1" strike="noStrike">
              <a:latin typeface="Arial"/>
            </a:endParaRPr>
          </a:p>
        </p:txBody>
      </p:sp>
      <p:sp>
        <p:nvSpPr>
          <p:cNvPr id="175"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pic>
        <p:nvPicPr>
          <p:cNvPr id="176" name="" descr=""/>
          <p:cNvPicPr/>
          <p:nvPr/>
        </p:nvPicPr>
        <p:blipFill>
          <a:blip r:embed="rId1"/>
          <a:stretch/>
        </p:blipFill>
        <p:spPr>
          <a:xfrm>
            <a:off x="4320000" y="3204000"/>
            <a:ext cx="3689640" cy="2886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8"/>
          <p:cNvSpPr/>
          <p:nvPr/>
        </p:nvSpPr>
        <p:spPr>
          <a:xfrm>
            <a:off x="729360" y="1866600"/>
            <a:ext cx="10968480" cy="2626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pang labi ng sinaunang tao ang natagpuan ng mga arkeologo sa Tabon Cave sa lalawigan ng Palawan. Ito ay natagpuan ng pangkat na pinamunuan ng Amerikanong eksperto na si Robert Fox. Tinawag ang sinaunang tao na ito bilang Taong Tabon. Ito ay nabibilang sa modernong tao o Homo sapiens. Tatlong labi ng tao ang natagpuan kabilang na ang skull cap o bahagi ng bungo. Maliban dito, natagpuan din sa kuweba ang mga kagamitang bato at labi ng hayop na ipinalalagay na naging pagkain ng mga Taong Tabon. Tinatayang nasa 30,000 taong gulang na ang mga labing ito. Maliban dito, mayroon ding mga nahukay na iba pang artifact sa Tabon Cave, kabilang na ang mga palayok at tapayang libingan. Ang mga artifact na ito ay mas bata sa labi ng Taong Tabon. Nagpapatunay ito na ginawang tirahan ang Tabon Cave sa loob nang mahabang panahon.</a:t>
            </a:r>
            <a:endParaRPr b="0" lang="en-PH" sz="1800" spc="-1" strike="noStrike">
              <a:latin typeface="Arial"/>
            </a:endParaRPr>
          </a:p>
        </p:txBody>
      </p:sp>
      <p:sp>
        <p:nvSpPr>
          <p:cNvPr id="178"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0"/>
          <p:cNvSpPr/>
          <p:nvPr/>
        </p:nvSpPr>
        <p:spPr>
          <a:xfrm>
            <a:off x="720000" y="1800000"/>
            <a:ext cx="10968480" cy="287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Maliban sa pagkilala sa mga sinaunang tao sa Pilipinas, inaalam din ng mga eksperto kung saan sila nagmula, paano, at kailan sila nakarating sa kapuluan. May iba’t ibang teorya na binuo ang mga eksperto upang sagutin ang mga katanungang ito. Ilan sa teoryang ito ay ang sumusunod:</a:t>
            </a:r>
            <a:endParaRPr b="0" lang="en-PH" sz="1800" spc="-1" strike="noStrike">
              <a:latin typeface="Arial"/>
            </a:endParaRPr>
          </a:p>
          <a:p>
            <a:pPr>
              <a:lnSpc>
                <a:spcPct val="100000"/>
              </a:lnSpc>
              <a:buNone/>
            </a:pP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Teoryang Tulay na Lupa</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Wave of Migration Theory</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Core Population Theory</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Austronesian Migration Theory</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Nusantao Theory</a:t>
            </a:r>
            <a:endParaRPr b="0" lang="en-PH" sz="1800" spc="-1" strike="noStrike">
              <a:latin typeface="Arial"/>
            </a:endParaRPr>
          </a:p>
        </p:txBody>
      </p:sp>
      <p:sp>
        <p:nvSpPr>
          <p:cNvPr id="180"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Teorya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2"/>
          <p:cNvSpPr/>
          <p:nvPr/>
        </p:nvSpPr>
        <p:spPr>
          <a:xfrm>
            <a:off x="720000" y="1440000"/>
            <a:ext cx="10968480" cy="251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mga eksperto na naniniwala na ang Palawan at ilang bahagi ng kapuluan ng Sulu ay dating bahagi ng kalupaan na tinatawag na Sundaland. Ito ay malawak na kalupaang bahagi ng kontinente ng Asya na nakaangat dahil sa mababang lebel ng tubig-dagat dalawang milyong taon na ang nakararaan. Bahagi rin ng Sundaland ang ilang bahagi ng Malaysia, Thailand, at Indonesia. Naniniwala ang mga eksperto na nagsilbing tulay na lupa mula Asya ang Sundaland para sa mga sinaunang tao at hayop para makapunta ng Pilipinas. Noong tumaas ang lebel ng tubig matapos ang Ice Age o Panahon ng Yelo ay lumubog ang mga tulay na lupa at naging isang kapuluan ang Pilipinas. Nanatili naman sa Pilipinas ang mga sinaunang tao at hayop na nandayuhan mula sa Sundaland.</a:t>
            </a:r>
            <a:endParaRPr b="0" lang="en-PH" sz="1800" spc="-1" strike="noStrike">
              <a:latin typeface="Arial"/>
            </a:endParaRPr>
          </a:p>
        </p:txBody>
      </p:sp>
      <p:sp>
        <p:nvSpPr>
          <p:cNvPr id="182"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 Black;Arial Black"/>
              </a:rPr>
              <a:t>Teoryang Tulay na Lupa</a:t>
            </a:r>
            <a:endParaRPr b="0" lang="en-PH" sz="3600" spc="-1" strike="noStrike">
              <a:latin typeface="Arial"/>
            </a:endParaRPr>
          </a:p>
        </p:txBody>
      </p:sp>
      <p:sp>
        <p:nvSpPr>
          <p:cNvPr id="183" name="PlaceHolder 14"/>
          <p:cNvSpPr/>
          <p:nvPr/>
        </p:nvSpPr>
        <p:spPr>
          <a:xfrm>
            <a:off x="720360" y="1440000"/>
            <a:ext cx="10968480" cy="251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mga eksperto na naniniwala na ang Palawan at ilang bahagi ng kapuluan ng Sulu ay dating bahagi ng kalupaan na tinatawag na Sundaland. Ito ay malawak na kalupaang bahagi ng kontinente ng Asya na nakaangat dahil sa mababang lebel ng tubig-dagat dalawang milyong taon na ang nakararaan. Bahagi rin ng Sundaland ang ilang bahagi ng Malaysia, Thailand, at Indonesia. Naniniwala ang mga eksperto na nagsilbing tulay na lupa mula Asya ang Sundaland para sa mga sinaunang tao at hayop para makapunta ng Pilipinas. Noong tumaas ang lebel ng tubig matapos ang Ice Age o Panahon ng Yelo ay lumubog ang mga tulay na lupa at naging isang kapuluan ang Pilipinas. Nanatili naman sa Pilipinas ang mga sinaunang tao at hayop na nandayuhan mula sa Sundaland.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5"/>
          <p:cNvSpPr/>
          <p:nvPr/>
        </p:nvSpPr>
        <p:spPr>
          <a:xfrm>
            <a:off x="720000" y="1440000"/>
            <a:ext cx="10968480" cy="359892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Ayon sa isang Amerikanong antropologo na si Henry Otley Beyer, narating ng unang pangkat ng tao ang Pilipinas sa pamamagitan ng migration o pandarayuhan. Tinawag ang teoryang ito na wave of migration dahil nagkaroon ng apat na serye ng pandarayuhan o apat na pangkat na nandayuhan sa Pilipinas. Nangyari ang pandarayuhang ito libo-libong taon na ang nakararaan.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Ayon kay Beyer, unang nakarating sa Pilipinas ang tinawag na Dawn Man, tinatayang 250,000 taon na ang nakalilipas. Sumunod naman ang mga Negrito na dumating sa bansa may 25,000 at 30,000 taon na ang nakararaan. Pinaniniwalaang nagmula sa kalupaan ng Asya ang Dawn Man at Negrito. Sinasabing gumamit sila ng tulay na lupa upang marating ang Pilipinas.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ikatlong nandayuhan ay ang pangkat ng mga Indones. Dumating sila 6,000 taon na ang nakalilipas. Sila ay sakay ng mga bangka. Sila rin ang nagpakilala ng pagtatanim. Huling dumating ang mga Malay may 5,000 taon na ang nakalilipas. Lulan sila ng sasakyang pandagat na tinatawag na balangay. Naniniwala si Beyer na nagmula sa mga pangkat na ito ang lahing Pilipino.</a:t>
            </a:r>
            <a:endParaRPr b="0" lang="en-PH" sz="1800" spc="-1" strike="noStrike">
              <a:latin typeface="Arial"/>
            </a:endParaRPr>
          </a:p>
        </p:txBody>
      </p:sp>
      <p:sp>
        <p:nvSpPr>
          <p:cNvPr id="185"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ea typeface="Arial Black;Arial Black"/>
              </a:rPr>
              <a:t>Wave of Migration Theory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2811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2023-04-04T07:53:57Z</dcterms:modified>
  <cp:revision>952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