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8200" cy="68140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5080" cy="2755080"/>
          </a:xfrm>
          <a:prstGeom prst="rect">
            <a:avLst/>
          </a:prstGeom>
          <a:ln w="0">
            <a:noFill/>
          </a:ln>
        </p:spPr>
      </p:pic>
      <p:sp>
        <p:nvSpPr>
          <p:cNvPr id="2" name="Rectangle 5"/>
          <p:cNvSpPr/>
          <p:nvPr/>
        </p:nvSpPr>
        <p:spPr>
          <a:xfrm>
            <a:off x="3487320" y="1475280"/>
            <a:ext cx="8660520" cy="38185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0520" cy="3402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8200" cy="591120"/>
          </a:xfrm>
          <a:prstGeom prst="rect">
            <a:avLst/>
          </a:prstGeom>
          <a:ln w="0">
            <a:noFill/>
          </a:ln>
        </p:spPr>
      </p:pic>
      <p:sp>
        <p:nvSpPr>
          <p:cNvPr id="43" name="Rectangle 7"/>
          <p:cNvSpPr/>
          <p:nvPr/>
        </p:nvSpPr>
        <p:spPr>
          <a:xfrm>
            <a:off x="10868760" y="0"/>
            <a:ext cx="926640" cy="9266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0720" cy="990720"/>
          </a:xfrm>
          <a:prstGeom prst="rect">
            <a:avLst/>
          </a:prstGeom>
          <a:ln w="0">
            <a:noFill/>
          </a:ln>
        </p:spPr>
      </p:pic>
      <p:sp>
        <p:nvSpPr>
          <p:cNvPr id="45" name="TextBox 9"/>
          <p:cNvSpPr/>
          <p:nvPr/>
        </p:nvSpPr>
        <p:spPr>
          <a:xfrm>
            <a:off x="185400" y="6362280"/>
            <a:ext cx="4647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79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2520" cy="3340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713040" y="2808000"/>
            <a:ext cx="8414640" cy="10609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13948920" y="1260000"/>
            <a:ext cx="8370360" cy="19047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76280" cy="39312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320000" y="2721960"/>
            <a:ext cx="70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Writing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713040" y="2808000"/>
            <a:ext cx="8414640" cy="10609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9" name=""/>
          <p:cNvSpPr/>
          <p:nvPr/>
        </p:nvSpPr>
        <p:spPr>
          <a:xfrm>
            <a:off x="1296000" y="86400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30" name=""/>
          <p:cNvSpPr/>
          <p:nvPr/>
        </p:nvSpPr>
        <p:spPr>
          <a:xfrm>
            <a:off x="1332000" y="2052000"/>
            <a:ext cx="9539280" cy="112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Argumentative essay</a:t>
            </a:r>
            <a:r>
              <a:rPr b="0" lang="en-PH" sz="2000" spc="-1" strike="noStrike">
                <a:solidFill>
                  <a:srgbClr val="000000"/>
                </a:solidFill>
                <a:latin typeface="Lato"/>
                <a:ea typeface="DejaVu Sans"/>
              </a:rPr>
              <a:t> is a genre of writing that requires the student to investigate a topic, collect, generate, and evaluate evidence, and establish a position on the topic in a concise manner. </a:t>
            </a:r>
            <a:endParaRPr b="0" lang="en-PH" sz="2000" spc="-1" strike="noStrike">
              <a:latin typeface="Arial"/>
            </a:endParaRPr>
          </a:p>
        </p:txBody>
      </p:sp>
      <p:sp>
        <p:nvSpPr>
          <p:cNvPr id="131" name=""/>
          <p:cNvSpPr/>
          <p:nvPr/>
        </p:nvSpPr>
        <p:spPr>
          <a:xfrm>
            <a:off x="1332000" y="3708000"/>
            <a:ext cx="94672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Through an argumentative essay, you are able to state your views on controversial issues that you wish to explore. As you gather information for your essay, you have to generate and evaluate evidence. At the same time, you need to establish your stand or argument on the topic.</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296000" y="75600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33" name=""/>
          <p:cNvSpPr/>
          <p:nvPr/>
        </p:nvSpPr>
        <p:spPr>
          <a:xfrm>
            <a:off x="1260000" y="1882440"/>
            <a:ext cx="9719280" cy="402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Like other essays, an argumentative composition must have three main parts: the </a:t>
            </a:r>
            <a:r>
              <a:rPr b="1" lang="en-PH" sz="2000" spc="-1" strike="noStrike">
                <a:solidFill>
                  <a:srgbClr val="000000"/>
                </a:solidFill>
                <a:latin typeface="Lato"/>
                <a:ea typeface="DejaVu Sans"/>
              </a:rPr>
              <a:t>introduction</a:t>
            </a:r>
            <a:r>
              <a:rPr b="0" lang="en-PH" sz="2000" spc="-1" strike="noStrike">
                <a:solidFill>
                  <a:srgbClr val="000000"/>
                </a:solidFill>
                <a:latin typeface="Lato"/>
                <a:ea typeface="DejaVu Sans"/>
              </a:rPr>
              <a:t>, the </a:t>
            </a:r>
            <a:r>
              <a:rPr b="1" lang="en-PH" sz="2000" spc="-1" strike="noStrike">
                <a:solidFill>
                  <a:srgbClr val="000000"/>
                </a:solidFill>
                <a:latin typeface="Lato"/>
                <a:ea typeface="DejaVu Sans"/>
              </a:rPr>
              <a:t>body</a:t>
            </a:r>
            <a:r>
              <a:rPr b="0" lang="en-PH" sz="2000" spc="-1" strike="noStrike">
                <a:solidFill>
                  <a:srgbClr val="000000"/>
                </a:solidFill>
                <a:latin typeface="Lato"/>
                <a:ea typeface="DejaVu Sans"/>
              </a:rPr>
              <a:t>, and the </a:t>
            </a:r>
            <a:r>
              <a:rPr b="1" lang="en-PH" sz="2000" spc="-1" strike="noStrike">
                <a:solidFill>
                  <a:srgbClr val="000000"/>
                </a:solidFill>
                <a:latin typeface="Lato"/>
                <a:ea typeface="DejaVu Sans"/>
              </a:rPr>
              <a:t>conclusion</a:t>
            </a:r>
            <a:r>
              <a:rPr b="0" lang="en-PH" sz="2000" spc="-1" strike="noStrike">
                <a:solidFill>
                  <a:srgbClr val="000000"/>
                </a:solidFill>
                <a:latin typeface="Lato"/>
                <a:ea typeface="žgíþ"/>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u="sng">
                <a:solidFill>
                  <a:srgbClr val="000000"/>
                </a:solidFill>
                <a:uFillTx/>
                <a:latin typeface="Lato"/>
                <a:ea typeface="žgíþ"/>
              </a:rPr>
              <a:t>Structure of an argumentative essay:</a:t>
            </a:r>
            <a:endParaRPr b="0" lang="en-PH" sz="2000" spc="-1" strike="noStrike">
              <a:latin typeface="Arial"/>
            </a:endParaRPr>
          </a:p>
          <a:p>
            <a:pPr algn="just">
              <a:lnSpc>
                <a:spcPct val="150000"/>
              </a:lnSpc>
              <a:buNone/>
            </a:pPr>
            <a:r>
              <a:rPr b="0" lang="en-PH" sz="2000" spc="-1" strike="noStrike">
                <a:solidFill>
                  <a:srgbClr val="000000"/>
                </a:solidFill>
                <a:latin typeface="Lato"/>
                <a:ea typeface="žgíþ"/>
              </a:rPr>
              <a:t>1. A clear, concise, and defined </a:t>
            </a:r>
            <a:r>
              <a:rPr b="0" i="1" lang="en-PH" sz="2000" spc="-1" strike="noStrike">
                <a:solidFill>
                  <a:srgbClr val="000000"/>
                </a:solidFill>
                <a:latin typeface="Lato"/>
                <a:ea typeface="žgíþ"/>
              </a:rPr>
              <a:t>thesis statement</a:t>
            </a:r>
            <a:endParaRPr b="0" lang="en-PH" sz="2000" spc="-1" strike="noStrike">
              <a:latin typeface="Arial"/>
            </a:endParaRPr>
          </a:p>
          <a:p>
            <a:pPr algn="just">
              <a:lnSpc>
                <a:spcPct val="100000"/>
              </a:lnSpc>
              <a:buNone/>
            </a:pPr>
            <a:r>
              <a:rPr b="0" lang="en-PH" sz="2000" spc="-1" strike="noStrike">
                <a:solidFill>
                  <a:srgbClr val="000000"/>
                </a:solidFill>
                <a:latin typeface="Lato"/>
                <a:ea typeface="žgíþ"/>
              </a:rPr>
              <a:t>            </a:t>
            </a:r>
            <a:r>
              <a:rPr b="0" lang="en-PH" sz="2000" spc="-1" strike="noStrike">
                <a:solidFill>
                  <a:srgbClr val="000000"/>
                </a:solidFill>
                <a:latin typeface="Lato"/>
                <a:ea typeface="žgíþ"/>
              </a:rPr>
              <a:t>This should be included in the first paragraph of the essay.</a:t>
            </a:r>
            <a:endParaRPr b="0" lang="en-PH" sz="2000" spc="-1" strike="noStrike">
              <a:latin typeface="Arial"/>
            </a:endParaRPr>
          </a:p>
          <a:p>
            <a:pPr algn="just">
              <a:lnSpc>
                <a:spcPct val="200000"/>
              </a:lnSpc>
              <a:buNone/>
            </a:pPr>
            <a:r>
              <a:rPr b="0" lang="en-PH" sz="2000" spc="-1" strike="noStrike">
                <a:solidFill>
                  <a:srgbClr val="000000"/>
                </a:solidFill>
                <a:latin typeface="Lato"/>
                <a:ea typeface="žgíþ"/>
              </a:rPr>
              <a:t>2. The presence of </a:t>
            </a:r>
            <a:r>
              <a:rPr b="0" i="1" lang="en-PH" sz="2000" spc="-1" strike="noStrike">
                <a:solidFill>
                  <a:srgbClr val="000000"/>
                </a:solidFill>
                <a:latin typeface="Lato"/>
                <a:ea typeface="žgíþ"/>
              </a:rPr>
              <a:t>introduction</a:t>
            </a:r>
            <a:r>
              <a:rPr b="0" lang="en-PH" sz="2000" spc="-1" strike="noStrike">
                <a:solidFill>
                  <a:srgbClr val="000000"/>
                </a:solidFill>
                <a:latin typeface="Lato"/>
                <a:ea typeface="žgíþ"/>
              </a:rPr>
              <a:t>, </a:t>
            </a:r>
            <a:r>
              <a:rPr b="0" i="1" lang="en-PH" sz="2000" spc="-1" strike="noStrike">
                <a:solidFill>
                  <a:srgbClr val="000000"/>
                </a:solidFill>
                <a:latin typeface="Lato"/>
                <a:ea typeface="žgíþ"/>
              </a:rPr>
              <a:t>body</a:t>
            </a:r>
            <a:r>
              <a:rPr b="0" lang="en-PH" sz="2000" spc="-1" strike="noStrike">
                <a:solidFill>
                  <a:srgbClr val="000000"/>
                </a:solidFill>
                <a:latin typeface="Lato"/>
                <a:ea typeface="žgíþ"/>
              </a:rPr>
              <a:t>, and </a:t>
            </a:r>
            <a:r>
              <a:rPr b="0" i="1" lang="en-PH" sz="2000" spc="-1" strike="noStrike">
                <a:solidFill>
                  <a:srgbClr val="000000"/>
                </a:solidFill>
                <a:latin typeface="Lato"/>
                <a:ea typeface="žgíþ"/>
              </a:rPr>
              <a:t>conclusion</a:t>
            </a:r>
            <a:endParaRPr b="0" lang="en-PH" sz="2000" spc="-1" strike="noStrike">
              <a:latin typeface="Arial"/>
            </a:endParaRPr>
          </a:p>
          <a:p>
            <a:pPr algn="just">
              <a:lnSpc>
                <a:spcPct val="100000"/>
              </a:lnSpc>
              <a:buNone/>
            </a:pPr>
            <a:r>
              <a:rPr b="0" i="1" lang="en-PH" sz="2000" spc="-1" strike="noStrike">
                <a:solidFill>
                  <a:srgbClr val="000000"/>
                </a:solidFill>
                <a:latin typeface="Lato"/>
                <a:ea typeface="žgíþ"/>
              </a:rPr>
              <a:t>            </a:t>
            </a:r>
            <a:r>
              <a:rPr b="0" lang="en-PH" sz="2000" spc="-1" strike="noStrike">
                <a:solidFill>
                  <a:srgbClr val="000000"/>
                </a:solidFill>
                <a:latin typeface="Lato"/>
                <a:ea typeface="žgíþ"/>
              </a:rPr>
              <a:t>Transitions should be used to connect paragraphs in the introduction, body, </a:t>
            </a:r>
            <a:endParaRPr b="0" lang="en-PH" sz="2000" spc="-1" strike="noStrike">
              <a:latin typeface="Arial"/>
            </a:endParaRPr>
          </a:p>
          <a:p>
            <a:pPr algn="just">
              <a:lnSpc>
                <a:spcPct val="100000"/>
              </a:lnSpc>
              <a:buNone/>
            </a:pPr>
            <a:r>
              <a:rPr b="0" lang="en-PH" sz="2000" spc="-1" strike="noStrike">
                <a:solidFill>
                  <a:srgbClr val="000000"/>
                </a:solidFill>
                <a:latin typeface="Lato"/>
                <a:ea typeface="žgíþ"/>
              </a:rPr>
              <a:t>     </a:t>
            </a:r>
            <a:r>
              <a:rPr b="0" lang="en-PH" sz="2000" spc="-1" strike="noStrike">
                <a:solidFill>
                  <a:srgbClr val="000000"/>
                </a:solidFill>
                <a:latin typeface="Lato"/>
                <a:ea typeface="žgíþ"/>
              </a:rPr>
              <a:t>and conclusion</a:t>
            </a:r>
            <a:endParaRPr b="0" lang="en-PH" sz="2000" spc="-1" strike="noStrike">
              <a:latin typeface="Arial"/>
            </a:endParaRPr>
          </a:p>
          <a:p>
            <a:pPr algn="just">
              <a:lnSpc>
                <a:spcPct val="150000"/>
              </a:lnSpc>
              <a:buNone/>
            </a:pPr>
            <a:r>
              <a:rPr b="0" lang="en-PH" sz="2000" spc="-1" strike="noStrike">
                <a:solidFill>
                  <a:srgbClr val="000000"/>
                </a:solidFill>
                <a:latin typeface="Lato"/>
                <a:ea typeface="žgíþ"/>
              </a:rPr>
              <a:t>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332000" y="57600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35" name=""/>
          <p:cNvSpPr/>
          <p:nvPr/>
        </p:nvSpPr>
        <p:spPr>
          <a:xfrm>
            <a:off x="1404000" y="1692000"/>
            <a:ext cx="9395280" cy="410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solidFill>
                  <a:srgbClr val="000000"/>
                </a:solidFill>
                <a:uFillTx/>
                <a:latin typeface="Lato"/>
                <a:ea typeface="žgíþ"/>
              </a:rPr>
              <a:t>Structure of an argumentative essay:</a:t>
            </a:r>
            <a:endParaRPr b="0" lang="en-PH" sz="2000" spc="-1" strike="noStrike">
              <a:latin typeface="Arial"/>
            </a:endParaRPr>
          </a:p>
          <a:p>
            <a:pPr algn="just">
              <a:lnSpc>
                <a:spcPct val="200000"/>
              </a:lnSpc>
              <a:buNone/>
            </a:pPr>
            <a:r>
              <a:rPr b="0" lang="en-PH" sz="2000" spc="-1" strike="noStrike">
                <a:solidFill>
                  <a:srgbClr val="000000"/>
                </a:solidFill>
                <a:latin typeface="Lato"/>
                <a:ea typeface="žgíþ"/>
              </a:rPr>
              <a:t>3. </a:t>
            </a:r>
            <a:r>
              <a:rPr b="0" i="1" lang="en-PH" sz="2000" spc="-1" strike="noStrike">
                <a:solidFill>
                  <a:srgbClr val="000000"/>
                </a:solidFill>
                <a:latin typeface="Lato"/>
                <a:ea typeface="žgíþ"/>
              </a:rPr>
              <a:t>Supporting pieces of evidence</a:t>
            </a:r>
            <a:endParaRPr b="0" lang="en-PH" sz="2000" spc="-1" strike="noStrike">
              <a:latin typeface="Arial"/>
            </a:endParaRPr>
          </a:p>
          <a:p>
            <a:pPr algn="just">
              <a:lnSpc>
                <a:spcPct val="100000"/>
              </a:lnSpc>
              <a:buNone/>
            </a:pPr>
            <a:r>
              <a:rPr b="0" lang="en-PH" sz="2000" spc="-1" strike="noStrike">
                <a:solidFill>
                  <a:srgbClr val="000000"/>
                </a:solidFill>
                <a:latin typeface="Lato"/>
                <a:ea typeface="žgíþ"/>
              </a:rPr>
              <a:t>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200000"/>
              </a:lnSpc>
              <a:buNone/>
            </a:pPr>
            <a:r>
              <a:rPr b="0" lang="en-PH" sz="2000" spc="-1" strike="noStrike">
                <a:solidFill>
                  <a:srgbClr val="000000"/>
                </a:solidFill>
                <a:latin typeface="Lato"/>
                <a:ea typeface="žgíþ"/>
              </a:rPr>
              <a:t>4. </a:t>
            </a:r>
            <a:r>
              <a:rPr b="0" i="1" lang="en-PH" sz="2000" spc="-1" strike="noStrike">
                <a:solidFill>
                  <a:srgbClr val="000000"/>
                </a:solidFill>
                <a:latin typeface="Lato"/>
                <a:ea typeface="žgíþ"/>
              </a:rPr>
              <a:t>An effective and logical conclusion</a:t>
            </a:r>
            <a:r>
              <a:rPr b="0" lang="en-PH" sz="2000" spc="-1" strike="noStrike">
                <a:solidFill>
                  <a:srgbClr val="000000"/>
                </a:solidFill>
                <a:latin typeface="Lato"/>
                <a:ea typeface="žgíþ"/>
              </a:rPr>
              <a:t>	</a:t>
            </a:r>
            <a:r>
              <a:rPr b="0" lang="en-PH" sz="2000" spc="-1" strike="noStrike">
                <a:solidFill>
                  <a:srgbClr val="000000"/>
                </a:solidFill>
                <a:latin typeface="Lato"/>
                <a:ea typeface="žgíþ"/>
              </a:rPr>
              <a:t>	</a:t>
            </a:r>
            <a:endParaRPr b="0" lang="en-PH" sz="2000" spc="-1" strike="noStrike">
              <a:latin typeface="Arial"/>
            </a:endParaRPr>
          </a:p>
        </p:txBody>
      </p:sp>
      <p:sp>
        <p:nvSpPr>
          <p:cNvPr id="136" name=""/>
          <p:cNvSpPr/>
          <p:nvPr/>
        </p:nvSpPr>
        <p:spPr>
          <a:xfrm>
            <a:off x="1728000" y="2628000"/>
            <a:ext cx="91072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žgíþ"/>
              </a:rPr>
              <a:t>	</a:t>
            </a:r>
            <a:r>
              <a:rPr b="0" lang="en-PH" sz="2000" spc="-1" strike="noStrike">
                <a:solidFill>
                  <a:srgbClr val="000000"/>
                </a:solidFill>
                <a:latin typeface="Lato"/>
                <a:ea typeface="žgíþ"/>
              </a:rPr>
              <a:t>Paragraphs should support the thesis statement with evidence collected during research. It is also important to explain how and why the evidence supports the thesis. Pieces of evidence can be factual, logical, statistical, or anecdotal. </a:t>
            </a:r>
            <a:endParaRPr b="0" lang="en-PH" sz="2000" spc="-1" strike="noStrike">
              <a:latin typeface="Arial"/>
            </a:endParaRPr>
          </a:p>
        </p:txBody>
      </p:sp>
      <p:sp>
        <p:nvSpPr>
          <p:cNvPr id="137" name=""/>
          <p:cNvSpPr/>
          <p:nvPr/>
        </p:nvSpPr>
        <p:spPr>
          <a:xfrm>
            <a:off x="1656000" y="4488840"/>
            <a:ext cx="91432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Conclusion should not simply restate the thesis, but readdress it in light of the evidence provided.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332000" y="57600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39" name=""/>
          <p:cNvSpPr/>
          <p:nvPr/>
        </p:nvSpPr>
        <p:spPr>
          <a:xfrm>
            <a:off x="1440000" y="2088000"/>
            <a:ext cx="9359280" cy="41720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2000" spc="-1" strike="noStrike">
                <a:solidFill>
                  <a:srgbClr val="000000"/>
                </a:solidFill>
                <a:latin typeface="Lato"/>
                <a:ea typeface="DejaVu Sans"/>
              </a:rPr>
              <a:t>5. A complete argument </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6. The five-paragraph essay</a:t>
            </a:r>
            <a:endParaRPr b="0" lang="en-PH" sz="2000" spc="-1" strike="noStrike">
              <a:latin typeface="Arial"/>
            </a:endParaRPr>
          </a:p>
          <a:p>
            <a:pPr>
              <a:lnSpc>
                <a:spcPct val="100000"/>
              </a:lnSpc>
              <a:buNone/>
            </a:pPr>
            <a:endParaRPr b="0" lang="en-PH" sz="2000" spc="-1" strike="noStrike">
              <a:latin typeface="Arial"/>
            </a:endParaRPr>
          </a:p>
        </p:txBody>
      </p:sp>
      <p:sp>
        <p:nvSpPr>
          <p:cNvPr id="140" name=""/>
          <p:cNvSpPr/>
          <p:nvPr/>
        </p:nvSpPr>
        <p:spPr>
          <a:xfrm>
            <a:off x="1728000" y="3936240"/>
            <a:ext cx="8999280" cy="128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common method for writing an argumentative essay is the </a:t>
            </a:r>
            <a:r>
              <a:rPr b="1" lang="en-PH" sz="2000" spc="-1" strike="noStrike">
                <a:solidFill>
                  <a:srgbClr val="000000"/>
                </a:solidFill>
                <a:latin typeface="Lato"/>
                <a:ea typeface="DejaVu Sans"/>
              </a:rPr>
              <a:t>five-paragraph approach</a:t>
            </a:r>
            <a:r>
              <a:rPr b="0" lang="en-PH" sz="2000" spc="-1" strike="noStrike">
                <a:solidFill>
                  <a:srgbClr val="000000"/>
                </a:solidFill>
                <a:latin typeface="Lato"/>
                <a:ea typeface="DejaVu Sans"/>
              </a:rPr>
              <a:t>. This should have an introductory paragraph, three evidentiary body paragraphs that may include discussion of opposing views, and a conclusion.</a:t>
            </a:r>
            <a:endParaRPr b="0" lang="en-PH" sz="2000" spc="-1" strike="noStrike">
              <a:latin typeface="Arial"/>
            </a:endParaRPr>
          </a:p>
        </p:txBody>
      </p:sp>
      <p:sp>
        <p:nvSpPr>
          <p:cNvPr id="141" name=""/>
          <p:cNvSpPr/>
          <p:nvPr/>
        </p:nvSpPr>
        <p:spPr>
          <a:xfrm>
            <a:off x="1440000" y="1620000"/>
            <a:ext cx="434052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solidFill>
                  <a:srgbClr val="000000"/>
                </a:solidFill>
                <a:uFillTx/>
                <a:latin typeface="Lato"/>
                <a:ea typeface="žgíþ"/>
              </a:rPr>
              <a:t>Structure of an argumentative essay:</a:t>
            </a:r>
            <a:endParaRPr b="0" lang="en-PH" sz="2000" spc="-1" strike="noStrike">
              <a:latin typeface="Arial"/>
            </a:endParaRPr>
          </a:p>
        </p:txBody>
      </p:sp>
      <p:sp>
        <p:nvSpPr>
          <p:cNvPr id="142" name=""/>
          <p:cNvSpPr/>
          <p:nvPr/>
        </p:nvSpPr>
        <p:spPr>
          <a:xfrm>
            <a:off x="1692000" y="2676240"/>
            <a:ext cx="9071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 argument essay must be complete, and logically so, leaving no doubt as to its intent or argument.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406880" y="1740240"/>
            <a:ext cx="939240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giving opinions on sensitive issues like politics, racism, religion, and gender, one either agrees or disagrees with others. In spite of this, he/she must exercise politeness. Hence, expressions like </a:t>
            </a:r>
            <a:r>
              <a:rPr b="0" i="1" lang="en-PH" sz="2000" spc="-1" strike="noStrike">
                <a:solidFill>
                  <a:srgbClr val="000000"/>
                </a:solidFill>
                <a:latin typeface="Lato"/>
                <a:ea typeface="žgíþ"/>
              </a:rPr>
              <a:t>I don’t think so, I doubt, I believe, I feel, I guess, </a:t>
            </a:r>
            <a:r>
              <a:rPr b="0" lang="en-PH" sz="2000" spc="-1" strike="noStrike">
                <a:solidFill>
                  <a:srgbClr val="000000"/>
                </a:solidFill>
                <a:latin typeface="Lato"/>
                <a:ea typeface="žgíþ"/>
              </a:rPr>
              <a:t>and</a:t>
            </a:r>
            <a:r>
              <a:rPr b="0" i="1" lang="en-PH" sz="2000" spc="-1" strike="noStrike">
                <a:solidFill>
                  <a:srgbClr val="000000"/>
                </a:solidFill>
                <a:latin typeface="Lato"/>
                <a:ea typeface="žgíþ"/>
              </a:rPr>
              <a:t> I think</a:t>
            </a:r>
            <a:r>
              <a:rPr b="0" lang="en-PH" sz="2000" spc="-1" strike="noStrike">
                <a:solidFill>
                  <a:srgbClr val="000000"/>
                </a:solidFill>
                <a:latin typeface="Lato"/>
                <a:ea typeface="žgíþ"/>
              </a:rPr>
              <a:t> are suggested to be used.</a:t>
            </a:r>
            <a:endParaRPr b="0" lang="en-PH" sz="2000" spc="-1" strike="noStrike">
              <a:latin typeface="Arial"/>
            </a:endParaRPr>
          </a:p>
        </p:txBody>
      </p:sp>
      <p:sp>
        <p:nvSpPr>
          <p:cNvPr id="144" name=""/>
          <p:cNvSpPr/>
          <p:nvPr/>
        </p:nvSpPr>
        <p:spPr>
          <a:xfrm>
            <a:off x="1332000" y="72000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45" name=""/>
          <p:cNvSpPr/>
          <p:nvPr/>
        </p:nvSpPr>
        <p:spPr>
          <a:xfrm>
            <a:off x="1404000" y="3533040"/>
            <a:ext cx="323928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Here are more examples:</a:t>
            </a:r>
            <a:endParaRPr b="0" lang="en-PH" sz="2000" spc="-1" strike="noStrike">
              <a:latin typeface="Arial"/>
            </a:endParaRPr>
          </a:p>
        </p:txBody>
      </p:sp>
      <p:sp>
        <p:nvSpPr>
          <p:cNvPr id="146" name=""/>
          <p:cNvSpPr/>
          <p:nvPr/>
        </p:nvSpPr>
        <p:spPr>
          <a:xfrm>
            <a:off x="1404000" y="4001040"/>
            <a:ext cx="377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List </a:t>
            </a:r>
            <a:r>
              <a:rPr b="1" lang="en-PH" sz="2000" spc="-1" strike="noStrike">
                <a:solidFill>
                  <a:srgbClr val="000000"/>
                </a:solidFill>
                <a:latin typeface="Lato"/>
                <a:ea typeface="žgíþ"/>
              </a:rPr>
              <a:t>of Affirmative Words:</a:t>
            </a:r>
            <a:endParaRPr b="0" lang="en-PH" sz="2000" spc="-1" strike="noStrike">
              <a:latin typeface="Arial"/>
            </a:endParaRPr>
          </a:p>
        </p:txBody>
      </p:sp>
      <p:sp>
        <p:nvSpPr>
          <p:cNvPr id="147" name=""/>
          <p:cNvSpPr/>
          <p:nvPr/>
        </p:nvSpPr>
        <p:spPr>
          <a:xfrm>
            <a:off x="2160000" y="4356000"/>
            <a:ext cx="8639280" cy="1506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DejaVu Sans"/>
              </a:rPr>
              <a:t>absolutely, affirmatively, assertedly, avowedly, clearly, truly, definitely, doubtlessly, exactly, alright, obviously, positively, really, sure, surely, undoubtedly, yes, certainly, by all means, verily, etc.</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332000" y="72000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49" name=""/>
          <p:cNvSpPr/>
          <p:nvPr/>
        </p:nvSpPr>
        <p:spPr>
          <a:xfrm>
            <a:off x="1476000" y="1746720"/>
            <a:ext cx="5948640" cy="116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List of Words That Show Negation:</a:t>
            </a:r>
            <a:endParaRPr b="0" lang="en-PH" sz="2000" spc="-1" strike="noStrike">
              <a:latin typeface="Arial"/>
            </a:endParaRPr>
          </a:p>
        </p:txBody>
      </p:sp>
      <p:sp>
        <p:nvSpPr>
          <p:cNvPr id="150" name=""/>
          <p:cNvSpPr/>
          <p:nvPr/>
        </p:nvSpPr>
        <p:spPr>
          <a:xfrm>
            <a:off x="2196000" y="2160000"/>
            <a:ext cx="8459280" cy="939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DejaVu Sans"/>
              </a:rPr>
              <a:t>nothing, nowhere, not at all, contradictorily, invalidly, never, no, not, or words ending in n’t such as haven’t, rarely, scarcely, etc.</a:t>
            </a:r>
            <a:endParaRPr b="0" lang="en-PH" sz="2000" spc="-1" strike="noStrike">
              <a:latin typeface="Arial"/>
            </a:endParaRPr>
          </a:p>
        </p:txBody>
      </p:sp>
      <p:sp>
        <p:nvSpPr>
          <p:cNvPr id="151" name=""/>
          <p:cNvSpPr/>
          <p:nvPr/>
        </p:nvSpPr>
        <p:spPr>
          <a:xfrm>
            <a:off x="1476000" y="3099960"/>
            <a:ext cx="9179640" cy="770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Whether you agree with an opinion or not, it is important that you state your opinion in the most respectful way. After all, we can agree to differ.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332000" y="88668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53" name=""/>
          <p:cNvSpPr/>
          <p:nvPr/>
        </p:nvSpPr>
        <p:spPr>
          <a:xfrm>
            <a:off x="1260000" y="2160000"/>
            <a:ext cx="971964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Show how well you can use these expressions to show your affirmation or negation.</a:t>
            </a:r>
            <a:endParaRPr b="0" lang="en-PH" sz="2000" spc="-1" strike="noStrike">
              <a:latin typeface="Arial"/>
            </a:endParaRPr>
          </a:p>
          <a:p>
            <a:pPr>
              <a:lnSpc>
                <a:spcPct val="200000"/>
              </a:lnSpc>
              <a:buNone/>
            </a:pPr>
            <a:r>
              <a:rPr b="0" lang="en-PH" sz="2000" spc="-1" strike="noStrike">
                <a:latin typeface="Lato"/>
              </a:rPr>
              <a:t>1. Apparently:                             _____________________________________________</a:t>
            </a:r>
            <a:endParaRPr b="0" lang="en-PH" sz="2000" spc="-1" strike="noStrike">
              <a:latin typeface="Arial"/>
            </a:endParaRPr>
          </a:p>
          <a:p>
            <a:pPr>
              <a:lnSpc>
                <a:spcPct val="100000"/>
              </a:lnSpc>
              <a:buNone/>
            </a:pPr>
            <a:r>
              <a:rPr b="0" lang="en-PH" sz="2000" spc="-1" strike="noStrike">
                <a:latin typeface="Lato"/>
              </a:rPr>
              <a:t>2. Sort of/Kind of/So to speak:   _____________________________________________</a:t>
            </a:r>
            <a:endParaRPr b="0" lang="en-PH" sz="2000" spc="-1" strike="noStrike">
              <a:latin typeface="Arial"/>
            </a:endParaRPr>
          </a:p>
          <a:p>
            <a:pPr>
              <a:lnSpc>
                <a:spcPct val="100000"/>
              </a:lnSpc>
              <a:buNone/>
            </a:pPr>
            <a:r>
              <a:rPr b="0" lang="en-PH" sz="2000" spc="-1" strike="noStrike">
                <a:latin typeface="Lato"/>
              </a:rPr>
              <a:t>3. You would think:                     _____________________________________________</a:t>
            </a:r>
            <a:endParaRPr b="0" lang="en-PH" sz="2000" spc="-1" strike="noStrike">
              <a:latin typeface="Arial"/>
            </a:endParaRPr>
          </a:p>
          <a:p>
            <a:pPr>
              <a:lnSpc>
                <a:spcPct val="100000"/>
              </a:lnSpc>
              <a:buNone/>
            </a:pPr>
            <a:r>
              <a:rPr b="0" lang="en-PH" sz="2000" spc="-1" strike="noStrike">
                <a:latin typeface="Lato"/>
              </a:rPr>
              <a:t>4. Anyone would have thought:  _____________________________________________</a:t>
            </a:r>
            <a:endParaRPr b="0" lang="en-PH" sz="2000" spc="-1" strike="noStrike">
              <a:latin typeface="Arial"/>
            </a:endParaRPr>
          </a:p>
          <a:p>
            <a:pPr>
              <a:lnSpc>
                <a:spcPct val="100000"/>
              </a:lnSpc>
              <a:buNone/>
            </a:pPr>
            <a:r>
              <a:rPr b="0" lang="en-PH" sz="2000" spc="-1" strike="noStrike">
                <a:latin typeface="Lato"/>
              </a:rPr>
              <a:t>5. I don’t think:                            _____________________________________________</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332000" y="527040"/>
            <a:ext cx="971784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Argumentative Essay</a:t>
            </a:r>
            <a:endParaRPr b="0" lang="en-PH" sz="3600" spc="-1" strike="noStrike">
              <a:latin typeface="Arial"/>
            </a:endParaRPr>
          </a:p>
        </p:txBody>
      </p:sp>
      <p:sp>
        <p:nvSpPr>
          <p:cNvPr id="155" name=""/>
          <p:cNvSpPr/>
          <p:nvPr/>
        </p:nvSpPr>
        <p:spPr>
          <a:xfrm>
            <a:off x="1260000" y="2160000"/>
            <a:ext cx="971964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Show how well you can use these expressions to show your affirmation or negation.</a:t>
            </a:r>
            <a:endParaRPr b="0" lang="en-PH" sz="2000" spc="-1" strike="noStrike">
              <a:latin typeface="Arial"/>
            </a:endParaRPr>
          </a:p>
          <a:p>
            <a:pPr>
              <a:lnSpc>
                <a:spcPct val="200000"/>
              </a:lnSpc>
              <a:buNone/>
            </a:pPr>
            <a:r>
              <a:rPr b="0" lang="en-PH" sz="2000" spc="-1" strike="noStrike">
                <a:latin typeface="Lato"/>
              </a:rPr>
              <a:t>1. Apparently:                             _____________________________________________</a:t>
            </a:r>
            <a:endParaRPr b="0" lang="en-PH" sz="2000" spc="-1" strike="noStrike">
              <a:latin typeface="Arial"/>
            </a:endParaRPr>
          </a:p>
          <a:p>
            <a:pPr>
              <a:lnSpc>
                <a:spcPct val="100000"/>
              </a:lnSpc>
              <a:buNone/>
            </a:pPr>
            <a:r>
              <a:rPr b="0" lang="en-PH" sz="2000" spc="-1" strike="noStrike">
                <a:latin typeface="Lato"/>
              </a:rPr>
              <a:t>2. Sort of/Kind of/So to speak:   _____________________________________________</a:t>
            </a:r>
            <a:endParaRPr b="0" lang="en-PH" sz="2000" spc="-1" strike="noStrike">
              <a:latin typeface="Arial"/>
            </a:endParaRPr>
          </a:p>
          <a:p>
            <a:pPr>
              <a:lnSpc>
                <a:spcPct val="100000"/>
              </a:lnSpc>
              <a:buNone/>
            </a:pPr>
            <a:r>
              <a:rPr b="0" lang="en-PH" sz="2000" spc="-1" strike="noStrike">
                <a:latin typeface="Lato"/>
              </a:rPr>
              <a:t>3. You would think:                     _____________________________________________</a:t>
            </a:r>
            <a:endParaRPr b="0" lang="en-PH" sz="2000" spc="-1" strike="noStrike">
              <a:latin typeface="Arial"/>
            </a:endParaRPr>
          </a:p>
          <a:p>
            <a:pPr>
              <a:lnSpc>
                <a:spcPct val="100000"/>
              </a:lnSpc>
              <a:buNone/>
            </a:pPr>
            <a:r>
              <a:rPr b="0" lang="en-PH" sz="2000" spc="-1" strike="noStrike">
                <a:latin typeface="Lato"/>
              </a:rPr>
              <a:t>4. Anyone would have thought:  _____________________________________________</a:t>
            </a:r>
            <a:endParaRPr b="0" lang="en-PH" sz="2000" spc="-1" strike="noStrike">
              <a:latin typeface="Arial"/>
            </a:endParaRPr>
          </a:p>
          <a:p>
            <a:pPr>
              <a:lnSpc>
                <a:spcPct val="100000"/>
              </a:lnSpc>
              <a:buNone/>
            </a:pPr>
            <a:r>
              <a:rPr b="0" lang="en-PH" sz="2000" spc="-1" strike="noStrike">
                <a:latin typeface="Lato"/>
              </a:rPr>
              <a:t>5. I don’t think:                            _____________________________________________</a:t>
            </a:r>
            <a:endParaRPr b="0" lang="en-PH" sz="2000" spc="-1" strike="noStrike">
              <a:latin typeface="Arial"/>
            </a:endParaRPr>
          </a:p>
        </p:txBody>
      </p:sp>
      <p:sp>
        <p:nvSpPr>
          <p:cNvPr id="156" name=""/>
          <p:cNvSpPr txBox="1"/>
          <p:nvPr/>
        </p:nvSpPr>
        <p:spPr>
          <a:xfrm>
            <a:off x="4860000" y="1206000"/>
            <a:ext cx="23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ea typeface="AppleSystemUIFont"/>
              </a:rPr>
              <a:t>ANSWER KEY</a:t>
            </a:r>
            <a:endParaRPr b="1" lang="en-PH" sz="2000" spc="-1" strike="noStrike">
              <a:solidFill>
                <a:srgbClr val="c9211e"/>
              </a:solidFill>
              <a:latin typeface="Lato"/>
              <a:ea typeface="AppleSystemUIFont"/>
            </a:endParaRPr>
          </a:p>
        </p:txBody>
      </p:sp>
      <p:sp>
        <p:nvSpPr>
          <p:cNvPr id="157" name=""/>
          <p:cNvSpPr txBox="1"/>
          <p:nvPr/>
        </p:nvSpPr>
        <p:spPr>
          <a:xfrm>
            <a:off x="1260000" y="4680000"/>
            <a:ext cx="3600000" cy="450000"/>
          </a:xfrm>
          <a:prstGeom prst="rect">
            <a:avLst/>
          </a:prstGeom>
          <a:noFill/>
          <a:ln w="0">
            <a:noFill/>
          </a:ln>
        </p:spPr>
        <p:txBody>
          <a:bodyPr lIns="90000" rIns="90000" tIns="45000" bIns="45000" anchor="t">
            <a:noAutofit/>
          </a:bodyPr>
          <a:p>
            <a:r>
              <a:rPr b="1" lang="en-PH" sz="2000" spc="-1" strike="noStrike">
                <a:latin typeface="Lato"/>
              </a:rPr>
              <a:t>Answers may vary.</a:t>
            </a:r>
            <a:endParaRPr b="1" lang="en-PH" sz="20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4226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2023-07-11T18:25:28Z</dcterms:modified>
  <cp:revision>240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