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presProps.xml" ContentType="application/vnd.openxmlformats-officedocument.presentationml.presPro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8160" cy="6854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5040" cy="27950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700480" cy="385848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700480" cy="3801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8160" cy="63108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6600" cy="96660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30680" cy="103068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7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9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8160" cy="631080"/>
          </a:xfrm>
          <a:prstGeom prst="rect">
            <a:avLst/>
          </a:prstGeom>
          <a:ln w="0">
            <a:noFill/>
          </a:ln>
        </p:spPr>
      </p:pic>
      <p:sp>
        <p:nvSpPr>
          <p:cNvPr id="86" name="Rectangle 7"/>
          <p:cNvSpPr/>
          <p:nvPr/>
        </p:nvSpPr>
        <p:spPr>
          <a:xfrm>
            <a:off x="10868760" y="0"/>
            <a:ext cx="966600" cy="96660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7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30680" cy="1030680"/>
          </a:xfrm>
          <a:prstGeom prst="rect">
            <a:avLst/>
          </a:prstGeom>
          <a:ln w="0">
            <a:noFill/>
          </a:ln>
        </p:spPr>
      </p:pic>
      <p:sp>
        <p:nvSpPr>
          <p:cNvPr id="88" name="TextBox 9"/>
          <p:cNvSpPr/>
          <p:nvPr/>
        </p:nvSpPr>
        <p:spPr>
          <a:xfrm>
            <a:off x="185400" y="6362280"/>
            <a:ext cx="4687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89" name="TextBox 11"/>
          <p:cNvSpPr/>
          <p:nvPr/>
        </p:nvSpPr>
        <p:spPr>
          <a:xfrm>
            <a:off x="9452520" y="6352200"/>
            <a:ext cx="2619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2480" cy="3380760"/>
          </a:xfrm>
          <a:prstGeom prst="rect">
            <a:avLst/>
          </a:prstGeom>
          <a:ln w="12700">
            <a:noFill/>
          </a:ln>
        </p:spPr>
      </p:pic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7"/>
          <p:cNvSpPr/>
          <p:nvPr/>
        </p:nvSpPr>
        <p:spPr>
          <a:xfrm>
            <a:off x="4206960" y="2215800"/>
            <a:ext cx="749124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Lato"/>
                <a:ea typeface="PingFang SC"/>
              </a:rPr>
              <a:t>Identifying the Structure, Purpose, Features, and Significant Details in a Procedural Text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"/>
          <p:cNvSpPr/>
          <p:nvPr/>
        </p:nvSpPr>
        <p:spPr>
          <a:xfrm>
            <a:off x="902520" y="2759400"/>
            <a:ext cx="10257480" cy="94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216000" indent="-216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PH" sz="2100" spc="-1" strike="noStrike">
                <a:solidFill>
                  <a:srgbClr val="000000"/>
                </a:solidFill>
                <a:latin typeface="Lato"/>
                <a:ea typeface="Arial;Arial"/>
              </a:rPr>
              <a:t>Procedural text</a:t>
            </a:r>
            <a:r>
              <a:rPr b="0" lang="en-PH" sz="2100" spc="-1" strike="noStrike">
                <a:solidFill>
                  <a:srgbClr val="000000"/>
                </a:solidFill>
                <a:latin typeface="Lato"/>
                <a:ea typeface="Arial;Arial"/>
              </a:rPr>
              <a:t> </a:t>
            </a:r>
            <a:endParaRPr b="0" lang="en-PH" sz="2100" spc="-1" strike="noStrike">
              <a:latin typeface="Arial"/>
              <a:ea typeface="PingFang SC"/>
            </a:endParaRPr>
          </a:p>
          <a:p>
            <a:pPr lvl="2" marL="648000" indent="-216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100" spc="-1" strike="noStrike">
                <a:solidFill>
                  <a:srgbClr val="000000"/>
                </a:solidFill>
                <a:latin typeface="Lato"/>
                <a:ea typeface="Arial;Arial"/>
              </a:rPr>
              <a:t>informs readers how to achieve something through a sequence of steps or actions. </a:t>
            </a:r>
            <a:endParaRPr b="0" lang="en-PH" sz="2100" spc="-1" strike="noStrike">
              <a:latin typeface="Arial"/>
              <a:ea typeface="PingFang SC"/>
            </a:endParaRPr>
          </a:p>
          <a:p>
            <a:pPr lvl="2" marL="648000" indent="-216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100" spc="-1" strike="noStrike">
                <a:solidFill>
                  <a:srgbClr val="000000"/>
                </a:solidFill>
                <a:latin typeface="Lato"/>
                <a:ea typeface="Arial;Arial"/>
              </a:rPr>
              <a:t>It also provides a step-by-step instruction or process of how things are done, as seen in recipe books or manuals. </a:t>
            </a:r>
            <a:endParaRPr b="0" lang="en-PH" sz="2100" spc="-1" strike="noStrike">
              <a:latin typeface="Arial"/>
              <a:ea typeface="PingFang SC"/>
            </a:endParaRPr>
          </a:p>
        </p:txBody>
      </p:sp>
      <p:sp>
        <p:nvSpPr>
          <p:cNvPr id="169" name=""/>
          <p:cNvSpPr/>
          <p:nvPr/>
        </p:nvSpPr>
        <p:spPr>
          <a:xfrm>
            <a:off x="1260000" y="527040"/>
            <a:ext cx="9370800" cy="73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Lato"/>
                <a:ea typeface="PingFang SC"/>
              </a:rPr>
              <a:t>Identifying the Structure, Purpose, Features, and Significant Details in a Procedural Text</a:t>
            </a:r>
            <a:endParaRPr b="0" lang="en-PH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"/>
          <p:cNvSpPr/>
          <p:nvPr/>
        </p:nvSpPr>
        <p:spPr>
          <a:xfrm>
            <a:off x="757080" y="454680"/>
            <a:ext cx="9898560" cy="73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Lato"/>
                <a:ea typeface="PingFang SC"/>
              </a:rPr>
              <a:t>Identifying the Structure, Purpose, Features, and Significant Details in a Procedural Text</a:t>
            </a:r>
            <a:endParaRPr b="0" lang="en-PH" sz="2800" spc="-1" strike="noStrike">
              <a:latin typeface="Arial"/>
            </a:endParaRPr>
          </a:p>
        </p:txBody>
      </p:sp>
      <p:graphicFrame>
        <p:nvGraphicFramePr>
          <p:cNvPr id="171" name=""/>
          <p:cNvGraphicFramePr/>
          <p:nvPr/>
        </p:nvGraphicFramePr>
        <p:xfrm>
          <a:off x="1944720" y="3235680"/>
          <a:ext cx="8322120" cy="2217240"/>
        </p:xfrm>
        <a:graphic>
          <a:graphicData uri="http://schemas.openxmlformats.org/drawingml/2006/table">
            <a:tbl>
              <a:tblPr/>
              <a:tblGrid>
                <a:gridCol w="2706120"/>
                <a:gridCol w="2807280"/>
                <a:gridCol w="2809080"/>
              </a:tblGrid>
              <a:tr h="46404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first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afterward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finally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812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second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next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consequently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812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third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then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before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812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immediately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now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as a result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920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after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lastly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eventually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2" name=""/>
          <p:cNvSpPr/>
          <p:nvPr/>
        </p:nvSpPr>
        <p:spPr>
          <a:xfrm>
            <a:off x="972000" y="1800000"/>
            <a:ext cx="10367640" cy="113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  <a:ea typeface="AppleSystemUIFont"/>
              </a:rPr>
              <a:t>	</a:t>
            </a:r>
            <a:r>
              <a:rPr b="0" lang="en-PH" sz="2000" spc="-1" strike="noStrike">
                <a:latin typeface="Lato"/>
                <a:ea typeface="AppleSystemUIFont"/>
              </a:rPr>
              <a:t>Procedural texts use </a:t>
            </a:r>
            <a:r>
              <a:rPr b="1" lang="en-PH" sz="2000" spc="-1" strike="noStrike">
                <a:latin typeface="Lato"/>
                <a:ea typeface="AppleSystemUIFontBold"/>
              </a:rPr>
              <a:t>transitions </a:t>
            </a:r>
            <a:r>
              <a:rPr b="0" lang="en-PH" sz="2000" spc="-1" strike="noStrike">
                <a:latin typeface="Lato"/>
                <a:ea typeface="AppleSystemUIFont"/>
              </a:rPr>
              <a:t>to describe a series of connected actions or instructions resulting in a product, an effect, or an outcome. Here is a list of some of the transitions or signal words: </a:t>
            </a: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"/>
          <p:cNvSpPr/>
          <p:nvPr/>
        </p:nvSpPr>
        <p:spPr>
          <a:xfrm>
            <a:off x="360000" y="2503080"/>
            <a:ext cx="10677240" cy="307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914400" indent="-457200" algn="just">
              <a:lnSpc>
                <a:spcPct val="100000"/>
              </a:lnSpc>
              <a:spcBef>
                <a:spcPts val="782"/>
              </a:spcBef>
              <a:spcAft>
                <a:spcPts val="782"/>
              </a:spcAft>
              <a:buNone/>
              <a:tabLst>
                <a:tab algn="l" pos="0"/>
              </a:tabLs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Example:</a:t>
            </a:r>
            <a:endParaRPr b="0" lang="en-PH" sz="2200" spc="-1" strike="noStrike">
              <a:latin typeface="Arial"/>
              <a:ea typeface="PingFang SC"/>
            </a:endParaRPr>
          </a:p>
          <a:p>
            <a:pPr marL="914400" indent="-457200" algn="just">
              <a:lnSpc>
                <a:spcPct val="100000"/>
              </a:lnSpc>
              <a:spcBef>
                <a:spcPts val="782"/>
              </a:spcBef>
              <a:spcAft>
                <a:spcPts val="782"/>
              </a:spcAft>
              <a:buNone/>
              <a:tabLst>
                <a:tab algn="l" pos="0"/>
              </a:tabLs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Do you know how to make your own bookmark? </a:t>
            </a:r>
            <a:r>
              <a:rPr b="0" lang="en-PH" sz="2200" spc="-1" strike="noStrike" u="sng">
                <a:solidFill>
                  <a:srgbClr val="000000"/>
                </a:solidFill>
                <a:uFillTx/>
                <a:latin typeface="Lato"/>
                <a:ea typeface="Arial;Arial"/>
              </a:rPr>
              <a:t>First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, choose a heavy cardboard-like paper support, and a suitable paper of 27 your liking that you will paste on top of it. </a:t>
            </a:r>
            <a:r>
              <a:rPr b="0" lang="en-PH" sz="2200" spc="-1" strike="noStrike" u="sng">
                <a:solidFill>
                  <a:srgbClr val="000000"/>
                </a:solidFill>
                <a:uFillTx/>
                <a:latin typeface="Lato"/>
                <a:ea typeface="Arial;Arial"/>
              </a:rPr>
              <a:t>Next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, add your details by adding glitters, stickers, your drawings, or your personal pictures. </a:t>
            </a:r>
            <a:r>
              <a:rPr b="0" lang="en-PH" sz="2200" spc="-1" strike="noStrike" u="sng">
                <a:solidFill>
                  <a:srgbClr val="000000"/>
                </a:solidFill>
                <a:uFillTx/>
                <a:latin typeface="Lato"/>
                <a:ea typeface="Arial;Arial"/>
              </a:rPr>
              <a:t>Then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, add a protective covering to your bookmark. </a:t>
            </a:r>
            <a:r>
              <a:rPr b="0" lang="en-PH" sz="2200" spc="-1" strike="noStrike" u="sng">
                <a:solidFill>
                  <a:srgbClr val="000000"/>
                </a:solidFill>
                <a:uFillTx/>
                <a:latin typeface="Lato"/>
                <a:ea typeface="Arial;Arial"/>
              </a:rPr>
              <a:t>Finally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, create a hole at the top of your bookmark and add your ribbon. </a:t>
            </a:r>
            <a:endParaRPr b="0" lang="en-PH" sz="2200" spc="-1" strike="noStrike">
              <a:latin typeface="Arial"/>
              <a:ea typeface="PingFang SC"/>
            </a:endParaRPr>
          </a:p>
        </p:txBody>
      </p:sp>
      <p:sp>
        <p:nvSpPr>
          <p:cNvPr id="174" name=""/>
          <p:cNvSpPr/>
          <p:nvPr/>
        </p:nvSpPr>
        <p:spPr>
          <a:xfrm>
            <a:off x="1247760" y="396000"/>
            <a:ext cx="9370800" cy="73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Lato"/>
                <a:ea typeface="PingFang SC"/>
              </a:rPr>
              <a:t>Identifying the Structure, Purpose, Features, and Significant Details in a Procedural Text</a:t>
            </a:r>
            <a:endParaRPr b="0" lang="en-PH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"/>
          <p:cNvSpPr/>
          <p:nvPr/>
        </p:nvSpPr>
        <p:spPr>
          <a:xfrm>
            <a:off x="900000" y="360000"/>
            <a:ext cx="9898560" cy="73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Lato"/>
                <a:ea typeface="PingFang SC"/>
              </a:rPr>
              <a:t>Identifying the Structure, Purpose, Features, and Significant Details in a Procedural Text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76" name=""/>
          <p:cNvSpPr/>
          <p:nvPr/>
        </p:nvSpPr>
        <p:spPr>
          <a:xfrm>
            <a:off x="864000" y="1589400"/>
            <a:ext cx="10476000" cy="74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Fill in the blanks with the signal words used in a procedural text. Choose the correct words from the box.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77" name=""/>
          <p:cNvSpPr/>
          <p:nvPr/>
        </p:nvSpPr>
        <p:spPr>
          <a:xfrm>
            <a:off x="900000" y="3578040"/>
            <a:ext cx="10440000" cy="272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Eggs are a popular breakfast dish. Not only are they packed with protein, but they can also be cooked in a lot of ways; the easiest one is to boil them. 1.____, place a raw egg in a saucepan with cold water at least one inch above the egg. 2. ____, place the saucepan on a stove and cook over medium heat until the water boils. 3. ____, don’t forget to reduce the heat to low. 4. ____ that, simmer for two to three minutes if you want a soft-boiled egg or 10–15 minutes if you want a hard-boiled one. 5.____, remove the egg with a spoon or a ladle and let it cool slowly. 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78" name="Shape 1"/>
          <p:cNvSpPr/>
          <p:nvPr/>
        </p:nvSpPr>
        <p:spPr>
          <a:xfrm>
            <a:off x="2068560" y="2519640"/>
            <a:ext cx="8190000" cy="718560"/>
          </a:xfrm>
          <a:custGeom>
            <a:avLst/>
            <a:gdLst/>
            <a:ahLst/>
            <a:rect l="l" t="t" r="r" b="b"/>
            <a:pathLst>
              <a:path w="22756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22421" y="2001"/>
                </a:lnTo>
                <a:lnTo>
                  <a:pt x="22421" y="2001"/>
                </a:lnTo>
                <a:cubicBezTo>
                  <a:pt x="22480" y="2001"/>
                  <a:pt x="22538" y="1986"/>
                  <a:pt x="22588" y="1956"/>
                </a:cubicBezTo>
                <a:cubicBezTo>
                  <a:pt x="22639" y="1927"/>
                  <a:pt x="22681" y="1885"/>
                  <a:pt x="22710" y="1834"/>
                </a:cubicBezTo>
                <a:cubicBezTo>
                  <a:pt x="22740" y="1784"/>
                  <a:pt x="22755" y="1726"/>
                  <a:pt x="22755" y="1668"/>
                </a:cubicBezTo>
                <a:lnTo>
                  <a:pt x="22754" y="333"/>
                </a:lnTo>
                <a:lnTo>
                  <a:pt x="22755" y="334"/>
                </a:lnTo>
                <a:lnTo>
                  <a:pt x="22755" y="334"/>
                </a:lnTo>
                <a:cubicBezTo>
                  <a:pt x="22755" y="275"/>
                  <a:pt x="22740" y="217"/>
                  <a:pt x="22710" y="167"/>
                </a:cubicBezTo>
                <a:cubicBezTo>
                  <a:pt x="22681" y="116"/>
                  <a:pt x="22639" y="74"/>
                  <a:pt x="22588" y="45"/>
                </a:cubicBezTo>
                <a:cubicBezTo>
                  <a:pt x="22538" y="15"/>
                  <a:pt x="22480" y="0"/>
                  <a:pt x="22421" y="0"/>
                </a:cubicBezTo>
                <a:lnTo>
                  <a:pt x="333" y="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Text Frame 1"/>
          <p:cNvSpPr/>
          <p:nvPr/>
        </p:nvSpPr>
        <p:spPr>
          <a:xfrm>
            <a:off x="2068560" y="2790360"/>
            <a:ext cx="7850880" cy="80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ts val="1406"/>
              </a:lnSpc>
              <a:spcBef>
                <a:spcPts val="700"/>
              </a:spcBef>
              <a:spcAft>
                <a:spcPts val="799"/>
              </a:spcAft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Finally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Then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 Next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After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First</a:t>
            </a: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"/>
          <p:cNvSpPr/>
          <p:nvPr/>
        </p:nvSpPr>
        <p:spPr>
          <a:xfrm>
            <a:off x="936000" y="417600"/>
            <a:ext cx="9898560" cy="73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Lato"/>
                <a:ea typeface="PingFang SC"/>
              </a:rPr>
              <a:t>Identifying the Structure, Purpose, Features, and Significant Details in a Procedural Text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81" name=""/>
          <p:cNvSpPr/>
          <p:nvPr/>
        </p:nvSpPr>
        <p:spPr>
          <a:xfrm>
            <a:off x="388800" y="1770840"/>
            <a:ext cx="10951200" cy="74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82" name=""/>
          <p:cNvSpPr/>
          <p:nvPr/>
        </p:nvSpPr>
        <p:spPr>
          <a:xfrm>
            <a:off x="900000" y="3471120"/>
            <a:ext cx="10258560" cy="272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Eggs are a popular breakfast dish. Not only are they packed with protein, but they can also be cooked in a lot of ways; the easiest one is to boil them. 1._____, place a raw egg in a saucepan with cold water at least one inch above the egg. 2. _____, place the saucepan on a stove and cook over medium heat until the water boils. 3. _____, don’t forget to reduce the heat to low. 4. _____ that, simmer for two to three minutes if you want a soft-boiled egg or 10–15 minutes if you want a hard-boiled one. 5.______, remove the egg with a spoon or a ladle and let it cool slowly. 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83" name=""/>
          <p:cNvSpPr/>
          <p:nvPr/>
        </p:nvSpPr>
        <p:spPr>
          <a:xfrm>
            <a:off x="8239320" y="3672000"/>
            <a:ext cx="724320" cy="4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First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84" name=""/>
          <p:cNvSpPr/>
          <p:nvPr/>
        </p:nvSpPr>
        <p:spPr>
          <a:xfrm>
            <a:off x="8028000" y="3998160"/>
            <a:ext cx="817560" cy="4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Then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85" name=""/>
          <p:cNvSpPr/>
          <p:nvPr/>
        </p:nvSpPr>
        <p:spPr>
          <a:xfrm>
            <a:off x="7956720" y="4322160"/>
            <a:ext cx="754920" cy="4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Next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86" name=""/>
          <p:cNvSpPr/>
          <p:nvPr/>
        </p:nvSpPr>
        <p:spPr>
          <a:xfrm>
            <a:off x="2952000" y="4608000"/>
            <a:ext cx="770040" cy="4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After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87" name=""/>
          <p:cNvSpPr/>
          <p:nvPr/>
        </p:nvSpPr>
        <p:spPr>
          <a:xfrm>
            <a:off x="6552000" y="4932000"/>
            <a:ext cx="1259640" cy="4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latin typeface="Lato"/>
              </a:rPr>
              <a:t>Finally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88" name=""/>
          <p:cNvSpPr/>
          <p:nvPr/>
        </p:nvSpPr>
        <p:spPr>
          <a:xfrm>
            <a:off x="5040000" y="1278000"/>
            <a:ext cx="2159640" cy="4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solidFill>
                  <a:srgbClr val="c9211e"/>
                </a:solidFill>
                <a:latin typeface="Lato"/>
              </a:rPr>
              <a:t>ANSWER KEY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89" name=""/>
          <p:cNvSpPr/>
          <p:nvPr/>
        </p:nvSpPr>
        <p:spPr>
          <a:xfrm>
            <a:off x="864000" y="1770840"/>
            <a:ext cx="10476000" cy="74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Arial;Arial"/>
              </a:rPr>
              <a:t>Fill in the blanks with the signal words used in a procedural text. Choose the correct words from the box.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90" name="Shape 2"/>
          <p:cNvSpPr/>
          <p:nvPr/>
        </p:nvSpPr>
        <p:spPr>
          <a:xfrm>
            <a:off x="2068560" y="2519640"/>
            <a:ext cx="8190000" cy="718560"/>
          </a:xfrm>
          <a:custGeom>
            <a:avLst/>
            <a:gdLst/>
            <a:ahLst/>
            <a:rect l="l" t="t" r="r" b="b"/>
            <a:pathLst>
              <a:path w="22756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22421" y="2001"/>
                </a:lnTo>
                <a:lnTo>
                  <a:pt x="22421" y="2001"/>
                </a:lnTo>
                <a:cubicBezTo>
                  <a:pt x="22480" y="2001"/>
                  <a:pt x="22538" y="1986"/>
                  <a:pt x="22588" y="1956"/>
                </a:cubicBezTo>
                <a:cubicBezTo>
                  <a:pt x="22639" y="1927"/>
                  <a:pt x="22681" y="1885"/>
                  <a:pt x="22710" y="1834"/>
                </a:cubicBezTo>
                <a:cubicBezTo>
                  <a:pt x="22740" y="1784"/>
                  <a:pt x="22755" y="1726"/>
                  <a:pt x="22755" y="1668"/>
                </a:cubicBezTo>
                <a:lnTo>
                  <a:pt x="22754" y="333"/>
                </a:lnTo>
                <a:lnTo>
                  <a:pt x="22755" y="334"/>
                </a:lnTo>
                <a:lnTo>
                  <a:pt x="22755" y="334"/>
                </a:lnTo>
                <a:cubicBezTo>
                  <a:pt x="22755" y="275"/>
                  <a:pt x="22740" y="217"/>
                  <a:pt x="22710" y="167"/>
                </a:cubicBezTo>
                <a:cubicBezTo>
                  <a:pt x="22681" y="116"/>
                  <a:pt x="22639" y="74"/>
                  <a:pt x="22588" y="45"/>
                </a:cubicBezTo>
                <a:cubicBezTo>
                  <a:pt x="22538" y="15"/>
                  <a:pt x="22480" y="0"/>
                  <a:pt x="22421" y="0"/>
                </a:cubicBezTo>
                <a:lnTo>
                  <a:pt x="333" y="0"/>
                </a:ln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Text Frame 2"/>
          <p:cNvSpPr/>
          <p:nvPr/>
        </p:nvSpPr>
        <p:spPr>
          <a:xfrm>
            <a:off x="2068560" y="2772360"/>
            <a:ext cx="7850880" cy="80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ts val="1406"/>
              </a:lnSpc>
              <a:spcBef>
                <a:spcPts val="700"/>
              </a:spcBef>
              <a:spcAft>
                <a:spcPts val="799"/>
              </a:spcAft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Finally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Then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 Next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After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First</a:t>
            </a: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</TotalTime>
  <Application>LibreOffice/7.2.5.2$MacOSX_X86_64 LibreOffice_project/499f9727c189e6ef3471021d6132d4c694f357e5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2023-07-10T09:02:42Z</dcterms:modified>
  <cp:revision>41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