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769920" y="2844000"/>
            <a:ext cx="827928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500" spc="-1" strike="noStrike">
                <a:solidFill>
                  <a:srgbClr val="ffffff"/>
                </a:solidFill>
                <a:latin typeface="Lato"/>
                <a:ea typeface="PingFang SC"/>
              </a:rPr>
              <a:t>Introduction to Thermodynamic</a:t>
            </a:r>
            <a:r>
              <a:rPr b="1" lang="en-US" sz="3600" spc="-1" strike="noStrike">
                <a:solidFill>
                  <a:srgbClr val="ffffff"/>
                </a:solidFill>
                <a:latin typeface="Lato"/>
                <a:ea typeface="PingFang SC"/>
              </a:rPr>
              <a:t>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10260000" y="5746320"/>
            <a:ext cx="176040" cy="341640"/>
          </a:xfrm>
          <a:prstGeom prst="rect">
            <a:avLst/>
          </a:prstGeom>
          <a:noFill/>
          <a:ln w="0">
            <a:noFill/>
          </a:ln>
        </p:spPr>
        <p:style>
          <a:lnRef idx="0"/>
          <a:fillRef idx="0"/>
          <a:effectRef idx="0"/>
          <a:fontRef idx="minor"/>
        </p:style>
      </p:sp>
      <p:sp>
        <p:nvSpPr>
          <p:cNvPr id="162"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63" name=""/>
          <p:cNvSpPr/>
          <p:nvPr/>
        </p:nvSpPr>
        <p:spPr>
          <a:xfrm>
            <a:off x="208080" y="1332000"/>
            <a:ext cx="11774880" cy="4662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2. A gas is confined in a cylinder with movable piston. It is heated so that 2,000 J of work is added on the system. During the gas expansion, 1,350 J of work is done by the system. How much is the change in the internal energy of the gas? Did the internal energy increase or decrease?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Given</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Italic"/>
              </a:rPr>
              <a:t>Q </a:t>
            </a:r>
            <a:r>
              <a:rPr b="0" lang="en-PH" sz="1800" spc="-1" strike="noStrike">
                <a:solidFill>
                  <a:srgbClr val="000000"/>
                </a:solidFill>
                <a:latin typeface="Lato"/>
                <a:ea typeface="AppleSystemUIFont"/>
              </a:rPr>
              <a:t>= 2,000 J (Heat is added to the system.) </a:t>
            </a:r>
            <a:endParaRPr b="0" lang="en-PH" sz="1800" spc="-1" strike="noStrike">
              <a:latin typeface="Arial"/>
            </a:endParaRPr>
          </a:p>
          <a:p>
            <a:pPr algn="just">
              <a:lnSpc>
                <a:spcPct val="115000"/>
              </a:lnSpc>
              <a:buNone/>
            </a:pPr>
            <a:r>
              <a:rPr b="0" i="1" lang="en-PH" sz="1800" spc="-1" strike="noStrike">
                <a:solidFill>
                  <a:srgbClr val="000000"/>
                </a:solidFill>
                <a:latin typeface="Lato"/>
                <a:ea typeface="AppleSystemUIFontItalic"/>
              </a:rPr>
              <a:t>           </a:t>
            </a:r>
            <a:r>
              <a:rPr b="0" i="1" lang="en-PH" sz="1800" spc="-1" strike="noStrike">
                <a:solidFill>
                  <a:srgbClr val="000000"/>
                </a:solidFill>
                <a:latin typeface="Lato"/>
                <a:ea typeface="AppleSystemUIFontItalic"/>
              </a:rPr>
              <a:t>W </a:t>
            </a:r>
            <a:r>
              <a:rPr b="0" lang="en-PH" sz="1800" spc="-1" strike="noStrike">
                <a:solidFill>
                  <a:srgbClr val="000000"/>
                </a:solidFill>
                <a:latin typeface="Lato"/>
                <a:ea typeface="AppleSystemUIFont"/>
              </a:rPr>
              <a:t>= 1,350 J (Work is done by the system.)</a:t>
            </a:r>
            <a:endParaRPr b="0" lang="en-PH" sz="1800" spc="-1" strike="noStrike">
              <a:latin typeface="Arial"/>
            </a:endParaRPr>
          </a:p>
          <a:p>
            <a:pPr>
              <a:lnSpc>
                <a:spcPct val="115000"/>
              </a:lnSpc>
              <a:buNone/>
            </a:pPr>
            <a:r>
              <a:rPr b="1" lang="en-PH" sz="1800" spc="-1" strike="noStrike">
                <a:solidFill>
                  <a:srgbClr val="000000"/>
                </a:solidFill>
                <a:latin typeface="Lato"/>
                <a:ea typeface="AppleSystemUIFont"/>
              </a:rPr>
              <a:t>Unknown</a:t>
            </a:r>
            <a:r>
              <a:rPr b="0" lang="en-PH" sz="1800" spc="-1" strike="noStrike">
                <a:solidFill>
                  <a:srgbClr val="000000"/>
                </a:solidFill>
                <a:latin typeface="Lato"/>
                <a:ea typeface="AppleSystemUIFont"/>
              </a:rPr>
              <a:t>: Δ</a:t>
            </a:r>
            <a:r>
              <a:rPr b="0" i="1" lang="en-PH" sz="1800" spc="-1" strike="noStrike">
                <a:solidFill>
                  <a:srgbClr val="000000"/>
                </a:solidFill>
                <a:latin typeface="Lato"/>
                <a:ea typeface="AppleSystemUIFontItalic"/>
              </a:rPr>
              <a:t>U </a:t>
            </a:r>
            <a:b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Solution</a:t>
            </a:r>
            <a:r>
              <a:rPr b="0" lang="en-PH" sz="1800" spc="-1" strike="noStrike">
                <a:solidFill>
                  <a:srgbClr val="000000"/>
                </a:solidFill>
                <a:latin typeface="Lato"/>
                <a:ea typeface="AppleSystemUIFont"/>
              </a:rPr>
              <a:t>: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Δ</a:t>
            </a:r>
            <a:r>
              <a:rPr b="0" i="1" lang="en-PH" sz="1800" spc="-1" strike="noStrike">
                <a:solidFill>
                  <a:srgbClr val="000000"/>
                </a:solidFill>
                <a:latin typeface="Lato"/>
                <a:ea typeface="AppleSystemUIFontItalic"/>
              </a:rPr>
              <a:t>U = Q – W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Δ</a:t>
            </a:r>
            <a:r>
              <a:rPr b="0" i="1" lang="en-PH" sz="1800" spc="-1" strike="noStrike">
                <a:solidFill>
                  <a:srgbClr val="000000"/>
                </a:solidFill>
                <a:latin typeface="Lato"/>
                <a:ea typeface="AppleSystemUIFontItalic"/>
              </a:rPr>
              <a:t>U = </a:t>
            </a:r>
            <a:r>
              <a:rPr b="0" lang="en-PH" sz="1800" spc="-1" strike="noStrike">
                <a:solidFill>
                  <a:srgbClr val="000000"/>
                </a:solidFill>
                <a:latin typeface="Lato"/>
                <a:ea typeface="AppleSystemUIFont"/>
              </a:rPr>
              <a:t>2000 J – (–1350 J)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Δ</a:t>
            </a:r>
            <a:r>
              <a:rPr b="0" i="1" lang="en-PH" sz="1800" spc="-1" strike="noStrike">
                <a:solidFill>
                  <a:srgbClr val="000000"/>
                </a:solidFill>
                <a:latin typeface="Lato"/>
                <a:ea typeface="AppleSystemUIFontItalic"/>
              </a:rPr>
              <a:t>U = </a:t>
            </a:r>
            <a:r>
              <a:rPr b="1" lang="en-PH" sz="1800" spc="-1" strike="noStrike">
                <a:solidFill>
                  <a:srgbClr val="000000"/>
                </a:solidFill>
                <a:latin typeface="Lato"/>
                <a:ea typeface="AppleSystemUIFontBold"/>
              </a:rPr>
              <a:t>650 J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The internal energy of the system increased by </a:t>
            </a:r>
            <a:r>
              <a:rPr b="1" lang="en-PH" sz="1800" spc="-1" strike="noStrike">
                <a:solidFill>
                  <a:srgbClr val="000000"/>
                </a:solidFill>
                <a:latin typeface="Lato"/>
                <a:ea typeface="AppleSystemUIFontBold"/>
              </a:rPr>
              <a:t>650 J</a:t>
            </a:r>
            <a:r>
              <a:rPr b="0" lang="en-PH" sz="1800" spc="-1" strike="noStrike">
                <a:solidFill>
                  <a:srgbClr val="000000"/>
                </a:solidFill>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10260000" y="5746320"/>
            <a:ext cx="176040" cy="341640"/>
          </a:xfrm>
          <a:prstGeom prst="rect">
            <a:avLst/>
          </a:prstGeom>
          <a:noFill/>
          <a:ln w="0">
            <a:noFill/>
          </a:ln>
        </p:spPr>
        <p:style>
          <a:lnRef idx="0"/>
          <a:fillRef idx="0"/>
          <a:effectRef idx="0"/>
          <a:fontRef idx="minor"/>
        </p:style>
      </p:sp>
      <p:sp>
        <p:nvSpPr>
          <p:cNvPr id="165"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66" name=""/>
          <p:cNvSpPr/>
          <p:nvPr/>
        </p:nvSpPr>
        <p:spPr>
          <a:xfrm>
            <a:off x="819000" y="2085480"/>
            <a:ext cx="10554120" cy="506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Bold"/>
              </a:rPr>
              <a:t>Directions: </a:t>
            </a:r>
            <a:r>
              <a:rPr b="0" lang="en-PH" sz="1800" spc="-1" strike="noStrike">
                <a:solidFill>
                  <a:srgbClr val="000000"/>
                </a:solidFill>
                <a:latin typeface="Lato"/>
                <a:ea typeface="AppleSystemUIFont"/>
              </a:rPr>
              <a:t>Read each statement carefully. Write </a:t>
            </a:r>
            <a:r>
              <a:rPr b="1" lang="en-PH" sz="1800" spc="-1" strike="noStrike">
                <a:solidFill>
                  <a:srgbClr val="000000"/>
                </a:solidFill>
                <a:latin typeface="Lato"/>
                <a:ea typeface="AppleSystemUIFontBold"/>
              </a:rPr>
              <a:t>T </a:t>
            </a:r>
            <a:r>
              <a:rPr b="0" lang="en-PH" sz="1800" spc="-1" strike="noStrike">
                <a:solidFill>
                  <a:srgbClr val="000000"/>
                </a:solidFill>
                <a:latin typeface="Lato"/>
                <a:ea typeface="AppleSystemUIFont"/>
              </a:rPr>
              <a:t>if the statement is correct or </a:t>
            </a:r>
            <a:r>
              <a:rPr b="1" lang="en-PH" sz="1800" spc="-1" strike="noStrike">
                <a:solidFill>
                  <a:srgbClr val="000000"/>
                </a:solidFill>
                <a:latin typeface="Lato"/>
                <a:ea typeface="AppleSystemUIFontBold"/>
              </a:rPr>
              <a:t>F </a:t>
            </a:r>
            <a:r>
              <a:rPr b="0" lang="en-PH" sz="1800" spc="-1" strike="noStrike">
                <a:solidFill>
                  <a:srgbClr val="000000"/>
                </a:solidFill>
                <a:latin typeface="Lato"/>
                <a:ea typeface="AppleSystemUIFont"/>
              </a:rPr>
              <a:t>if it is incorrect.</a:t>
            </a:r>
            <a:endParaRPr b="0" lang="en-PH" sz="1800" spc="-1" strike="noStrike">
              <a:latin typeface="Arial"/>
            </a:endParaRPr>
          </a:p>
        </p:txBody>
      </p:sp>
      <p:sp>
        <p:nvSpPr>
          <p:cNvPr id="167" name=""/>
          <p:cNvSpPr/>
          <p:nvPr/>
        </p:nvSpPr>
        <p:spPr>
          <a:xfrm>
            <a:off x="1506600" y="2390040"/>
            <a:ext cx="9177480" cy="3152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AppleSystemUIFont"/>
              </a:rPr>
              <a:t>______ 1. Work is done by an expanding gas.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2. Heat and temperature are the same thing.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3. Heat is energy in transit due to the difference in temperatures.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4. When work is done by the system, its internal energy increases.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5. The first law of thermodynamics is based on the law of conservation of energy. </a:t>
            </a:r>
            <a:endParaRPr b="0" lang="en-PH" sz="1800" spc="-1" strike="noStrike">
              <a:latin typeface="Arial"/>
            </a:endParaRPr>
          </a:p>
        </p:txBody>
      </p:sp>
      <p:sp>
        <p:nvSpPr>
          <p:cNvPr id="168" name=""/>
          <p:cNvSpPr txBox="1"/>
          <p:nvPr/>
        </p:nvSpPr>
        <p:spPr>
          <a:xfrm>
            <a:off x="5375880" y="144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10260000" y="5746320"/>
            <a:ext cx="176040" cy="341640"/>
          </a:xfrm>
          <a:prstGeom prst="rect">
            <a:avLst/>
          </a:prstGeom>
          <a:noFill/>
          <a:ln w="0">
            <a:noFill/>
          </a:ln>
        </p:spPr>
        <p:style>
          <a:lnRef idx="0"/>
          <a:fillRef idx="0"/>
          <a:effectRef idx="0"/>
          <a:fontRef idx="minor"/>
        </p:style>
      </p:sp>
      <p:sp>
        <p:nvSpPr>
          <p:cNvPr id="170"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71" name=""/>
          <p:cNvSpPr/>
          <p:nvPr/>
        </p:nvSpPr>
        <p:spPr>
          <a:xfrm>
            <a:off x="5110560" y="1653480"/>
            <a:ext cx="1971000" cy="50544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1" lang="en-PH" sz="2000" spc="-1" strike="noStrike">
                <a:solidFill>
                  <a:srgbClr val="c9211e"/>
                </a:solidFill>
                <a:latin typeface="Lato"/>
                <a:ea typeface="DejaVu Sans"/>
              </a:rPr>
              <a:t>Answer Key </a:t>
            </a:r>
            <a:endParaRPr b="0" lang="en-PH" sz="2000" spc="-1" strike="noStrike">
              <a:solidFill>
                <a:srgbClr val="c9211e"/>
              </a:solidFill>
              <a:latin typeface="Lato"/>
            </a:endParaRPr>
          </a:p>
        </p:txBody>
      </p:sp>
      <p:sp>
        <p:nvSpPr>
          <p:cNvPr id="172" name=""/>
          <p:cNvSpPr/>
          <p:nvPr/>
        </p:nvSpPr>
        <p:spPr>
          <a:xfrm>
            <a:off x="1506600" y="2174040"/>
            <a:ext cx="9177480" cy="3152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AppleSystemUIFont"/>
              </a:rPr>
              <a:t>______ 1. Work is done by an expanding gas.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2. Heat and temperature are the same thing.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3. Heat is energy in transit due to the difference in temperatures.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4. When work is done by the system, its internal energy increases. </a:t>
            </a:r>
            <a:endParaRPr b="0" lang="en-PH" sz="1800" spc="-1" strike="noStrike">
              <a:latin typeface="Arial"/>
            </a:endParaRPr>
          </a:p>
          <a:p>
            <a:pPr>
              <a:lnSpc>
                <a:spcPct val="200000"/>
              </a:lnSpc>
              <a:buNone/>
            </a:pPr>
            <a:r>
              <a:rPr b="0" lang="en-PH" sz="1800" spc="-1" strike="noStrike">
                <a:solidFill>
                  <a:srgbClr val="000000"/>
                </a:solidFill>
                <a:latin typeface="Lato"/>
                <a:ea typeface="AppleSystemUIFont"/>
              </a:rPr>
              <a:t>______ 5. The first law of thermodynamics is based on the law of conservation of energy. </a:t>
            </a:r>
            <a:endParaRPr b="0" lang="en-PH" sz="1800" spc="-1" strike="noStrike">
              <a:latin typeface="Arial"/>
            </a:endParaRPr>
          </a:p>
        </p:txBody>
      </p:sp>
      <p:sp>
        <p:nvSpPr>
          <p:cNvPr id="173" name=""/>
          <p:cNvSpPr/>
          <p:nvPr/>
        </p:nvSpPr>
        <p:spPr>
          <a:xfrm>
            <a:off x="1656000" y="2467800"/>
            <a:ext cx="5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a:t>
            </a:r>
            <a:endParaRPr b="0" lang="en-PH" sz="1800" spc="-1" strike="noStrike">
              <a:latin typeface="Arial"/>
            </a:endParaRPr>
          </a:p>
        </p:txBody>
      </p:sp>
      <p:sp>
        <p:nvSpPr>
          <p:cNvPr id="174" name=""/>
          <p:cNvSpPr/>
          <p:nvPr/>
        </p:nvSpPr>
        <p:spPr>
          <a:xfrm>
            <a:off x="1656000" y="3008160"/>
            <a:ext cx="5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F</a:t>
            </a:r>
            <a:endParaRPr b="0" lang="en-PH" sz="1800" spc="-1" strike="noStrike">
              <a:latin typeface="Arial"/>
            </a:endParaRPr>
          </a:p>
        </p:txBody>
      </p:sp>
      <p:sp>
        <p:nvSpPr>
          <p:cNvPr id="175" name=""/>
          <p:cNvSpPr/>
          <p:nvPr/>
        </p:nvSpPr>
        <p:spPr>
          <a:xfrm>
            <a:off x="1656000" y="3548520"/>
            <a:ext cx="5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a:t>
            </a:r>
            <a:endParaRPr b="0" lang="en-PH" sz="1800" spc="-1" strike="noStrike">
              <a:latin typeface="Arial"/>
            </a:endParaRPr>
          </a:p>
        </p:txBody>
      </p:sp>
      <p:sp>
        <p:nvSpPr>
          <p:cNvPr id="176" name=""/>
          <p:cNvSpPr/>
          <p:nvPr/>
        </p:nvSpPr>
        <p:spPr>
          <a:xfrm>
            <a:off x="1656000" y="4124520"/>
            <a:ext cx="5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F</a:t>
            </a:r>
            <a:endParaRPr b="0" lang="en-PH" sz="1800" spc="-1" strike="noStrike">
              <a:latin typeface="Arial"/>
            </a:endParaRPr>
          </a:p>
        </p:txBody>
      </p:sp>
      <p:sp>
        <p:nvSpPr>
          <p:cNvPr id="177" name=""/>
          <p:cNvSpPr/>
          <p:nvPr/>
        </p:nvSpPr>
        <p:spPr>
          <a:xfrm>
            <a:off x="1656000" y="4664880"/>
            <a:ext cx="5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040" cy="341640"/>
          </a:xfrm>
          <a:prstGeom prst="rect">
            <a:avLst/>
          </a:prstGeom>
          <a:noFill/>
          <a:ln w="0">
            <a:noFill/>
          </a:ln>
        </p:spPr>
        <p:style>
          <a:lnRef idx="0"/>
          <a:fillRef idx="0"/>
          <a:effectRef idx="0"/>
          <a:fontRef idx="minor"/>
        </p:style>
      </p:sp>
      <p:sp>
        <p:nvSpPr>
          <p:cNvPr id="126"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27" name=""/>
          <p:cNvSpPr/>
          <p:nvPr/>
        </p:nvSpPr>
        <p:spPr>
          <a:xfrm>
            <a:off x="540000" y="1800000"/>
            <a:ext cx="2338920" cy="538920"/>
          </a:xfrm>
          <a:prstGeom prst="rect">
            <a:avLst/>
          </a:prstGeom>
          <a:gradFill rotWithShape="0">
            <a:gsLst>
              <a:gs pos="0">
                <a:srgbClr val="bf819e"/>
              </a:gs>
              <a:gs pos="100000">
                <a:srgbClr val="bf819e">
                  <a:alpha val="0"/>
                </a:srgbClr>
              </a:gs>
            </a:gsLst>
            <a:lin ang="5400000"/>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rial;Arial"/>
              </a:rPr>
              <a:t>Internal energy </a:t>
            </a:r>
            <a:endParaRPr b="0" lang="en-PH" sz="1800" spc="-1" strike="noStrike">
              <a:latin typeface="Arial"/>
            </a:endParaRPr>
          </a:p>
        </p:txBody>
      </p:sp>
      <p:sp>
        <p:nvSpPr>
          <p:cNvPr id="128" name=""/>
          <p:cNvSpPr/>
          <p:nvPr/>
        </p:nvSpPr>
        <p:spPr>
          <a:xfrm>
            <a:off x="920160" y="2627280"/>
            <a:ext cx="9302760" cy="395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Is the sum of all the potential and kinetic energies of the particles of an object or a system. </a:t>
            </a:r>
            <a:endParaRPr b="0" lang="en-PH" sz="1800" spc="-1" strike="noStrike">
              <a:latin typeface="Arial"/>
            </a:endParaRPr>
          </a:p>
        </p:txBody>
      </p:sp>
      <p:sp>
        <p:nvSpPr>
          <p:cNvPr id="129" name=""/>
          <p:cNvSpPr/>
          <p:nvPr/>
        </p:nvSpPr>
        <p:spPr>
          <a:xfrm>
            <a:off x="540000" y="3240000"/>
            <a:ext cx="2338920" cy="538920"/>
          </a:xfrm>
          <a:prstGeom prst="rect">
            <a:avLst/>
          </a:prstGeom>
          <a:gradFill rotWithShape="0">
            <a:gsLst>
              <a:gs pos="0">
                <a:srgbClr val="bf819e"/>
              </a:gs>
              <a:gs pos="100000">
                <a:srgbClr val="bf819e">
                  <a:alpha val="0"/>
                </a:srgbClr>
              </a:gs>
            </a:gsLst>
            <a:lin ang="5400000"/>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rial;Arial"/>
              </a:rPr>
              <a:t>Thermal energy </a:t>
            </a:r>
            <a:endParaRPr b="0" lang="en-PH" sz="1800" spc="-1" strike="noStrike">
              <a:latin typeface="Arial"/>
            </a:endParaRPr>
          </a:p>
        </p:txBody>
      </p:sp>
      <p:sp>
        <p:nvSpPr>
          <p:cNvPr id="130" name=""/>
          <p:cNvSpPr/>
          <p:nvPr/>
        </p:nvSpPr>
        <p:spPr>
          <a:xfrm>
            <a:off x="425880" y="4125960"/>
            <a:ext cx="11338920" cy="8294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Thermal energy </a:t>
            </a:r>
            <a:r>
              <a:rPr b="0" lang="en-PH" sz="1800" spc="-1" strike="noStrike">
                <a:solidFill>
                  <a:srgbClr val="000000"/>
                </a:solidFill>
                <a:latin typeface="Lato"/>
                <a:ea typeface="AppleSystemUIFont"/>
              </a:rPr>
              <a:t>refers to the energy contained within a system that is responsible for its temperature, while </a:t>
            </a:r>
            <a:r>
              <a:rPr b="1" lang="en-PH" sz="1800" spc="-1" strike="noStrike">
                <a:solidFill>
                  <a:srgbClr val="000000"/>
                </a:solidFill>
                <a:latin typeface="Lato"/>
                <a:ea typeface="AppleSystemUIFontBold"/>
              </a:rPr>
              <a:t>heat </a:t>
            </a:r>
            <a:r>
              <a:rPr b="0" lang="en-PH" sz="1800" spc="-1" strike="noStrike">
                <a:solidFill>
                  <a:srgbClr val="000000"/>
                </a:solidFill>
                <a:latin typeface="Lato"/>
                <a:ea typeface="AppleSystemUIFont"/>
              </a:rPr>
              <a:t>is the flow of thermal energy.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0260000" y="5746320"/>
            <a:ext cx="176040" cy="341640"/>
          </a:xfrm>
          <a:prstGeom prst="rect">
            <a:avLst/>
          </a:prstGeom>
          <a:noFill/>
          <a:ln w="0">
            <a:noFill/>
          </a:ln>
        </p:spPr>
        <p:style>
          <a:lnRef idx="0"/>
          <a:fillRef idx="0"/>
          <a:effectRef idx="0"/>
          <a:fontRef idx="minor"/>
        </p:style>
      </p:sp>
      <p:sp>
        <p:nvSpPr>
          <p:cNvPr id="132"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33" name=""/>
          <p:cNvSpPr/>
          <p:nvPr/>
        </p:nvSpPr>
        <p:spPr>
          <a:xfrm>
            <a:off x="459000" y="1497240"/>
            <a:ext cx="11273040" cy="1849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Consider a certain amount of hot water. The component water molecules possess both kinetic and potential energies; the sum of these is the internal energy of the hot water. Since the hot water has higher temperature than the surrounding air, some of the water’s internal energy which is now called thermal energy is transferred to the air as heat. When heat is absorbed by the surrounding air, the air gains thermal energy. This also results in the increase in the air’s internal energy. </a:t>
            </a:r>
            <a:endParaRPr b="0" lang="en-PH" sz="1800" spc="-1" strike="noStrike">
              <a:latin typeface="Arial"/>
            </a:endParaRPr>
          </a:p>
        </p:txBody>
      </p:sp>
      <p:sp>
        <p:nvSpPr>
          <p:cNvPr id="134" name=""/>
          <p:cNvSpPr/>
          <p:nvPr/>
        </p:nvSpPr>
        <p:spPr>
          <a:xfrm>
            <a:off x="540000" y="3564000"/>
            <a:ext cx="2518920" cy="538920"/>
          </a:xfrm>
          <a:prstGeom prst="rect">
            <a:avLst/>
          </a:prstGeom>
          <a:gradFill rotWithShape="0">
            <a:gsLst>
              <a:gs pos="0">
                <a:srgbClr val="bf819e"/>
              </a:gs>
              <a:gs pos="100000">
                <a:srgbClr val="bf819e">
                  <a:alpha val="0"/>
                </a:srgbClr>
              </a:gs>
            </a:gsLst>
            <a:lin ang="5400000"/>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rial;Arial"/>
              </a:rPr>
              <a:t>Thermodynamics </a:t>
            </a:r>
            <a:endParaRPr b="0" lang="en-PH" sz="1800" spc="-1" strike="noStrike">
              <a:latin typeface="Arial"/>
            </a:endParaRPr>
          </a:p>
        </p:txBody>
      </p:sp>
      <p:sp>
        <p:nvSpPr>
          <p:cNvPr id="135" name=""/>
          <p:cNvSpPr/>
          <p:nvPr/>
        </p:nvSpPr>
        <p:spPr>
          <a:xfrm>
            <a:off x="425880" y="4320000"/>
            <a:ext cx="1133892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Is the study of heat and its transformation into mechanical work. It was derived from the Greek words </a:t>
            </a:r>
            <a:r>
              <a:rPr b="0" i="1" lang="en-PH" sz="1800" spc="-1" strike="noStrike">
                <a:solidFill>
                  <a:srgbClr val="000000"/>
                </a:solidFill>
                <a:latin typeface="Lato"/>
                <a:ea typeface="AppleSystemUIFontItalic"/>
              </a:rPr>
              <a:t>thermé</a:t>
            </a:r>
            <a:r>
              <a:rPr b="0" lang="en-PH" sz="1800" spc="-1" strike="noStrike">
                <a:solidFill>
                  <a:srgbClr val="000000"/>
                </a:solidFill>
                <a:latin typeface="Lato"/>
                <a:ea typeface="AppleSystemUIFont"/>
              </a:rPr>
              <a:t>, meaning “heat,” and </a:t>
            </a:r>
            <a:r>
              <a:rPr b="0" i="1" lang="en-PH" sz="1800" spc="-1" strike="noStrike">
                <a:solidFill>
                  <a:srgbClr val="000000"/>
                </a:solidFill>
                <a:latin typeface="Lato"/>
                <a:ea typeface="AppleSystemUIFontItalic"/>
              </a:rPr>
              <a:t>dynamikos </a:t>
            </a:r>
            <a:r>
              <a:rPr b="0" lang="en-PH" sz="1800" spc="-1" strike="noStrike">
                <a:solidFill>
                  <a:srgbClr val="000000"/>
                </a:solidFill>
                <a:latin typeface="Lato"/>
                <a:ea typeface="AppleSystemUIFont"/>
              </a:rPr>
              <a:t>meaning “powerful.” It was developed in mid-1800s, before the atomic and molecular natures of matter were understood.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6040" cy="341640"/>
          </a:xfrm>
          <a:prstGeom prst="rect">
            <a:avLst/>
          </a:prstGeom>
          <a:noFill/>
          <a:ln w="0">
            <a:noFill/>
          </a:ln>
        </p:spPr>
        <p:style>
          <a:lnRef idx="0"/>
          <a:fillRef idx="0"/>
          <a:effectRef idx="0"/>
          <a:fontRef idx="minor"/>
        </p:style>
      </p:sp>
      <p:sp>
        <p:nvSpPr>
          <p:cNvPr id="137"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38" name=""/>
          <p:cNvSpPr/>
          <p:nvPr/>
        </p:nvSpPr>
        <p:spPr>
          <a:xfrm>
            <a:off x="540000" y="2088000"/>
            <a:ext cx="3238920" cy="538920"/>
          </a:xfrm>
          <a:prstGeom prst="rect">
            <a:avLst/>
          </a:prstGeom>
          <a:gradFill rotWithShape="0">
            <a:gsLst>
              <a:gs pos="0">
                <a:srgbClr val="bf819e"/>
              </a:gs>
              <a:gs pos="100000">
                <a:srgbClr val="bf819e">
                  <a:alpha val="0"/>
                </a:srgbClr>
              </a:gs>
            </a:gsLst>
            <a:lin ang="5400000"/>
          </a:gradFill>
          <a:ln w="29160">
            <a:solidFill>
              <a:srgbClr val="650953"/>
            </a:solidFill>
            <a:round/>
          </a:ln>
        </p:spPr>
        <p:style>
          <a:lnRef idx="0"/>
          <a:fillRef idx="0"/>
          <a:effectRef idx="0"/>
          <a:fontRef idx="minor"/>
        </p:style>
        <p:txBody>
          <a:bodyPr lIns="104400" rIns="104400" tIns="59400" bIns="59400" anchor="ctr">
            <a:noAutofit/>
          </a:bodyPr>
          <a:p>
            <a:pPr>
              <a:lnSpc>
                <a:spcPct val="100000"/>
              </a:lnSpc>
              <a:buNone/>
            </a:pPr>
            <a:r>
              <a:rPr b="1" lang="en-PH" sz="1800" spc="-1" strike="noStrike">
                <a:solidFill>
                  <a:srgbClr val="000000"/>
                </a:solidFill>
                <a:latin typeface="Lato"/>
                <a:ea typeface="Arial;Arial"/>
              </a:rPr>
              <a:t>Relating Heat and Work </a:t>
            </a:r>
            <a:endParaRPr b="0" lang="en-PH" sz="1800" spc="-1" strike="noStrike">
              <a:latin typeface="Arial"/>
            </a:endParaRPr>
          </a:p>
        </p:txBody>
      </p:sp>
      <p:sp>
        <p:nvSpPr>
          <p:cNvPr id="139" name=""/>
          <p:cNvSpPr/>
          <p:nvPr/>
        </p:nvSpPr>
        <p:spPr>
          <a:xfrm>
            <a:off x="189000" y="2813400"/>
            <a:ext cx="1181304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relationship between heat and work was demonstrated by Count Rumford in his cannon-boring experiments. Through these experiments, he revealed that the mechanical friction produced heat which deformed the tools he used in drilling cannon holes. According to him, work was equivalent to a given amount of heat.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040" cy="341640"/>
          </a:xfrm>
          <a:prstGeom prst="rect">
            <a:avLst/>
          </a:prstGeom>
          <a:noFill/>
          <a:ln w="0">
            <a:noFill/>
          </a:ln>
        </p:spPr>
        <p:style>
          <a:lnRef idx="0"/>
          <a:fillRef idx="0"/>
          <a:effectRef idx="0"/>
          <a:fontRef idx="minor"/>
        </p:style>
      </p:sp>
      <p:sp>
        <p:nvSpPr>
          <p:cNvPr id="141"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42" name=""/>
          <p:cNvSpPr/>
          <p:nvPr/>
        </p:nvSpPr>
        <p:spPr>
          <a:xfrm>
            <a:off x="246240" y="1512000"/>
            <a:ext cx="11698200" cy="2129760"/>
          </a:xfrm>
          <a:prstGeom prst="rect">
            <a:avLst/>
          </a:prstGeom>
          <a:noFill/>
          <a:ln w="0">
            <a:noFill/>
          </a:ln>
        </p:spPr>
        <p:style>
          <a:lnRef idx="0"/>
          <a:fillRef idx="0"/>
          <a:effectRef idx="0"/>
          <a:fontRef idx="minor"/>
        </p:style>
        <p:txBody>
          <a:bodyPr lIns="0" rIns="0" tIns="0" bIns="0" anchor="t">
            <a:noAutofit/>
          </a:bodyPr>
          <a:p>
            <a:pPr algn="just">
              <a:lnSpc>
                <a:spcPct val="115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Rumford’s observation was supported by James Prescott Joule who became interested in the mechanical equivalent of heat. Joule set up the paddle-wheel apparatus as shown in illustration below. The crank was turned such that the weights fell. As they dropped, the wires to which they were attached made the shaft and the paddles turn. The friction produced from the paddling warmed and raised the temperature of the water. Almost all the work done on the apparatus was transformed into heat. This concept of transforming work into heat or heat into work is known as the </a:t>
            </a:r>
            <a:r>
              <a:rPr b="1" lang="en-PH" sz="1800" spc="-1" strike="noStrike">
                <a:solidFill>
                  <a:srgbClr val="000000"/>
                </a:solidFill>
                <a:latin typeface="Lato"/>
                <a:ea typeface="Arial;Arial"/>
              </a:rPr>
              <a:t>mechanical equivalent of heat</a:t>
            </a:r>
            <a:r>
              <a:rPr b="0" lang="en-PH" sz="1800" spc="-1" strike="noStrike">
                <a:solidFill>
                  <a:srgbClr val="000000"/>
                </a:solidFill>
                <a:latin typeface="Lato"/>
                <a:ea typeface="Arial;Arial"/>
              </a:rPr>
              <a:t>. </a:t>
            </a:r>
            <a:endParaRPr b="0" lang="en-PH" sz="1800" spc="-1" strike="noStrike">
              <a:latin typeface="Arial"/>
            </a:endParaRPr>
          </a:p>
        </p:txBody>
      </p:sp>
      <p:pic>
        <p:nvPicPr>
          <p:cNvPr id="143" name="" descr=""/>
          <p:cNvPicPr/>
          <p:nvPr/>
        </p:nvPicPr>
        <p:blipFill>
          <a:blip r:embed="rId1"/>
          <a:stretch/>
        </p:blipFill>
        <p:spPr>
          <a:xfrm>
            <a:off x="4194000" y="3642120"/>
            <a:ext cx="3803040" cy="233892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260000" y="5746320"/>
            <a:ext cx="176040" cy="341640"/>
          </a:xfrm>
          <a:prstGeom prst="rect">
            <a:avLst/>
          </a:prstGeom>
          <a:noFill/>
          <a:ln w="0">
            <a:noFill/>
          </a:ln>
        </p:spPr>
        <p:style>
          <a:lnRef idx="0"/>
          <a:fillRef idx="0"/>
          <a:effectRef idx="0"/>
          <a:fontRef idx="minor"/>
        </p:style>
      </p:sp>
      <p:sp>
        <p:nvSpPr>
          <p:cNvPr id="145"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46" name=""/>
          <p:cNvSpPr/>
          <p:nvPr/>
        </p:nvSpPr>
        <p:spPr>
          <a:xfrm>
            <a:off x="324000" y="1800000"/>
            <a:ext cx="4858920" cy="538920"/>
          </a:xfrm>
          <a:prstGeom prst="rect">
            <a:avLst/>
          </a:prstGeom>
          <a:gradFill rotWithShape="0">
            <a:gsLst>
              <a:gs pos="0">
                <a:srgbClr val="bf819e"/>
              </a:gs>
              <a:gs pos="100000">
                <a:srgbClr val="bf819e">
                  <a:alpha val="0"/>
                </a:srgbClr>
              </a:gs>
            </a:gsLst>
            <a:lin ang="5400000"/>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rial;Arial"/>
              </a:rPr>
              <a:t>The First Law of Thermodynamics </a:t>
            </a:r>
            <a:endParaRPr b="0" lang="en-PH" sz="1800" spc="-1" strike="noStrike">
              <a:latin typeface="Arial"/>
            </a:endParaRPr>
          </a:p>
        </p:txBody>
      </p:sp>
      <p:sp>
        <p:nvSpPr>
          <p:cNvPr id="147" name=""/>
          <p:cNvSpPr/>
          <p:nvPr/>
        </p:nvSpPr>
        <p:spPr>
          <a:xfrm>
            <a:off x="180000" y="2520000"/>
            <a:ext cx="11878920" cy="2267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Joule’s experiment highlighted that heat is another form of energy and that heat is related to work, and vice versa. This equivalent of heat and work is incorporated in the </a:t>
            </a:r>
            <a:r>
              <a:rPr b="1" lang="en-PH" sz="1800" spc="-1" strike="noStrike">
                <a:solidFill>
                  <a:srgbClr val="000000"/>
                </a:solidFill>
                <a:latin typeface="Lato"/>
                <a:ea typeface="AppleSystemUIFontBold"/>
              </a:rPr>
              <a:t>first law of thermodynamics</a:t>
            </a:r>
            <a:r>
              <a:rPr b="0" lang="en-PH" sz="1800" spc="-1" strike="noStrike">
                <a:solidFill>
                  <a:srgbClr val="000000"/>
                </a:solidFill>
                <a:latin typeface="Lato"/>
                <a:ea typeface="AppleSystemUIFont"/>
              </a:rPr>
              <a:t>. This law is based on the law of conservation of energy. According to this law, when work is done on a system, the energy used in doing the work is transformed into the internal energy of the system. Since the total internal energy of the system cannot be measured, what we can only define is the change of the internal energy when heat is added or removed from the system. This means that the change in internal energy is manifested as heat absorbed by the system, as indicated by the increase in temperature.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0260000" y="5746320"/>
            <a:ext cx="176040" cy="341640"/>
          </a:xfrm>
          <a:prstGeom prst="rect">
            <a:avLst/>
          </a:prstGeom>
          <a:noFill/>
          <a:ln w="0">
            <a:noFill/>
          </a:ln>
        </p:spPr>
        <p:style>
          <a:lnRef idx="0"/>
          <a:fillRef idx="0"/>
          <a:effectRef idx="0"/>
          <a:fontRef idx="minor"/>
        </p:style>
      </p:sp>
      <p:sp>
        <p:nvSpPr>
          <p:cNvPr id="149"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50" name=""/>
          <p:cNvSpPr/>
          <p:nvPr/>
        </p:nvSpPr>
        <p:spPr>
          <a:xfrm>
            <a:off x="207720" y="1653480"/>
            <a:ext cx="11775600" cy="793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first law of thermodynamics can be stated as: </a:t>
            </a:r>
            <a:r>
              <a:rPr b="0" i="1" lang="en-PH" sz="1800" spc="-1" strike="noStrike">
                <a:solidFill>
                  <a:srgbClr val="000000"/>
                </a:solidFill>
                <a:latin typeface="Lato"/>
                <a:ea typeface="AppleSystemUIFontItalic"/>
              </a:rPr>
              <a:t>the change in the internal energy is equal to the heat added to a system minus the work done by the system</a:t>
            </a:r>
            <a:r>
              <a:rPr b="0" lang="en-PH" sz="1800" spc="-1" strike="noStrike">
                <a:solidFill>
                  <a:srgbClr val="000000"/>
                </a:solidFill>
                <a:latin typeface="Lato"/>
                <a:ea typeface="AppleSystemUIFont"/>
              </a:rPr>
              <a:t>. Mathematically, this statement is expressed as </a:t>
            </a:r>
            <a:endParaRPr b="0" lang="en-PH" sz="1800" spc="-1" strike="noStrike">
              <a:latin typeface="Arial"/>
            </a:endParaRPr>
          </a:p>
        </p:txBody>
      </p:sp>
      <p:sp>
        <p:nvSpPr>
          <p:cNvPr id="151" name=""/>
          <p:cNvSpPr/>
          <p:nvPr/>
        </p:nvSpPr>
        <p:spPr>
          <a:xfrm>
            <a:off x="4825800" y="2558160"/>
            <a:ext cx="2539440" cy="32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000000"/>
                </a:solidFill>
                <a:latin typeface="Lato"/>
                <a:ea typeface="AppleSystemUIFont"/>
              </a:rPr>
              <a:t>∆</a:t>
            </a:r>
            <a:r>
              <a:rPr b="1" i="1" lang="en-PH" sz="2000" spc="-1" strike="noStrike">
                <a:solidFill>
                  <a:srgbClr val="000000"/>
                </a:solidFill>
                <a:latin typeface="Lato"/>
                <a:ea typeface="AppleSystemUIFontItalic"/>
              </a:rPr>
              <a:t>U = Q </a:t>
            </a:r>
            <a:r>
              <a:rPr b="1" lang="en-PH" sz="2000" spc="-1" strike="noStrike">
                <a:solidFill>
                  <a:srgbClr val="000000"/>
                </a:solidFill>
                <a:latin typeface="Lato"/>
                <a:ea typeface="AppleSystemUIFont"/>
              </a:rPr>
              <a:t>–</a:t>
            </a:r>
            <a:r>
              <a:rPr b="1" i="1" lang="en-PH" sz="2000" spc="-1" strike="noStrike">
                <a:solidFill>
                  <a:srgbClr val="000000"/>
                </a:solidFill>
                <a:latin typeface="Lato"/>
                <a:ea typeface="AppleSystemUIFontItalic"/>
              </a:rPr>
              <a:t> W </a:t>
            </a:r>
            <a:endParaRPr b="0" lang="en-PH" sz="2000" spc="-1" strike="noStrike">
              <a:latin typeface="Arial"/>
            </a:endParaRPr>
          </a:p>
        </p:txBody>
      </p:sp>
      <p:sp>
        <p:nvSpPr>
          <p:cNvPr id="152" name=""/>
          <p:cNvSpPr/>
          <p:nvPr/>
        </p:nvSpPr>
        <p:spPr>
          <a:xfrm>
            <a:off x="292320" y="3233520"/>
            <a:ext cx="11606040" cy="70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where Δ</a:t>
            </a:r>
            <a:r>
              <a:rPr b="0" i="1" lang="en-PH" sz="1800" spc="-1" strike="noStrike">
                <a:solidFill>
                  <a:srgbClr val="000000"/>
                </a:solidFill>
                <a:latin typeface="Lato"/>
                <a:ea typeface="AppleSystemUIFontItalic"/>
              </a:rPr>
              <a:t>U </a:t>
            </a:r>
            <a:r>
              <a:rPr b="0" lang="en-PH" sz="1800" spc="-1" strike="noStrike">
                <a:solidFill>
                  <a:srgbClr val="000000"/>
                </a:solidFill>
                <a:latin typeface="Lato"/>
                <a:ea typeface="AppleSystemUIFont"/>
              </a:rPr>
              <a:t>is the change in internal energy, </a:t>
            </a:r>
            <a:r>
              <a:rPr b="0" i="1" lang="en-PH" sz="1800" spc="-1" strike="noStrike">
                <a:solidFill>
                  <a:srgbClr val="000000"/>
                </a:solidFill>
                <a:latin typeface="Lato"/>
                <a:ea typeface="AppleSystemUIFontItalic"/>
              </a:rPr>
              <a:t>Q </a:t>
            </a:r>
            <a:r>
              <a:rPr b="0" lang="en-PH" sz="1800" spc="-1" strike="noStrike">
                <a:solidFill>
                  <a:srgbClr val="000000"/>
                </a:solidFill>
                <a:latin typeface="Lato"/>
                <a:ea typeface="AppleSystemUIFont"/>
              </a:rPr>
              <a:t>is the heat added to the system, and </a:t>
            </a:r>
            <a:r>
              <a:rPr b="0" i="1" lang="en-PH" sz="1800" spc="-1" strike="noStrike">
                <a:solidFill>
                  <a:srgbClr val="000000"/>
                </a:solidFill>
                <a:latin typeface="Lato"/>
                <a:ea typeface="AppleSystemUIFontItalic"/>
              </a:rPr>
              <a:t>W </a:t>
            </a:r>
            <a:r>
              <a:rPr b="0" lang="en-PH" sz="1800" spc="-1" strike="noStrike">
                <a:solidFill>
                  <a:srgbClr val="000000"/>
                </a:solidFill>
                <a:latin typeface="Lato"/>
                <a:ea typeface="AppleSystemUIFont"/>
              </a:rPr>
              <a:t>is the work done by the system. All quantities are usually expressed in joules (J). </a:t>
            </a:r>
            <a:endParaRPr b="0" lang="en-PH" sz="1800" spc="-1" strike="noStrike">
              <a:latin typeface="Arial"/>
            </a:endParaRPr>
          </a:p>
        </p:txBody>
      </p:sp>
      <p:sp>
        <p:nvSpPr>
          <p:cNvPr id="153" name=""/>
          <p:cNvSpPr/>
          <p:nvPr/>
        </p:nvSpPr>
        <p:spPr>
          <a:xfrm>
            <a:off x="324000" y="4102560"/>
            <a:ext cx="11543040" cy="1188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law implies that when heat is added on the system, the internal energy increases. Likewise, when heat is lost, the internal energy decreases. When work is done by the system, the internal energy decreases. But when work is done on the system, the internal energy increases.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10260000" y="5746320"/>
            <a:ext cx="176040" cy="341640"/>
          </a:xfrm>
          <a:prstGeom prst="rect">
            <a:avLst/>
          </a:prstGeom>
          <a:noFill/>
          <a:ln w="0">
            <a:noFill/>
          </a:ln>
        </p:spPr>
        <p:style>
          <a:lnRef idx="0"/>
          <a:fillRef idx="0"/>
          <a:effectRef idx="0"/>
          <a:fontRef idx="minor"/>
        </p:style>
      </p:sp>
      <p:sp>
        <p:nvSpPr>
          <p:cNvPr id="155"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56" name=""/>
          <p:cNvSpPr/>
          <p:nvPr/>
        </p:nvSpPr>
        <p:spPr>
          <a:xfrm>
            <a:off x="360000" y="1476000"/>
            <a:ext cx="4858920" cy="538920"/>
          </a:xfrm>
          <a:prstGeom prst="rect">
            <a:avLst/>
          </a:prstGeom>
          <a:gradFill rotWithShape="0">
            <a:gsLst>
              <a:gs pos="0">
                <a:srgbClr val="bf819e"/>
              </a:gs>
              <a:gs pos="100000">
                <a:srgbClr val="bf819e">
                  <a:alpha val="0"/>
                </a:srgbClr>
              </a:gs>
            </a:gsLst>
            <a:lin ang="5400000"/>
          </a:gradFill>
          <a:ln w="29160">
            <a:solidFill>
              <a:srgbClr val="650953"/>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Sign Conventions for Work and Heat </a:t>
            </a:r>
            <a:endParaRPr b="0" lang="en-PH" sz="1800" spc="-1" strike="noStrike">
              <a:latin typeface="Arial"/>
            </a:endParaRPr>
          </a:p>
        </p:txBody>
      </p:sp>
      <p:graphicFrame>
        <p:nvGraphicFramePr>
          <p:cNvPr id="157" name=""/>
          <p:cNvGraphicFramePr/>
          <p:nvPr/>
        </p:nvGraphicFramePr>
        <p:xfrm>
          <a:off x="360000" y="2225520"/>
          <a:ext cx="11519280" cy="3305880"/>
        </p:xfrm>
        <a:graphic>
          <a:graphicData uri="http://schemas.openxmlformats.org/drawingml/2006/table">
            <a:tbl>
              <a:tblPr/>
              <a:tblGrid>
                <a:gridCol w="2851560"/>
                <a:gridCol w="4661280"/>
                <a:gridCol w="4006800"/>
              </a:tblGrid>
              <a:tr h="675360">
                <a:tc>
                  <a:txBody>
                    <a:bodyPr lIns="90000" rIns="90000" anchor="ctr">
                      <a:noAutofit/>
                    </a:bodyPr>
                    <a:p>
                      <a:pPr algn="ctr">
                        <a:lnSpc>
                          <a:spcPct val="100000"/>
                        </a:lnSpc>
                        <a:buNone/>
                      </a:pPr>
                      <a:r>
                        <a:rPr b="1" lang="en-PH" sz="1800" spc="-1" strike="noStrike">
                          <a:latin typeface="Lato"/>
                          <a:ea typeface="AppleSystemUIFontBold"/>
                        </a:rPr>
                        <a:t>Sign of the Physical Quantities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ea typeface="AppleSystemUIFontBold"/>
                        </a:rPr>
                        <a:t>Thermodynamic Process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ea typeface="AppleSystemUIFontBold"/>
                        </a:rPr>
                        <a:t>Change in Internal Energy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83760">
                <a:tc>
                  <a:txBody>
                    <a:bodyPr lIns="90000" rIns="90000" anchor="ctr">
                      <a:noAutofit/>
                    </a:bodyPr>
                    <a:p>
                      <a:pPr algn="ctr">
                        <a:lnSpc>
                          <a:spcPct val="100000"/>
                        </a:lnSpc>
                        <a:buNone/>
                      </a:pPr>
                      <a:r>
                        <a:rPr b="0" lang="en-PH" sz="1800" spc="-1" strike="noStrike">
                          <a:latin typeface="Lato"/>
                          <a:ea typeface="AppleSystemUIFont"/>
                        </a:rPr>
                        <a:t>Δ</a:t>
                      </a:r>
                      <a:r>
                        <a:rPr b="0" i="1" lang="en-PH" sz="1800" spc="-1" strike="noStrike">
                          <a:latin typeface="Lato"/>
                          <a:ea typeface="AppleSystemUIFontItalic"/>
                        </a:rPr>
                        <a:t>Q </a:t>
                      </a:r>
                      <a:r>
                        <a:rPr b="0" lang="en-PH" sz="1800" spc="-1" strike="noStrike">
                          <a:latin typeface="Lato"/>
                          <a:ea typeface="AppleSystemUIFont"/>
                        </a:rPr>
                        <a:t>&gt;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Energy added to the system as heat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Internal energy increases if </a:t>
                      </a:r>
                      <a:r>
                        <a:rPr b="0" i="1" lang="en-PH" sz="1800" spc="-1" strike="noStrike">
                          <a:latin typeface="Lato"/>
                          <a:ea typeface="AppleSystemUIFontItalic"/>
                        </a:rPr>
                        <a:t>W </a:t>
                      </a:r>
                      <a:r>
                        <a:rPr b="0" lang="en-PH" sz="1800" spc="-1" strike="noStrike">
                          <a:latin typeface="Lato"/>
                          <a:ea typeface="AppleSystemUIFont"/>
                        </a:rPr>
                        <a:t>= 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39560">
                <a:tc>
                  <a:txBody>
                    <a:bodyPr lIns="90000" rIns="90000" anchor="ctr">
                      <a:noAutofit/>
                    </a:bodyPr>
                    <a:p>
                      <a:pPr algn="ctr">
                        <a:lnSpc>
                          <a:spcPct val="100000"/>
                        </a:lnSpc>
                        <a:buNone/>
                      </a:pPr>
                      <a:r>
                        <a:rPr b="0" lang="en-PH" sz="1800" spc="-1" strike="noStrike">
                          <a:latin typeface="Lato"/>
                          <a:ea typeface="AppleSystemUIFont"/>
                        </a:rPr>
                        <a:t>Δ</a:t>
                      </a:r>
                      <a:r>
                        <a:rPr b="0" i="1" lang="en-PH" sz="1800" spc="-1" strike="noStrike">
                          <a:latin typeface="Lato"/>
                          <a:ea typeface="AppleSystemUIFontItalic"/>
                        </a:rPr>
                        <a:t>Q </a:t>
                      </a:r>
                      <a:r>
                        <a:rPr b="0" lang="en-PH" sz="1800" spc="-1" strike="noStrike">
                          <a:latin typeface="Lato"/>
                          <a:ea typeface="AppleSystemUIFont"/>
                        </a:rPr>
                        <a:t>&lt; 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Energy removed from the system as heat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Internal energy decreases if </a:t>
                      </a:r>
                      <a:r>
                        <a:rPr b="0" i="1" lang="en-PH" sz="1800" spc="-1" strike="noStrike">
                          <a:latin typeface="Lato"/>
                          <a:ea typeface="AppleSystemUIFontItalic"/>
                        </a:rPr>
                        <a:t>W </a:t>
                      </a:r>
                      <a:r>
                        <a:rPr b="0" lang="en-PH" sz="1800" spc="-1" strike="noStrike">
                          <a:latin typeface="Lato"/>
                          <a:ea typeface="AppleSystemUIFont"/>
                        </a:rPr>
                        <a: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417240">
                <a:tc>
                  <a:txBody>
                    <a:bodyPr lIns="90000" rIns="90000" anchor="ctr">
                      <a:noAutofit/>
                    </a:bodyPr>
                    <a:p>
                      <a:pPr algn="ctr">
                        <a:lnSpc>
                          <a:spcPct val="100000"/>
                        </a:lnSpc>
                        <a:buNone/>
                      </a:pPr>
                      <a:r>
                        <a:rPr b="0" lang="en-PH" sz="1800" spc="-1" strike="noStrike">
                          <a:latin typeface="Lato"/>
                          <a:ea typeface="AppleSystemUIFont"/>
                        </a:rPr>
                        <a:t>Δ</a:t>
                      </a:r>
                      <a:r>
                        <a:rPr b="0" i="1" lang="en-PH" sz="1800" spc="-1" strike="noStrike">
                          <a:latin typeface="Lato"/>
                          <a:ea typeface="AppleSystemUIFontItalic"/>
                        </a:rPr>
                        <a:t>Q </a:t>
                      </a:r>
                      <a:r>
                        <a:rPr b="0" lang="en-PH" sz="1800" spc="-1" strike="noStrike">
                          <a:latin typeface="Lato"/>
                          <a:ea typeface="AppleSystemUIFont"/>
                        </a:rPr>
                        <a: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No transfer of energy as heat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No internal energy change if </a:t>
                      </a:r>
                      <a:r>
                        <a:rPr b="0" i="1" lang="en-PH" sz="1800" spc="-1" strike="noStrike">
                          <a:latin typeface="Lato"/>
                          <a:ea typeface="AppleSystemUIFontItalic"/>
                        </a:rPr>
                        <a:t>W </a:t>
                      </a:r>
                      <a:r>
                        <a:rPr b="0" lang="en-PH" sz="1800" spc="-1" strike="noStrike">
                          <a:latin typeface="Lato"/>
                          <a:ea typeface="AppleSystemUIFont"/>
                        </a:rPr>
                        <a:t>= 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13000">
                <a:tc>
                  <a:txBody>
                    <a:bodyPr lIns="90000" rIns="90000" anchor="ctr">
                      <a:noAutofit/>
                    </a:bodyPr>
                    <a:p>
                      <a:pPr algn="ctr">
                        <a:lnSpc>
                          <a:spcPct val="100000"/>
                        </a:lnSpc>
                        <a:buNone/>
                      </a:pPr>
                      <a:r>
                        <a:rPr b="0" i="1" lang="en-PH" sz="1800" spc="-1" strike="noStrike">
                          <a:latin typeface="Lato"/>
                          <a:ea typeface="AppleSystemUIFontItalic"/>
                        </a:rPr>
                        <a:t>W </a:t>
                      </a:r>
                      <a:r>
                        <a:rPr b="0" lang="en-PH" sz="1800" spc="-1" strike="noStrike">
                          <a:latin typeface="Lato"/>
                          <a:ea typeface="AppleSystemUIFont"/>
                        </a:rPr>
                        <a:t>&gt;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Work done by the system (expansion of gas)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Internal energy decreases if Δ</a:t>
                      </a:r>
                      <a:r>
                        <a:rPr b="0" i="1" lang="en-PH" sz="1800" spc="-1" strike="noStrike">
                          <a:latin typeface="Lato"/>
                          <a:ea typeface="AppleSystemUIFontItalic"/>
                        </a:rPr>
                        <a:t>Q </a:t>
                      </a:r>
                      <a:r>
                        <a:rPr b="0" lang="en-PH" sz="1800" spc="-1" strike="noStrike">
                          <a:latin typeface="Lato"/>
                          <a:ea typeface="AppleSystemUIFont"/>
                        </a:rPr>
                        <a: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13000">
                <a:tc>
                  <a:txBody>
                    <a:bodyPr lIns="90000" rIns="90000" anchor="ctr">
                      <a:noAutofit/>
                    </a:bodyPr>
                    <a:p>
                      <a:pPr algn="ctr">
                        <a:lnSpc>
                          <a:spcPct val="100000"/>
                        </a:lnSpc>
                        <a:buNone/>
                      </a:pPr>
                      <a:r>
                        <a:rPr b="0" i="1" lang="en-PH" sz="1800" spc="-1" strike="noStrike">
                          <a:latin typeface="Lato"/>
                          <a:ea typeface="AppleSystemUIFontItalic"/>
                        </a:rPr>
                        <a:t>W </a:t>
                      </a:r>
                      <a:r>
                        <a:rPr b="0" lang="en-PH" sz="1800" spc="-1" strike="noStrike">
                          <a:latin typeface="Lato"/>
                          <a:ea typeface="AppleSystemUIFont"/>
                        </a:rPr>
                        <a:t>&lt;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Work done on the system (compression of gas)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Internal energy increases if Δ</a:t>
                      </a:r>
                      <a:r>
                        <a:rPr b="0" i="1" lang="en-PH" sz="1800" spc="-1" strike="noStrike">
                          <a:latin typeface="Lato"/>
                          <a:ea typeface="AppleSystemUIFontItalic"/>
                        </a:rPr>
                        <a:t>Q </a:t>
                      </a:r>
                      <a:r>
                        <a:rPr b="0" lang="en-PH" sz="1800" spc="-1" strike="noStrike">
                          <a:latin typeface="Lato"/>
                          <a:ea typeface="AppleSystemUIFont"/>
                        </a:rPr>
                        <a: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364320">
                <a:tc>
                  <a:txBody>
                    <a:bodyPr lIns="90000" rIns="90000" anchor="ctr">
                      <a:noAutofit/>
                    </a:bodyPr>
                    <a:p>
                      <a:pPr algn="ctr">
                        <a:lnSpc>
                          <a:spcPct val="100000"/>
                        </a:lnSpc>
                        <a:buNone/>
                      </a:pPr>
                      <a:r>
                        <a:rPr b="0" i="1" lang="en-PH" sz="1800" spc="-1" strike="noStrike">
                          <a:latin typeface="Lato"/>
                          <a:ea typeface="AppleSystemUIFontItalic"/>
                        </a:rPr>
                        <a:t>W </a:t>
                      </a:r>
                      <a:r>
                        <a:rPr b="0" lang="en-PH" sz="1800" spc="-1" strike="noStrike">
                          <a:latin typeface="Lato"/>
                          <a:ea typeface="AppleSystemUIFont"/>
                        </a:rPr>
                        <a: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No work done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ea typeface="AppleSystemUIFont"/>
                        </a:rPr>
                        <a:t>No internal energy change if Δ</a:t>
                      </a:r>
                      <a:r>
                        <a:rPr b="0" i="1" lang="en-PH" sz="1800" spc="-1" strike="noStrike">
                          <a:latin typeface="Lato"/>
                          <a:ea typeface="AppleSystemUIFontItalic"/>
                        </a:rPr>
                        <a:t>Q </a:t>
                      </a:r>
                      <a:r>
                        <a:rPr b="0" lang="en-PH" sz="1800" spc="-1" strike="noStrike">
                          <a:latin typeface="Lato"/>
                          <a:ea typeface="AppleSystemUIFont"/>
                        </a:rPr>
                        <a:t>= 0.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260000" y="5746320"/>
            <a:ext cx="176040" cy="341640"/>
          </a:xfrm>
          <a:prstGeom prst="rect">
            <a:avLst/>
          </a:prstGeom>
          <a:noFill/>
          <a:ln w="0">
            <a:noFill/>
          </a:ln>
        </p:spPr>
        <p:style>
          <a:lnRef idx="0"/>
          <a:fillRef idx="0"/>
          <a:effectRef idx="0"/>
          <a:fontRef idx="minor"/>
        </p:style>
      </p:sp>
      <p:sp>
        <p:nvSpPr>
          <p:cNvPr id="159" name=""/>
          <p:cNvSpPr/>
          <p:nvPr/>
        </p:nvSpPr>
        <p:spPr>
          <a:xfrm>
            <a:off x="1775880" y="540000"/>
            <a:ext cx="86389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Introduction to Thermodynamics </a:t>
            </a:r>
            <a:endParaRPr b="0" lang="en-PH" sz="3000" spc="-1" strike="noStrike">
              <a:latin typeface="Arial"/>
            </a:endParaRPr>
          </a:p>
        </p:txBody>
      </p:sp>
      <p:sp>
        <p:nvSpPr>
          <p:cNvPr id="160" name=""/>
          <p:cNvSpPr/>
          <p:nvPr/>
        </p:nvSpPr>
        <p:spPr>
          <a:xfrm>
            <a:off x="245880" y="1226520"/>
            <a:ext cx="11698920" cy="4738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Examples: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1. In an experiment, 300 J heat is supplied to an ideal gas system. At the same time, 125 J of work is done on the ideal gas when it is compressed. How much is the increase in the internal energy of the gas?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Given</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Italic"/>
              </a:rPr>
              <a:t>Q </a:t>
            </a:r>
            <a:r>
              <a:rPr b="0" lang="en-PH" sz="1800" spc="-1" strike="noStrike">
                <a:solidFill>
                  <a:srgbClr val="000000"/>
                </a:solidFill>
                <a:latin typeface="Lato"/>
                <a:ea typeface="AppleSystemUIFont"/>
              </a:rPr>
              <a:t>= 300 J (Heat is added to the system.) </a:t>
            </a:r>
            <a:endParaRPr b="0" lang="en-PH" sz="1800" spc="-1" strike="noStrike">
              <a:latin typeface="Arial"/>
            </a:endParaRPr>
          </a:p>
          <a:p>
            <a:pPr algn="just">
              <a:lnSpc>
                <a:spcPct val="115000"/>
              </a:lnSpc>
              <a:buNone/>
            </a:pPr>
            <a:r>
              <a:rPr b="0" i="1" lang="en-PH" sz="1800" spc="-1" strike="noStrike">
                <a:solidFill>
                  <a:srgbClr val="000000"/>
                </a:solidFill>
                <a:latin typeface="Lato"/>
                <a:ea typeface="AppleSystemUIFontItalic"/>
              </a:rPr>
              <a:t>	</a:t>
            </a:r>
            <a:r>
              <a:rPr b="0" i="1" lang="en-PH" sz="1800" spc="-1" strike="noStrike">
                <a:solidFill>
                  <a:srgbClr val="000000"/>
                </a:solidFill>
                <a:latin typeface="Lato"/>
                <a:ea typeface="AppleSystemUIFontItalic"/>
              </a:rPr>
              <a:t>    </a:t>
            </a:r>
            <a:r>
              <a:rPr b="0" i="1" lang="en-PH" sz="1800" spc="-1" strike="noStrike">
                <a:solidFill>
                  <a:srgbClr val="000000"/>
                </a:solidFill>
                <a:latin typeface="Lato"/>
                <a:ea typeface="AppleSystemUIFontItalic"/>
              </a:rPr>
              <a:t>W </a:t>
            </a:r>
            <a:r>
              <a:rPr b="0" lang="en-PH" sz="1800" spc="-1" strike="noStrike">
                <a:solidFill>
                  <a:srgbClr val="000000"/>
                </a:solidFill>
                <a:latin typeface="Lato"/>
                <a:ea typeface="AppleSystemUIFont"/>
              </a:rPr>
              <a:t>= –125 J (Work is done on the system.)  </a:t>
            </a: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Unknown</a:t>
            </a:r>
            <a:r>
              <a:rPr b="0" lang="en-PH" sz="1800" spc="-1" strike="noStrike">
                <a:solidFill>
                  <a:srgbClr val="000000"/>
                </a:solidFill>
                <a:latin typeface="Lato"/>
                <a:ea typeface="AppleSystemUIFont"/>
              </a:rPr>
              <a:t>: Δ</a:t>
            </a:r>
            <a:r>
              <a:rPr b="0" i="1" lang="en-PH" sz="1800" spc="-1" strike="noStrike">
                <a:solidFill>
                  <a:srgbClr val="000000"/>
                </a:solidFill>
                <a:latin typeface="Lato"/>
                <a:ea typeface="AppleSystemUIFontItalic"/>
              </a:rPr>
              <a:t>U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1" lang="en-PH" sz="1800" spc="-1" strike="noStrike">
                <a:solidFill>
                  <a:srgbClr val="000000"/>
                </a:solidFill>
                <a:latin typeface="Lato"/>
                <a:ea typeface="AppleSystemUIFont"/>
              </a:rPr>
              <a:t>Solution</a:t>
            </a:r>
            <a:r>
              <a:rPr b="0" lang="en-PH" sz="1800" spc="-1" strike="noStrike">
                <a:solidFill>
                  <a:srgbClr val="000000"/>
                </a:solidFill>
                <a:latin typeface="Lato"/>
                <a:ea typeface="AppleSystemUIFont"/>
              </a:rPr>
              <a:t>: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Δ</a:t>
            </a:r>
            <a:r>
              <a:rPr b="0" i="1" lang="en-PH" sz="1800" spc="-1" strike="noStrike">
                <a:solidFill>
                  <a:srgbClr val="000000"/>
                </a:solidFill>
                <a:latin typeface="Lato"/>
                <a:ea typeface="AppleSystemUIFontItalic"/>
              </a:rPr>
              <a:t>U = Q – W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Δ</a:t>
            </a:r>
            <a:r>
              <a:rPr b="0" i="1" lang="en-PH" sz="1800" spc="-1" strike="noStrike">
                <a:solidFill>
                  <a:srgbClr val="000000"/>
                </a:solidFill>
                <a:latin typeface="Lato"/>
                <a:ea typeface="AppleSystemUIFontItalic"/>
              </a:rPr>
              <a:t>U = </a:t>
            </a:r>
            <a:r>
              <a:rPr b="0" lang="en-PH" sz="1800" spc="-1" strike="noStrike">
                <a:solidFill>
                  <a:srgbClr val="000000"/>
                </a:solidFill>
                <a:latin typeface="Lato"/>
                <a:ea typeface="AppleSystemUIFont"/>
              </a:rPr>
              <a:t>300 J – (–125 J)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Δ</a:t>
            </a:r>
            <a:r>
              <a:rPr b="0" i="1" lang="en-PH" sz="1800" spc="-1" strike="noStrike">
                <a:solidFill>
                  <a:srgbClr val="000000"/>
                </a:solidFill>
                <a:latin typeface="Lato"/>
                <a:ea typeface="AppleSystemUIFontItalic"/>
              </a:rPr>
              <a:t>U = </a:t>
            </a:r>
            <a:r>
              <a:rPr b="1" lang="en-PH" sz="1800" spc="-1" strike="noStrike">
                <a:solidFill>
                  <a:srgbClr val="000000"/>
                </a:solidFill>
                <a:latin typeface="Lato"/>
                <a:ea typeface="AppleSystemUIFontBold"/>
              </a:rPr>
              <a:t>425 J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The internal energy is increased by </a:t>
            </a:r>
            <a:r>
              <a:rPr b="1" lang="en-PH" sz="1800" spc="-1" strike="noStrike">
                <a:solidFill>
                  <a:srgbClr val="000000"/>
                </a:solidFill>
                <a:latin typeface="Lato"/>
                <a:ea typeface="AppleSystemUIFontBold"/>
              </a:rPr>
              <a:t>425 J</a:t>
            </a:r>
            <a:r>
              <a:rPr b="0" lang="en-PH" sz="1800" spc="-1" strike="noStrike">
                <a:solidFill>
                  <a:srgbClr val="000000"/>
                </a:solidFill>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2023-08-01T09:45:12Z</dcterms:modified>
  <cp:revision>109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